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7E6A2-B2A5-4E60-975D-C265EF1C0F7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A9ECB-0D9F-4CD1-AD35-9DA90301C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9ECB-0D9F-4CD1-AD35-9DA90301C9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2E0FD-B6CA-4D16-A559-578DF38F6C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2934-AF3F-4259-A14F-BF435263E7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2BAF-278D-4CF7-8442-6A64916B32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C12-8844-40A8-9995-5403B63092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54635-136D-4180-A137-DA2FA88DB2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8EF8-5C79-4336-AC58-457391B421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899B-458B-4AF4-83CB-AABDC35669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8D377-AA08-4A12-B1B3-0A8441FF34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21BB6-E2BC-45BB-A19C-97BC6699F0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60A6-E320-4108-80B8-067B991EB65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9E384-7A92-46F1-8590-FF81FEE02D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A0F28E3-9554-4F26-8823-7AD2A6FFEC4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241664">
            <a:off x="779795" y="1608894"/>
            <a:ext cx="7696200" cy="17508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What Is Your Hobby?</a:t>
            </a:r>
            <a:endParaRPr lang="zh-CN" altLang="en-US" sz="5400" b="1" kern="10" dirty="0">
              <a:ln w="9525">
                <a:noFill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7987" y="5475343"/>
            <a:ext cx="913144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633412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sz="4000"/>
              <a:t>have a try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-- What’s your hobby?</a:t>
            </a:r>
          </a:p>
          <a:p>
            <a:r>
              <a:rPr lang="en-US" altLang="zh-CN">
                <a:solidFill>
                  <a:srgbClr val="0000FF"/>
                </a:solidFill>
              </a:rPr>
              <a:t>-- My hobby is _________________.</a:t>
            </a:r>
          </a:p>
          <a:p>
            <a:r>
              <a:rPr lang="en-US" altLang="zh-CN">
                <a:solidFill>
                  <a:srgbClr val="0000FF"/>
                </a:solidFill>
              </a:rPr>
              <a:t>    I __________________ 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0" y="4149725"/>
            <a:ext cx="41767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play music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00563" y="5013325"/>
            <a:ext cx="2663825" cy="579438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 </a:t>
            </a:r>
            <a:r>
              <a:rPr lang="en-US" altLang="zh-CN" sz="3200" b="1">
                <a:solidFill>
                  <a:srgbClr val="009900"/>
                </a:solidFill>
              </a:rPr>
              <a:t>every day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708400" y="2060575"/>
            <a:ext cx="43926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600" b="1">
                <a:solidFill>
                  <a:schemeClr val="accent2"/>
                </a:solidFill>
              </a:rPr>
              <a:t>play</a:t>
            </a:r>
            <a:r>
              <a:rPr lang="en-US" altLang="zh-CN" sz="2600" b="1">
                <a:solidFill>
                  <a:srgbClr val="FF0000"/>
                </a:solidFill>
              </a:rPr>
              <a:t>ing</a:t>
            </a:r>
            <a:r>
              <a:rPr lang="en-US" altLang="zh-CN" sz="2600" b="1">
                <a:solidFill>
                  <a:schemeClr val="accent2"/>
                </a:solidFill>
              </a:rPr>
              <a:t> music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835150" y="2708275"/>
            <a:ext cx="5400675" cy="915988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play music  </a:t>
            </a:r>
            <a:r>
              <a:rPr lang="en-US" altLang="zh-CN" sz="2800" b="1">
                <a:solidFill>
                  <a:srgbClr val="009900"/>
                </a:solidFill>
              </a:rPr>
              <a:t>every day</a:t>
            </a:r>
          </a:p>
          <a:p>
            <a:endParaRPr lang="en-US" altLang="zh-CN" sz="2600" b="1">
              <a:solidFill>
                <a:schemeClr val="accent2"/>
              </a:solidFill>
            </a:endParaRPr>
          </a:p>
        </p:txBody>
      </p:sp>
      <p:pic>
        <p:nvPicPr>
          <p:cNvPr id="26632" name="Picture 8" descr="1J`M}_7K1X$[GF6@_HF4Y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05263"/>
            <a:ext cx="316706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633412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sz="4000"/>
              <a:t>have a 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-- What’s your hobby?</a:t>
            </a:r>
          </a:p>
          <a:p>
            <a:r>
              <a:rPr lang="en-US" altLang="zh-CN">
                <a:solidFill>
                  <a:srgbClr val="0000FF"/>
                </a:solidFill>
              </a:rPr>
              <a:t>-- My hobby is _________________.</a:t>
            </a:r>
          </a:p>
          <a:p>
            <a:r>
              <a:rPr lang="en-US" altLang="zh-CN">
                <a:solidFill>
                  <a:srgbClr val="0000FF"/>
                </a:solidFill>
              </a:rPr>
              <a:t>    I __________________ 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0" y="4149725"/>
            <a:ext cx="41767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take photos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067175" y="5013325"/>
            <a:ext cx="4752975" cy="579438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 </a:t>
            </a:r>
            <a:r>
              <a:rPr lang="en-US" altLang="zh-CN" sz="3200" b="1">
                <a:solidFill>
                  <a:srgbClr val="009900"/>
                </a:solidFill>
              </a:rPr>
              <a:t>during  my holiday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08400" y="2060575"/>
            <a:ext cx="43926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600" b="1">
                <a:solidFill>
                  <a:schemeClr val="accent2"/>
                </a:solidFill>
              </a:rPr>
              <a:t>tak</a:t>
            </a:r>
            <a:r>
              <a:rPr lang="en-US" altLang="zh-CN" sz="2600" b="1">
                <a:solidFill>
                  <a:srgbClr val="FF0000"/>
                </a:solidFill>
              </a:rPr>
              <a:t>ing</a:t>
            </a:r>
            <a:r>
              <a:rPr lang="en-US" altLang="zh-CN" sz="2600" b="1">
                <a:solidFill>
                  <a:schemeClr val="accent2"/>
                </a:solidFill>
              </a:rPr>
              <a:t> photos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35150" y="2708275"/>
            <a:ext cx="5400675" cy="915988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during  </a:t>
            </a:r>
            <a:r>
              <a:rPr lang="en-US" altLang="zh-CN" sz="2800" b="1">
                <a:solidFill>
                  <a:srgbClr val="009900"/>
                </a:solidFill>
              </a:rPr>
              <a:t>my holiday</a:t>
            </a:r>
          </a:p>
          <a:p>
            <a:endParaRPr lang="en-US" altLang="zh-CN" sz="2600" b="1">
              <a:solidFill>
                <a:schemeClr val="accent2"/>
              </a:solidFill>
            </a:endParaRPr>
          </a:p>
        </p:txBody>
      </p:sp>
      <p:pic>
        <p:nvPicPr>
          <p:cNvPr id="27657" name="Picture 9" descr="ML%N_S7NNQT4DN[S[9L~3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860800"/>
            <a:ext cx="2519363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067175" y="5661025"/>
            <a:ext cx="187166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zh-CN" altLang="en-US" sz="2800" b="1">
                <a:solidFill>
                  <a:schemeClr val="accent2"/>
                </a:solidFill>
              </a:rPr>
              <a:t>在</a:t>
            </a:r>
            <a:r>
              <a:rPr lang="en-US" altLang="zh-CN" sz="2800" b="1">
                <a:solidFill>
                  <a:schemeClr val="accent2"/>
                </a:solidFill>
              </a:rPr>
              <a:t>…</a:t>
            </a:r>
            <a:r>
              <a:rPr lang="zh-CN" altLang="en-US" sz="2800" b="1">
                <a:solidFill>
                  <a:schemeClr val="accent2"/>
                </a:solidFill>
              </a:rPr>
              <a:t>期间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700213"/>
            <a:ext cx="6984775" cy="4525962"/>
          </a:xfrm>
        </p:spPr>
        <p:txBody>
          <a:bodyPr/>
          <a:lstStyle/>
          <a:p>
            <a:r>
              <a:rPr lang="en-US" altLang="zh-CN" sz="4400" b="1" dirty="0"/>
              <a:t>1.</a:t>
            </a:r>
            <a:r>
              <a:rPr lang="zh-CN" altLang="en-US" sz="4400" b="1" dirty="0"/>
              <a:t>抄写</a:t>
            </a:r>
            <a:r>
              <a:rPr lang="en-US" altLang="zh-CN" sz="4400" b="1" dirty="0"/>
              <a:t>unit1 </a:t>
            </a:r>
            <a:r>
              <a:rPr lang="zh-CN" altLang="en-US" sz="4400" b="1" dirty="0"/>
              <a:t>单词</a:t>
            </a:r>
          </a:p>
          <a:p>
            <a:r>
              <a:rPr lang="en-US" altLang="zh-CN" sz="4400" b="1" dirty="0"/>
              <a:t>2.</a:t>
            </a:r>
            <a:r>
              <a:rPr lang="zh-CN" altLang="en-US" sz="4400" b="1" dirty="0"/>
              <a:t>抄写</a:t>
            </a:r>
            <a:r>
              <a:rPr lang="en-US" altLang="zh-CN" sz="4400" b="1" dirty="0"/>
              <a:t>unit1</a:t>
            </a:r>
            <a:r>
              <a:rPr lang="zh-CN" altLang="en-US" sz="4400" b="1" dirty="0"/>
              <a:t>课文并翻译一次</a:t>
            </a:r>
          </a:p>
          <a:p>
            <a:r>
              <a:rPr lang="en-US" altLang="zh-CN" sz="4400" b="1" dirty="0"/>
              <a:t>3.</a:t>
            </a:r>
            <a:r>
              <a:rPr lang="zh-CN" altLang="en-US" sz="4400" b="1" dirty="0"/>
              <a:t>读</a:t>
            </a:r>
            <a:r>
              <a:rPr lang="en-US" altLang="zh-CN" sz="4400" b="1" dirty="0"/>
              <a:t>unit1 </a:t>
            </a:r>
            <a:r>
              <a:rPr lang="zh-CN" altLang="en-US" sz="4400" b="1" dirty="0"/>
              <a:t>课文</a:t>
            </a:r>
            <a:r>
              <a:rPr lang="en-US" altLang="zh-CN" sz="4400" b="1" dirty="0"/>
              <a:t>3</a:t>
            </a:r>
            <a:r>
              <a:rPr lang="zh-CN" altLang="en-US" sz="4400" b="1" dirty="0"/>
              <a:t>次，并背诵（家长签名，周</a:t>
            </a:r>
            <a:r>
              <a:rPr lang="en-US" altLang="zh-CN" sz="4400" b="1" dirty="0"/>
              <a:t>2</a:t>
            </a:r>
            <a:r>
              <a:rPr lang="zh-CN" altLang="en-US" sz="4400" b="1" dirty="0"/>
              <a:t>检查</a:t>
            </a:r>
            <a:r>
              <a:rPr lang="zh-CN" altLang="en-US" sz="4400" b="1" dirty="0" smtClean="0"/>
              <a:t>） 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@AW(6FC8B]T8329}RR05R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28384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68875" cy="652463"/>
          </a:xfrm>
          <a:noFill/>
        </p:spPr>
        <p:txBody>
          <a:bodyPr/>
          <a:lstStyle/>
          <a:p>
            <a:r>
              <a:rPr lang="en-US" altLang="zh-CN" sz="3200" b="1" dirty="0">
                <a:solidFill>
                  <a:schemeClr val="accent2"/>
                </a:solidFill>
              </a:rPr>
              <a:t>New words(</a:t>
            </a:r>
            <a:r>
              <a:rPr lang="zh-CN" altLang="en-US" sz="3200" b="1" dirty="0">
                <a:solidFill>
                  <a:schemeClr val="accent2"/>
                </a:solidFill>
              </a:rPr>
              <a:t>新单词</a:t>
            </a:r>
            <a:r>
              <a:rPr lang="en-US" altLang="zh-CN" sz="3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" y="2492375"/>
            <a:ext cx="230346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m</a:t>
            </a:r>
            <a:r>
              <a:rPr lang="en-US" altLang="zh-CN" sz="2800" b="1" dirty="0">
                <a:solidFill>
                  <a:srgbClr val="FF0000"/>
                </a:solidFill>
              </a:rPr>
              <a:t>o</a:t>
            </a:r>
            <a:r>
              <a:rPr lang="en-US" altLang="zh-CN" sz="2800" b="1" dirty="0"/>
              <a:t>del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  <a:r>
              <a:rPr lang="en-US" altLang="zh-CN" sz="3600" b="1" dirty="0">
                <a:solidFill>
                  <a:srgbClr val="FF0000"/>
                </a:solidFill>
              </a:rPr>
              <a:t>ɔ</a:t>
            </a:r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9750" y="3429000"/>
            <a:ext cx="230346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model  plane</a:t>
            </a:r>
          </a:p>
        </p:txBody>
      </p:sp>
      <p:pic>
        <p:nvPicPr>
          <p:cNvPr id="3080" name="Picture 8" descr="ONFFB$$C4_YX8G(XDGUO%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692150"/>
            <a:ext cx="237648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492500" y="2492375"/>
            <a:ext cx="230346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stamp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  <a:r>
              <a:rPr lang="en-US" altLang="zh-CN" sz="2400" b="1" dirty="0">
                <a:solidFill>
                  <a:srgbClr val="FF0000"/>
                </a:solidFill>
              </a:rPr>
              <a:t>æ</a:t>
            </a:r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203575" y="3429000"/>
            <a:ext cx="266541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c</a:t>
            </a:r>
            <a:r>
              <a:rPr lang="en-US" altLang="zh-CN" sz="2800" b="1" dirty="0">
                <a:solidFill>
                  <a:srgbClr val="FF0000"/>
                </a:solidFill>
              </a:rPr>
              <a:t>o</a:t>
            </a:r>
            <a:r>
              <a:rPr lang="en-US" altLang="zh-CN" sz="2800" b="1" dirty="0"/>
              <a:t>ll</a:t>
            </a:r>
            <a:r>
              <a:rPr lang="en-US" altLang="zh-CN" sz="2800" b="1" dirty="0">
                <a:solidFill>
                  <a:srgbClr val="FF0000"/>
                </a:solidFill>
              </a:rPr>
              <a:t>e</a:t>
            </a:r>
            <a:r>
              <a:rPr lang="en-US" altLang="zh-CN" sz="2800" b="1" dirty="0"/>
              <a:t>ct stamp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集</a:t>
            </a:r>
            <a:r>
              <a:rPr lang="zh-CN" altLang="en-US" sz="2800" b="1" dirty="0"/>
              <a:t>邮</a:t>
            </a:r>
          </a:p>
        </p:txBody>
      </p:sp>
      <p:pic>
        <p:nvPicPr>
          <p:cNvPr id="3083" name="Picture 11" descr="CGZZSY@PD))}`YG6IK4RDX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1809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339975" y="4581525"/>
            <a:ext cx="230346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c</a:t>
            </a:r>
            <a:r>
              <a:rPr lang="en-US" altLang="zh-CN" sz="2800" b="1" dirty="0">
                <a:solidFill>
                  <a:srgbClr val="FF0000"/>
                </a:solidFill>
              </a:rPr>
              <a:t>ou</a:t>
            </a:r>
            <a:r>
              <a:rPr lang="en-US" altLang="zh-CN" sz="2800" b="1" dirty="0"/>
              <a:t>ntr</a:t>
            </a:r>
            <a:r>
              <a:rPr lang="en-US" altLang="zh-CN" sz="2800" b="1" dirty="0">
                <a:solidFill>
                  <a:schemeClr val="accent2"/>
                </a:solidFill>
              </a:rPr>
              <a:t>y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  <a:r>
              <a:rPr lang="en-US" altLang="zh-CN" sz="2400" b="1" dirty="0">
                <a:solidFill>
                  <a:srgbClr val="FF0000"/>
                </a:solidFill>
              </a:rPr>
              <a:t>ʌ</a:t>
            </a:r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11413" y="5734050"/>
            <a:ext cx="2303462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c</a:t>
            </a:r>
            <a:r>
              <a:rPr lang="en-US" altLang="zh-CN" sz="2800" b="1" dirty="0">
                <a:solidFill>
                  <a:srgbClr val="FF0000"/>
                </a:solidFill>
              </a:rPr>
              <a:t>ou</a:t>
            </a:r>
            <a:r>
              <a:rPr lang="en-US" altLang="zh-CN" sz="2800" b="1" dirty="0"/>
              <a:t>ntr</a:t>
            </a:r>
            <a:r>
              <a:rPr lang="en-US" altLang="zh-CN" sz="2800" b="1" dirty="0">
                <a:solidFill>
                  <a:schemeClr val="accent2"/>
                </a:solidFill>
              </a:rPr>
              <a:t>ies</a:t>
            </a:r>
          </a:p>
          <a:p>
            <a:pPr algn="ctr"/>
            <a:r>
              <a:rPr lang="zh-CN" altLang="en-US" sz="2800" b="1" dirty="0">
                <a:solidFill>
                  <a:schemeClr val="accent2"/>
                </a:solidFill>
              </a:rPr>
              <a:t>（复数）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63537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87" name="Picture 15" descr="P3Q@D[{V1_%LWLK1`M_G5M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49275"/>
            <a:ext cx="23145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227763" y="2565400"/>
            <a:ext cx="2303462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    a</a:t>
            </a:r>
            <a:r>
              <a:rPr lang="en-US" altLang="zh-CN" sz="2800" b="1" dirty="0"/>
              <a:t>n</a:t>
            </a:r>
            <a:r>
              <a:rPr lang="en-US" altLang="zh-CN" sz="2800" b="1" dirty="0">
                <a:solidFill>
                  <a:srgbClr val="FF0000"/>
                </a:solidFill>
              </a:rPr>
              <a:t>i</a:t>
            </a:r>
            <a:r>
              <a:rPr lang="en-US" altLang="zh-CN" sz="2800" b="1" dirty="0"/>
              <a:t>m</a:t>
            </a:r>
            <a:r>
              <a:rPr lang="en-US" altLang="zh-CN" sz="2800" b="1" dirty="0">
                <a:solidFill>
                  <a:srgbClr val="FF0000"/>
                </a:solidFill>
              </a:rPr>
              <a:t>al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   /</a:t>
            </a:r>
            <a:r>
              <a:rPr lang="en-US" altLang="zh-CN" sz="2400" b="1" dirty="0">
                <a:solidFill>
                  <a:srgbClr val="FF0000"/>
                </a:solidFill>
              </a:rPr>
              <a:t>æ</a:t>
            </a:r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3089" name="Picture 17" descr="Q$T{8[KF1SBV863$WKVSS2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500438"/>
            <a:ext cx="22669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724525" y="5589588"/>
            <a:ext cx="28797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</a:rPr>
              <a:t>    keep a</a:t>
            </a:r>
            <a:r>
              <a:rPr lang="en-US" altLang="zh-CN" sz="2800" b="1"/>
              <a:t>n</a:t>
            </a:r>
            <a:r>
              <a:rPr lang="en-US" altLang="zh-CN" sz="2800" b="1">
                <a:solidFill>
                  <a:srgbClr val="FF0000"/>
                </a:solidFill>
              </a:rPr>
              <a:t>i</a:t>
            </a:r>
            <a:r>
              <a:rPr lang="en-US" altLang="zh-CN" sz="2800" b="1"/>
              <a:t>m</a:t>
            </a:r>
            <a:r>
              <a:rPr lang="en-US" altLang="zh-CN" sz="2800" b="1">
                <a:solidFill>
                  <a:srgbClr val="FF0000"/>
                </a:solidFill>
              </a:rPr>
              <a:t>a</a:t>
            </a:r>
            <a:r>
              <a:rPr lang="en-US" altLang="zh-CN" sz="2800" b="1"/>
              <a:t>ls</a:t>
            </a:r>
          </a:p>
          <a:p>
            <a:r>
              <a:rPr lang="en-US" altLang="zh-CN" sz="2800" b="1"/>
              <a:t>     </a:t>
            </a:r>
            <a:r>
              <a:rPr lang="zh-CN" altLang="en-US" sz="2800" b="1"/>
              <a:t>饲养动物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1" grpId="0" animBg="1"/>
      <p:bldP spid="3082" grpId="0" animBg="1"/>
      <p:bldP spid="3084" grpId="0" animBg="1"/>
      <p:bldP spid="3085" grpId="0" animBg="1"/>
      <p:bldP spid="3088" grpId="0" animBg="1"/>
      <p:bldP spid="30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ZEPR%7ZHGXRSG53M[6A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AutoShape 5" descr="ZEPR%7ZHGXRSG53M[6A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02" name="Picture 6" descr="1J`M}_7K1X$[GF6@_HF4Y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5050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23850" y="2060575"/>
            <a:ext cx="230346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play</a:t>
            </a:r>
            <a:r>
              <a:rPr lang="en-US" altLang="zh-CN" sz="2800" b="1" dirty="0"/>
              <a:t> music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表演</a:t>
            </a:r>
            <a:r>
              <a:rPr lang="zh-CN" altLang="en-US" sz="2800" b="1" dirty="0"/>
              <a:t>音乐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104" name="Picture 8" descr="Y4Z9)GTZXQTQ}OB_@7AAT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8638"/>
            <a:ext cx="17970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9750" y="5661025"/>
            <a:ext cx="230346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read </a:t>
            </a:r>
            <a:r>
              <a:rPr lang="en-US" altLang="zh-CN" sz="2800" b="1" dirty="0"/>
              <a:t>book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读书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106" name="Picture 10" descr="~2W0L4OFJQ_QK$TT(IJU9F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60350"/>
            <a:ext cx="30670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16238" y="2276475"/>
            <a:ext cx="3671887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play</a:t>
            </a:r>
            <a:r>
              <a:rPr lang="en-US" altLang="zh-CN" sz="2800" b="1" dirty="0"/>
              <a:t> computer games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玩</a:t>
            </a:r>
            <a:r>
              <a:rPr lang="zh-CN" altLang="en-US" sz="2800" b="1" dirty="0"/>
              <a:t>电脑游戏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108" name="Picture 12" descr="ML%N_S7NNQT4DN[S[9L~3U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429000"/>
            <a:ext cx="2016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492500" y="5516563"/>
            <a:ext cx="230346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take photo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zh-CN" altLang="en-US" sz="2800" b="1" dirty="0"/>
              <a:t>拍照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602680">
            <a:off x="4895850" y="2492375"/>
            <a:ext cx="424815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54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anose="02040502050405020303"/>
              </a:rPr>
              <a:t>hobby</a:t>
            </a:r>
            <a:endParaRPr lang="zh-CN" altLang="en-US" sz="54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5" grpId="0" animBg="1"/>
      <p:bldP spid="4107" grpId="0" animBg="1"/>
      <p:bldP spid="410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43213" cy="765175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dirty="0"/>
              <a:t>Let’s talk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981075"/>
            <a:ext cx="7956376" cy="1368425"/>
          </a:xfrm>
        </p:spPr>
        <p:txBody>
          <a:bodyPr/>
          <a:lstStyle/>
          <a:p>
            <a:r>
              <a:rPr lang="en-US" altLang="zh-CN" dirty="0"/>
              <a:t>Janet: What </a:t>
            </a:r>
            <a:r>
              <a:rPr lang="en-US" altLang="zh-CN" dirty="0">
                <a:solidFill>
                  <a:schemeClr val="accent2"/>
                </a:solidFill>
              </a:rPr>
              <a:t>are</a:t>
            </a:r>
            <a:r>
              <a:rPr lang="en-US" altLang="zh-CN" dirty="0"/>
              <a:t> you </a:t>
            </a:r>
            <a:r>
              <a:rPr lang="en-US" altLang="zh-CN" dirty="0">
                <a:solidFill>
                  <a:schemeClr val="accent2"/>
                </a:solidFill>
              </a:rPr>
              <a:t>doing</a:t>
            </a:r>
            <a:r>
              <a:rPr lang="en-US" altLang="zh-CN" dirty="0"/>
              <a:t>, </a:t>
            </a:r>
            <a:r>
              <a:rPr lang="en-US" altLang="zh-CN" dirty="0" err="1"/>
              <a:t>Jiamin</a:t>
            </a:r>
            <a:r>
              <a:rPr lang="en-US" altLang="zh-CN" dirty="0"/>
              <a:t>?</a:t>
            </a:r>
          </a:p>
          <a:p>
            <a:r>
              <a:rPr lang="en-US" altLang="zh-CN" dirty="0" err="1"/>
              <a:t>Jiamin</a:t>
            </a:r>
            <a:r>
              <a:rPr lang="en-US" altLang="zh-CN" dirty="0"/>
              <a:t>: I’m </a:t>
            </a:r>
            <a:r>
              <a:rPr lang="en-US" altLang="zh-CN" dirty="0">
                <a:solidFill>
                  <a:srgbClr val="FF0000"/>
                </a:solidFill>
              </a:rPr>
              <a:t>making models</a:t>
            </a:r>
            <a:r>
              <a:rPr lang="en-US" altLang="zh-CN" dirty="0"/>
              <a:t>. It’s my hobby.</a:t>
            </a:r>
          </a:p>
          <a:p>
            <a:endParaRPr lang="en-US" altLang="zh-CN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03350" y="2492375"/>
            <a:ext cx="7561138" cy="457200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/>
              <a:t> be + </a:t>
            </a:r>
            <a:r>
              <a:rPr lang="en-US" altLang="zh-CN" sz="2400" b="1" dirty="0" err="1"/>
              <a:t>Ving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现在进行时 （你现在在做什么？）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75581" y="3592513"/>
            <a:ext cx="7416675" cy="457200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/>
              <a:t>make models </a:t>
            </a:r>
            <a:r>
              <a:rPr lang="zh-CN" altLang="en-US" sz="2400" b="1" dirty="0"/>
              <a:t>制作模型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8888" y="981075"/>
            <a:ext cx="8291512" cy="13684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err="1"/>
              <a:t>Xiaoling</a:t>
            </a:r>
            <a:r>
              <a:rPr lang="en-US" altLang="zh-CN" dirty="0"/>
              <a:t>: What’s your hobby, Janet?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Janet: I </a:t>
            </a:r>
            <a:r>
              <a:rPr lang="en-US" altLang="zh-CN" dirty="0">
                <a:solidFill>
                  <a:srgbClr val="FF0000"/>
                </a:solidFill>
              </a:rPr>
              <a:t>collect stamps</a:t>
            </a:r>
            <a:r>
              <a:rPr lang="en-US" altLang="zh-CN" dirty="0"/>
              <a:t>. I have </a:t>
            </a:r>
            <a:r>
              <a:rPr lang="en-US" altLang="zh-CN" dirty="0">
                <a:solidFill>
                  <a:srgbClr val="FF0000"/>
                </a:solidFill>
              </a:rPr>
              <a:t>more than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500 stamps </a:t>
            </a:r>
            <a:r>
              <a:rPr lang="en-US" altLang="zh-CN" dirty="0">
                <a:solidFill>
                  <a:srgbClr val="FF0000"/>
                </a:solidFill>
              </a:rPr>
              <a:t>from</a:t>
            </a:r>
            <a:r>
              <a:rPr lang="en-US" altLang="zh-CN" dirty="0"/>
              <a:t> 20 </a:t>
            </a:r>
            <a:r>
              <a:rPr lang="en-US" altLang="zh-CN" dirty="0">
                <a:solidFill>
                  <a:srgbClr val="FF0000"/>
                </a:solidFill>
              </a:rPr>
              <a:t>countries</a:t>
            </a:r>
            <a:r>
              <a:rPr lang="en-US" altLang="zh-CN" dirty="0"/>
              <a:t>.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19250" y="2852738"/>
            <a:ext cx="7127875" cy="519112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 collect stamps  </a:t>
            </a:r>
            <a:r>
              <a:rPr lang="zh-CN" altLang="en-US" sz="2800" b="1" dirty="0">
                <a:solidFill>
                  <a:schemeClr val="accent2"/>
                </a:solidFill>
              </a:rPr>
              <a:t>集邮  </a:t>
            </a:r>
            <a:r>
              <a:rPr lang="en-US" altLang="zh-CN" sz="2800" b="1" dirty="0">
                <a:solidFill>
                  <a:schemeClr val="accent2"/>
                </a:solidFill>
              </a:rPr>
              <a:t>collect </a:t>
            </a:r>
            <a:r>
              <a:rPr lang="zh-CN" altLang="en-US" sz="2800" b="1" dirty="0">
                <a:solidFill>
                  <a:schemeClr val="accent2"/>
                </a:solidFill>
              </a:rPr>
              <a:t>收集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92275" y="3716338"/>
            <a:ext cx="4824413" cy="519112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收集照片  </a:t>
            </a:r>
            <a:r>
              <a:rPr lang="en-US" altLang="zh-CN" sz="2800" b="1" dirty="0">
                <a:solidFill>
                  <a:schemeClr val="accent2"/>
                </a:solidFill>
              </a:rPr>
              <a:t>______ photos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03575" y="3716338"/>
            <a:ext cx="1511300" cy="519112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collect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92275" y="4365625"/>
            <a:ext cx="4967288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收集模型 </a:t>
            </a:r>
            <a:r>
              <a:rPr lang="en-US" altLang="zh-CN" sz="2800" b="1" dirty="0">
                <a:solidFill>
                  <a:schemeClr val="accent2"/>
                </a:solidFill>
              </a:rPr>
              <a:t>______ _______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76600" y="4365625"/>
            <a:ext cx="3959225" cy="946150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collect models</a:t>
            </a:r>
          </a:p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763713" y="5084763"/>
            <a:ext cx="5905500" cy="519112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more than </a:t>
            </a:r>
            <a:r>
              <a:rPr lang="zh-CN" altLang="en-US" sz="2800" b="1" dirty="0">
                <a:solidFill>
                  <a:schemeClr val="accent2"/>
                </a:solidFill>
              </a:rPr>
              <a:t>多于 </a:t>
            </a:r>
            <a:r>
              <a:rPr lang="en-US" altLang="zh-CN" sz="2800" b="1" dirty="0">
                <a:solidFill>
                  <a:schemeClr val="accent2"/>
                </a:solidFill>
              </a:rPr>
              <a:t>….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763713" y="5589588"/>
            <a:ext cx="7127875" cy="519112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</a:rPr>
              <a:t>我们班有多于</a:t>
            </a:r>
            <a:r>
              <a:rPr lang="en-US" altLang="zh-CN" sz="2800" b="1" dirty="0">
                <a:solidFill>
                  <a:schemeClr val="accent2"/>
                </a:solidFill>
              </a:rPr>
              <a:t>10</a:t>
            </a:r>
            <a:r>
              <a:rPr lang="zh-CN" altLang="en-US" sz="2800" b="1" dirty="0">
                <a:solidFill>
                  <a:schemeClr val="accent2"/>
                </a:solidFill>
              </a:rPr>
              <a:t>个女生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63713" y="6092825"/>
            <a:ext cx="7704137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 There are ____ _____ 10 girls in our class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635375" y="6092825"/>
            <a:ext cx="208756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more than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235825" y="2133600"/>
            <a:ext cx="2089150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7" grpId="0" animBg="1"/>
      <p:bldP spid="19468" grpId="0" animBg="1"/>
      <p:bldP spid="19469" grpId="0" animBg="1"/>
      <p:bldP spid="19470" grpId="0" animBg="1"/>
      <p:bldP spid="194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3375"/>
            <a:ext cx="8229600" cy="2879725"/>
          </a:xfrm>
        </p:spPr>
        <p:txBody>
          <a:bodyPr/>
          <a:lstStyle/>
          <a:p>
            <a:r>
              <a:rPr lang="en-US" altLang="zh-CN"/>
              <a:t>Xiaoling: Wow! </a:t>
            </a:r>
            <a:r>
              <a:rPr lang="en-US" altLang="zh-CN">
                <a:solidFill>
                  <a:srgbClr val="0000FF"/>
                </a:solidFill>
              </a:rPr>
              <a:t>So many</a:t>
            </a:r>
            <a:r>
              <a:rPr lang="en-US" altLang="zh-CN"/>
              <a:t> stamps!</a:t>
            </a:r>
          </a:p>
          <a:p>
            <a:r>
              <a:rPr lang="en-US" altLang="zh-CN"/>
              <a:t>Jiamin: What’s your hobby, Xiaoling?</a:t>
            </a:r>
          </a:p>
          <a:p>
            <a:r>
              <a:rPr lang="en-US" altLang="zh-CN"/>
              <a:t>Xiaoling: My hobby is </a:t>
            </a:r>
            <a:r>
              <a:rPr lang="en-US" altLang="zh-CN">
                <a:solidFill>
                  <a:srgbClr val="0000FF"/>
                </a:solidFill>
              </a:rPr>
              <a:t>keeping pets</a:t>
            </a:r>
            <a:r>
              <a:rPr lang="en-US" altLang="zh-CN"/>
              <a:t>. I love animals, you know. I have two dogs, a cat and three birds.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47813" y="3213100"/>
            <a:ext cx="7127875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so many </a:t>
            </a:r>
            <a:r>
              <a:rPr lang="zh-CN" altLang="en-US" sz="2800" b="1">
                <a:solidFill>
                  <a:schemeClr val="accent2"/>
                </a:solidFill>
              </a:rPr>
              <a:t>如此的多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19250" y="3933825"/>
            <a:ext cx="7127875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keep pets </a:t>
            </a:r>
            <a:r>
              <a:rPr lang="zh-CN" altLang="en-US" sz="2800" b="1">
                <a:solidFill>
                  <a:schemeClr val="accent2"/>
                </a:solidFill>
              </a:rPr>
              <a:t>饲养宠物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633412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sz="4000" dirty="0"/>
              <a:t>have a try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</a:rPr>
              <a:t>-- What’s your hobby?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-- My hobby is _________________.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  I have __________________ .</a:t>
            </a:r>
          </a:p>
        </p:txBody>
      </p:sp>
      <p:pic>
        <p:nvPicPr>
          <p:cNvPr id="21508" name="Picture 4" descr="JO331X$B`S~BRJP)FM5$E%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789363"/>
            <a:ext cx="3343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72113" y="4005263"/>
            <a:ext cx="3671887" cy="519112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 make model ships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38725" y="4868863"/>
            <a:ext cx="4105275" cy="579437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</a:rPr>
              <a:t>more than 20 ships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08400" y="2060575"/>
            <a:ext cx="43926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mak</a:t>
            </a:r>
            <a:r>
              <a:rPr lang="en-US" altLang="zh-CN" sz="2800" b="1">
                <a:solidFill>
                  <a:srgbClr val="FF0000"/>
                </a:solidFill>
              </a:rPr>
              <a:t>ing</a:t>
            </a:r>
            <a:r>
              <a:rPr lang="en-US" altLang="zh-CN" sz="2800" b="1">
                <a:solidFill>
                  <a:schemeClr val="accent2"/>
                </a:solidFill>
              </a:rPr>
              <a:t> model ships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627313" y="2636838"/>
            <a:ext cx="4105275" cy="579437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more than 20 ships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219700" y="5445125"/>
            <a:ext cx="1584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华文行楷" panose="02010800040101010101" pitchFamily="2" charset="-122"/>
              </a:rPr>
              <a:t>多于，超过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633412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sz="4000"/>
              <a:t>have a try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-- What’s your hobby?</a:t>
            </a:r>
          </a:p>
          <a:p>
            <a:r>
              <a:rPr lang="en-US" altLang="zh-CN">
                <a:solidFill>
                  <a:srgbClr val="0000FF"/>
                </a:solidFill>
              </a:rPr>
              <a:t>-- My hobby is _________________.</a:t>
            </a:r>
          </a:p>
          <a:p>
            <a:r>
              <a:rPr lang="en-US" altLang="zh-CN">
                <a:solidFill>
                  <a:srgbClr val="0000FF"/>
                </a:solidFill>
              </a:rPr>
              <a:t>    I have __________________ 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87900" y="4076700"/>
            <a:ext cx="41767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 play computer games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87900" y="4868863"/>
            <a:ext cx="4105275" cy="579437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</a:rPr>
              <a:t> about 50 games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08400" y="2060575"/>
            <a:ext cx="43926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600" b="1">
                <a:solidFill>
                  <a:schemeClr val="accent2"/>
                </a:solidFill>
              </a:rPr>
              <a:t>play</a:t>
            </a:r>
            <a:r>
              <a:rPr lang="en-US" altLang="zh-CN" sz="2600" b="1">
                <a:solidFill>
                  <a:srgbClr val="FF0000"/>
                </a:solidFill>
              </a:rPr>
              <a:t>ing</a:t>
            </a:r>
            <a:r>
              <a:rPr lang="en-US" altLang="zh-CN" sz="2600" b="1">
                <a:solidFill>
                  <a:schemeClr val="accent2"/>
                </a:solidFill>
              </a:rPr>
              <a:t> computer games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16238" y="2781300"/>
            <a:ext cx="4105275" cy="885825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600" b="1">
                <a:solidFill>
                  <a:schemeClr val="accent2"/>
                </a:solidFill>
              </a:rPr>
              <a:t>about 50 games</a:t>
            </a:r>
          </a:p>
          <a:p>
            <a:endParaRPr lang="en-US" altLang="zh-CN" sz="2600" b="1">
              <a:solidFill>
                <a:schemeClr val="accent2"/>
              </a:solidFill>
            </a:endParaRPr>
          </a:p>
        </p:txBody>
      </p:sp>
      <p:pic>
        <p:nvPicPr>
          <p:cNvPr id="24585" name="Picture 9" descr="~2W0L4OFJQ_QK$TT(IJU9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005263"/>
            <a:ext cx="295275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148263" y="5373688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华文行楷" panose="02010800040101010101" pitchFamily="2" charset="-122"/>
              </a:rPr>
              <a:t>大约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633412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sz="4000"/>
              <a:t>have a try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-- What’s your hobby?</a:t>
            </a:r>
          </a:p>
          <a:p>
            <a:r>
              <a:rPr lang="en-US" altLang="zh-CN">
                <a:solidFill>
                  <a:srgbClr val="0000FF"/>
                </a:solidFill>
              </a:rPr>
              <a:t>-- My hobby is _________________.</a:t>
            </a:r>
          </a:p>
          <a:p>
            <a:r>
              <a:rPr lang="en-US" altLang="zh-CN">
                <a:solidFill>
                  <a:srgbClr val="0000FF"/>
                </a:solidFill>
              </a:rPr>
              <a:t>    I __________________ 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11638" y="3860800"/>
            <a:ext cx="4176712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 read books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4663" y="4581525"/>
            <a:ext cx="2663825" cy="579438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 </a:t>
            </a:r>
            <a:r>
              <a:rPr lang="en-US" altLang="zh-CN" sz="3200" b="1">
                <a:solidFill>
                  <a:srgbClr val="009900"/>
                </a:solidFill>
              </a:rPr>
              <a:t>every night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708400" y="2060575"/>
            <a:ext cx="4392613" cy="519113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600" b="1">
                <a:solidFill>
                  <a:schemeClr val="accent2"/>
                </a:solidFill>
              </a:rPr>
              <a:t>read</a:t>
            </a:r>
            <a:r>
              <a:rPr lang="en-US" altLang="zh-CN" sz="2600" b="1">
                <a:solidFill>
                  <a:srgbClr val="FF0000"/>
                </a:solidFill>
              </a:rPr>
              <a:t>ing </a:t>
            </a:r>
            <a:r>
              <a:rPr lang="en-US" altLang="zh-CN" sz="2600" b="1">
                <a:solidFill>
                  <a:schemeClr val="accent2"/>
                </a:solidFill>
              </a:rPr>
              <a:t> books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835150" y="2708275"/>
            <a:ext cx="5400675" cy="915988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 read books  </a:t>
            </a:r>
            <a:r>
              <a:rPr lang="en-US" altLang="zh-CN" sz="2800" b="1">
                <a:solidFill>
                  <a:srgbClr val="009900"/>
                </a:solidFill>
              </a:rPr>
              <a:t>every night</a:t>
            </a:r>
          </a:p>
          <a:p>
            <a:endParaRPr lang="en-US" altLang="zh-CN" sz="2600" b="1">
              <a:solidFill>
                <a:schemeClr val="accent2"/>
              </a:solidFill>
            </a:endParaRPr>
          </a:p>
        </p:txBody>
      </p:sp>
      <p:pic>
        <p:nvPicPr>
          <p:cNvPr id="25611" name="Picture 11" descr="Y4Z9)GTZXQTQ}OB_@7AAT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860800"/>
            <a:ext cx="17970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356100" y="5373688"/>
            <a:ext cx="2663825" cy="1066800"/>
          </a:xfrm>
          <a:prstGeom prst="rect">
            <a:avLst/>
          </a:prstGeom>
          <a:solidFill>
            <a:srgbClr val="FFFF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every + </a:t>
            </a:r>
            <a:r>
              <a:rPr lang="zh-CN" altLang="en-US" sz="3200" b="1">
                <a:solidFill>
                  <a:srgbClr val="FF0000"/>
                </a:solidFill>
              </a:rPr>
              <a:t>时间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   每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996638">
            <a:off x="5651500" y="1700213"/>
            <a:ext cx="2303463" cy="1079500"/>
          </a:xfrm>
          <a:prstGeom prst="cloudCallout">
            <a:avLst>
              <a:gd name="adj1" fmla="val -21815"/>
              <a:gd name="adj2" fmla="val 76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时间放在句子后面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13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全屏显示(4:3)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华文行楷</vt:lpstr>
      <vt:lpstr>宋体</vt:lpstr>
      <vt:lpstr>微软雅黑</vt:lpstr>
      <vt:lpstr>Arial</vt:lpstr>
      <vt:lpstr>Calibri</vt:lpstr>
      <vt:lpstr>Georgia</vt:lpstr>
      <vt:lpstr>WWW.2PPT.COM</vt:lpstr>
      <vt:lpstr>PowerPoint 演示文稿</vt:lpstr>
      <vt:lpstr>New words(新单词)</vt:lpstr>
      <vt:lpstr>PowerPoint 演示文稿</vt:lpstr>
      <vt:lpstr>Let’s talk</vt:lpstr>
      <vt:lpstr>PowerPoint 演示文稿</vt:lpstr>
      <vt:lpstr>PowerPoint 演示文稿</vt:lpstr>
      <vt:lpstr>have a try</vt:lpstr>
      <vt:lpstr>have a try</vt:lpstr>
      <vt:lpstr>have a try</vt:lpstr>
      <vt:lpstr>have a try</vt:lpstr>
      <vt:lpstr>have a try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2014-09-04T03:43:00Z</dcterms:created>
  <dcterms:modified xsi:type="dcterms:W3CDTF">2023-01-16T20:25:55Z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BAF63AA2C8D9437EA61986042663EDE0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