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5" autoAdjust="0"/>
    <p:restoredTop sz="98701" autoAdjust="0"/>
  </p:normalViewPr>
  <p:slideViewPr>
    <p:cSldViewPr>
      <p:cViewPr varScale="1">
        <p:scale>
          <a:sx n="102" d="100"/>
          <a:sy n="102" d="100"/>
        </p:scale>
        <p:origin x="-9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42064-91F4-460B-ADE5-AB22D9510C1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2129-9168-4B09-BE86-3CEE08E46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 noChangeArrowheads="1"/>
          </p:cNvSpPr>
          <p:nvPr/>
        </p:nvSpPr>
        <p:spPr>
          <a:xfrm>
            <a:off x="3455876" y="3147814"/>
            <a:ext cx="2331710" cy="3826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b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七年级下册</a:t>
            </a:r>
            <a:endParaRPr lang="zh-CN" altLang="en-US" sz="20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771550"/>
            <a:ext cx="9144000" cy="162018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5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r>
              <a:rPr lang="zh-CN" altLang="en-US" sz="5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</a:t>
            </a:r>
            <a:endParaRPr lang="en-US" altLang="zh-CN" sz="54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4335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标题 5"/>
          <p:cNvSpPr txBox="1"/>
          <p:nvPr/>
        </p:nvSpPr>
        <p:spPr>
          <a:xfrm>
            <a:off x="2240657" y="668841"/>
            <a:ext cx="3400420" cy="546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探究点二：三角形的角平分线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9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0" name="矩形 7169"/>
          <p:cNvSpPr/>
          <p:nvPr/>
        </p:nvSpPr>
        <p:spPr>
          <a:xfrm>
            <a:off x="704809" y="1306056"/>
            <a:ext cx="5057124" cy="923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在一张薄纸上任意画一个三角形，你能设法画出它的一个内角的平分线吗? </a:t>
            </a:r>
            <a:endParaRPr lang="en-US" altLang="x-none" sz="1800" i="1" dirty="0">
              <a:solidFill>
                <a:srgbClr val="000066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171" name="任意多边形 7170"/>
          <p:cNvSpPr/>
          <p:nvPr/>
        </p:nvSpPr>
        <p:spPr>
          <a:xfrm>
            <a:off x="5666109" y="1001397"/>
            <a:ext cx="2379345" cy="1460500"/>
          </a:xfrm>
          <a:custGeom>
            <a:avLst/>
            <a:gdLst/>
            <a:ahLst/>
            <a:cxnLst/>
            <a:rect l="0" t="0" r="0" b="0"/>
            <a:pathLst>
              <a:path w="2256" h="912">
                <a:moveTo>
                  <a:pt x="0" y="912"/>
                </a:moveTo>
                <a:lnTo>
                  <a:pt x="2256" y="912"/>
                </a:lnTo>
                <a:lnTo>
                  <a:pt x="1536" y="0"/>
                </a:lnTo>
                <a:lnTo>
                  <a:pt x="0" y="912"/>
                </a:lnTo>
                <a:close/>
              </a:path>
            </a:pathLst>
          </a:custGeom>
          <a:noFill/>
          <a:ln w="38100" cap="flat" cmpd="sng">
            <a:solidFill>
              <a:srgbClr val="000066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2" name="矩形 7171"/>
          <p:cNvSpPr/>
          <p:nvPr/>
        </p:nvSpPr>
        <p:spPr>
          <a:xfrm>
            <a:off x="5399406" y="2526350"/>
            <a:ext cx="441325" cy="5078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i="1">
                <a:solidFill>
                  <a:srgbClr val="000066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173" name="矩形 7172"/>
          <p:cNvSpPr/>
          <p:nvPr/>
        </p:nvSpPr>
        <p:spPr>
          <a:xfrm>
            <a:off x="6890878" y="750888"/>
            <a:ext cx="357790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buClr>
                <a:schemeClr val="bg1"/>
              </a:buClr>
            </a:pPr>
            <a:r>
              <a:rPr lang="en-US" altLang="x-none" sz="1800" b="1" i="1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</a:p>
        </p:txBody>
      </p:sp>
      <p:sp>
        <p:nvSpPr>
          <p:cNvPr id="7174" name="矩形 7173"/>
          <p:cNvSpPr/>
          <p:nvPr/>
        </p:nvSpPr>
        <p:spPr>
          <a:xfrm>
            <a:off x="8045450" y="2526665"/>
            <a:ext cx="231140" cy="36933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>
              <a:buClr>
                <a:schemeClr val="bg1"/>
              </a:buClr>
            </a:pPr>
            <a:r>
              <a:rPr lang="en-US" altLang="x-none" sz="1800" b="1" i="1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</a:p>
        </p:txBody>
      </p:sp>
      <p:grpSp>
        <p:nvGrpSpPr>
          <p:cNvPr id="7175" name="组合 7174"/>
          <p:cNvGrpSpPr/>
          <p:nvPr/>
        </p:nvGrpSpPr>
        <p:grpSpPr>
          <a:xfrm>
            <a:off x="814255" y="2211701"/>
            <a:ext cx="1173163" cy="508001"/>
            <a:chOff x="125" y="3072"/>
            <a:chExt cx="739" cy="320"/>
          </a:xfrm>
        </p:grpSpPr>
        <p:sp>
          <p:nvSpPr>
            <p:cNvPr id="7176" name="矩形 7175"/>
            <p:cNvSpPr/>
            <p:nvPr/>
          </p:nvSpPr>
          <p:spPr>
            <a:xfrm>
              <a:off x="125" y="3072"/>
              <a:ext cx="407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eaLnBrk="0" hangingPunct="0">
                <a:lnSpc>
                  <a:spcPct val="150000"/>
                </a:lnSpc>
                <a:buClr>
                  <a:schemeClr val="bg1"/>
                </a:buClr>
              </a:pPr>
              <a:r>
                <a:rPr lang="zh-CN" altLang="en-US" sz="18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注意</a:t>
              </a:r>
            </a:p>
          </p:txBody>
        </p:sp>
        <p:sp>
          <p:nvSpPr>
            <p:cNvPr id="7177" name="等腰三角形 7176"/>
            <p:cNvSpPr>
              <a:spLocks noChangeAspect="1"/>
            </p:cNvSpPr>
            <p:nvPr/>
          </p:nvSpPr>
          <p:spPr>
            <a:xfrm>
              <a:off x="570" y="3072"/>
              <a:ext cx="254" cy="220"/>
            </a:xfrm>
            <a:prstGeom prst="triangle">
              <a:avLst>
                <a:gd name="adj" fmla="val 50000"/>
              </a:avLst>
            </a:prstGeom>
            <a:noFill/>
            <a:ln w="57150" cap="flat" cmpd="sng">
              <a:solidFill>
                <a:srgbClr val="3399FF"/>
              </a:solidFill>
              <a:prstDash val="solid"/>
              <a:miter/>
              <a:headEnd type="none" w="sm" len="sm"/>
              <a:tailEnd type="none" w="sm" len="sm"/>
            </a:ln>
            <a:effectLst>
              <a:prstShdw prst="shdw17" dist="17961" dir="2699999">
                <a:srgbClr val="3399FF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 sz="180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7178" name="矩形 7177"/>
            <p:cNvSpPr/>
            <p:nvPr/>
          </p:nvSpPr>
          <p:spPr>
            <a:xfrm>
              <a:off x="528" y="3072"/>
              <a:ext cx="336" cy="320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50000"/>
                </a:lnSpc>
                <a:buClr>
                  <a:schemeClr val="bg1"/>
                </a:buClr>
              </a:pPr>
              <a:r>
                <a:rPr lang="en-US" altLang="x-none" sz="1800">
                  <a:solidFill>
                    <a:srgbClr val="3399FF"/>
                  </a:solidFill>
                  <a:effectLst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!</a:t>
              </a:r>
            </a:p>
          </p:txBody>
        </p:sp>
      </p:grpSp>
      <p:sp>
        <p:nvSpPr>
          <p:cNvPr id="7179" name="矩形 7178"/>
          <p:cNvSpPr/>
          <p:nvPr/>
        </p:nvSpPr>
        <p:spPr>
          <a:xfrm>
            <a:off x="2064792" y="2273614"/>
            <a:ext cx="1858201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zh-CN" altLang="en-US" sz="18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用圆规画最</a:t>
            </a:r>
            <a:r>
              <a:rPr lang="zh-CN" altLang="en-US" sz="1800" dirty="0" smtClean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简便</a:t>
            </a:r>
            <a:r>
              <a:rPr lang="en-US" altLang="zh-CN" sz="1800" dirty="0" smtClean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800" dirty="0"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180" name="任意多边形 7179"/>
          <p:cNvSpPr>
            <a:spLocks noChangeAspect="1"/>
          </p:cNvSpPr>
          <p:nvPr/>
        </p:nvSpPr>
        <p:spPr>
          <a:xfrm>
            <a:off x="6998336" y="969012"/>
            <a:ext cx="841375" cy="875665"/>
          </a:xfrm>
          <a:custGeom>
            <a:avLst/>
            <a:gdLst>
              <a:gd name="txL" fmla="*/ 0 w 18716"/>
              <a:gd name="txT" fmla="*/ 0 h 21600"/>
              <a:gd name="txR" fmla="*/ 18716 w 18716"/>
              <a:gd name="txB" fmla="*/ 21600 h 21600"/>
            </a:gdLst>
            <a:ahLst/>
            <a:cxnLst>
              <a:cxn ang="0">
                <a:pos x="18715" y="10783"/>
              </a:cxn>
              <a:cxn ang="90">
                <a:pos x="0" y="21600"/>
              </a:cxn>
              <a:cxn ang="270">
                <a:pos x="0" y="0"/>
              </a:cxn>
            </a:cxnLst>
            <a:rect l="txL" t="txT" r="txR" b="txB"/>
            <a:pathLst>
              <a:path w="18716" h="21600" fill="none">
                <a:moveTo>
                  <a:pt x="18715" y="10783"/>
                </a:moveTo>
                <a:arcTo wR="21600" hR="21600" stAng="-19803048" swAng="3603048"/>
              </a:path>
              <a:path w="18716" h="21600" stroke="0">
                <a:moveTo>
                  <a:pt x="18715" y="10783"/>
                </a:moveTo>
                <a:arcTo wR="21600" hR="21600" stAng="-19803048" swAng="3603048"/>
                <a:lnTo>
                  <a:pt x="0" y="0"/>
                </a:lnTo>
                <a:close/>
              </a:path>
            </a:pathLst>
          </a:custGeom>
          <a:noFill/>
          <a:ln w="38100" cap="flat" cmpd="sng">
            <a:solidFill>
              <a:srgbClr val="003399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1" name="任意多边形 7180"/>
          <p:cNvSpPr>
            <a:spLocks noChangeAspect="1"/>
          </p:cNvSpPr>
          <p:nvPr/>
        </p:nvSpPr>
        <p:spPr>
          <a:xfrm rot="751923">
            <a:off x="6494146" y="734697"/>
            <a:ext cx="1057275" cy="1096963"/>
          </a:xfrm>
          <a:custGeom>
            <a:avLst/>
            <a:gdLst>
              <a:gd name="txL" fmla="*/ 0 w 18716"/>
              <a:gd name="txT" fmla="*/ 0 h 21600"/>
              <a:gd name="txR" fmla="*/ 18716 w 18716"/>
              <a:gd name="txB" fmla="*/ 21600 h 21600"/>
            </a:gdLst>
            <a:ahLst/>
            <a:cxnLst>
              <a:cxn ang="90">
                <a:pos x="18716" y="21600"/>
              </a:cxn>
              <a:cxn ang="180">
                <a:pos x="0" y="10783"/>
              </a:cxn>
              <a:cxn ang="270">
                <a:pos x="18716" y="0"/>
              </a:cxn>
            </a:cxnLst>
            <a:rect l="txL" t="txT" r="txR" b="txB"/>
            <a:pathLst>
              <a:path w="18716" h="21600" fill="none">
                <a:moveTo>
                  <a:pt x="18716" y="21600"/>
                </a:moveTo>
                <a:arcTo wR="21600" hR="21600" stAng="-16200000" swAng="3603127"/>
              </a:path>
              <a:path w="18716" h="21600" stroke="0">
                <a:moveTo>
                  <a:pt x="18716" y="21600"/>
                </a:moveTo>
                <a:arcTo wR="21600" hR="21600" stAng="-16200000" swAng="3603127"/>
                <a:lnTo>
                  <a:pt x="18716" y="0"/>
                </a:lnTo>
                <a:close/>
              </a:path>
            </a:pathLst>
          </a:custGeom>
          <a:noFill/>
          <a:ln w="38100" cap="flat" cmpd="sng">
            <a:solidFill>
              <a:srgbClr val="003399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2" name="任意多边形 7181"/>
          <p:cNvSpPr>
            <a:spLocks noChangeAspect="1"/>
          </p:cNvSpPr>
          <p:nvPr/>
        </p:nvSpPr>
        <p:spPr>
          <a:xfrm rot="-6991335">
            <a:off x="6367780" y="1631950"/>
            <a:ext cx="975360" cy="875030"/>
          </a:xfrm>
          <a:custGeom>
            <a:avLst/>
            <a:gdLst>
              <a:gd name="txL" fmla="*/ 0 w 21600"/>
              <a:gd name="txT" fmla="*/ 0 h 21566"/>
              <a:gd name="txR" fmla="*/ 21600 w 21600"/>
              <a:gd name="txB" fmla="*/ 21566 h 21566"/>
            </a:gdLst>
            <a:ahLst/>
            <a:cxnLst>
              <a:cxn ang="90">
                <a:pos x="2884" y="21566"/>
              </a:cxn>
              <a:cxn ang="270">
                <a:pos x="2884" y="0"/>
              </a:cxn>
              <a:cxn ang="0">
                <a:pos x="21600" y="10783"/>
              </a:cxn>
            </a:cxnLst>
            <a:rect l="txL" t="txT" r="txR" b="txB"/>
            <a:pathLst>
              <a:path w="21600" h="21566" fill="none">
                <a:moveTo>
                  <a:pt x="2884" y="21566"/>
                </a:moveTo>
                <a:arcTo wR="21600" hR="21600" stAng="-12596873" swAng="3593746"/>
              </a:path>
              <a:path w="21600" h="21566" stroke="0">
                <a:moveTo>
                  <a:pt x="2884" y="21566"/>
                </a:moveTo>
                <a:arcTo wR="21600" hR="21600" stAng="-12596873" swAng="3593746"/>
                <a:lnTo>
                  <a:pt x="21600" y="10783"/>
                </a:lnTo>
                <a:close/>
              </a:path>
            </a:pathLst>
          </a:custGeom>
          <a:noFill/>
          <a:ln w="38100" cap="flat" cmpd="sng">
            <a:solidFill>
              <a:srgbClr val="003399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3" name="任意多边形 7182"/>
          <p:cNvSpPr>
            <a:spLocks noChangeAspect="1"/>
          </p:cNvSpPr>
          <p:nvPr/>
        </p:nvSpPr>
        <p:spPr>
          <a:xfrm rot="-6534153">
            <a:off x="6912610" y="1762443"/>
            <a:ext cx="1057275" cy="1096962"/>
          </a:xfrm>
          <a:custGeom>
            <a:avLst/>
            <a:gdLst>
              <a:gd name="txL" fmla="*/ 0 w 18716"/>
              <a:gd name="txT" fmla="*/ 0 h 21600"/>
              <a:gd name="txR" fmla="*/ 18716 w 18716"/>
              <a:gd name="txB" fmla="*/ 21600 h 21600"/>
            </a:gdLst>
            <a:ahLst/>
            <a:cxnLst>
              <a:cxn ang="180">
                <a:pos x="0" y="10816"/>
              </a:cxn>
              <a:cxn ang="270">
                <a:pos x="18715" y="0"/>
              </a:cxn>
              <a:cxn ang="90">
                <a:pos x="18716" y="21600"/>
              </a:cxn>
            </a:cxnLst>
            <a:rect l="txL" t="txT" r="txR" b="txB"/>
            <a:pathLst>
              <a:path w="18716" h="21600" fill="none">
                <a:moveTo>
                  <a:pt x="0" y="10816"/>
                </a:moveTo>
                <a:arcTo wR="21600" hR="21600" stAng="-9002989" swAng="3602830"/>
              </a:path>
              <a:path w="18716" h="21600" stroke="0">
                <a:moveTo>
                  <a:pt x="0" y="10816"/>
                </a:moveTo>
                <a:arcTo wR="21600" hR="21600" stAng="-9002989" swAng="3602830"/>
                <a:lnTo>
                  <a:pt x="18716" y="21600"/>
                </a:lnTo>
                <a:close/>
              </a:path>
            </a:pathLst>
          </a:custGeom>
          <a:noFill/>
          <a:ln w="38100" cap="flat" cmpd="sng">
            <a:solidFill>
              <a:srgbClr val="003399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4" name="椭圆 7183"/>
          <p:cNvSpPr>
            <a:spLocks noChangeAspect="1"/>
          </p:cNvSpPr>
          <p:nvPr/>
        </p:nvSpPr>
        <p:spPr>
          <a:xfrm>
            <a:off x="7244084" y="1001395"/>
            <a:ext cx="135255" cy="11811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  <a:tileRect/>
          </a:gradFill>
          <a:ln w="12700" cap="flat" cmpd="sng">
            <a:solidFill>
              <a:srgbClr val="CC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5" name="椭圆 7184"/>
          <p:cNvSpPr>
            <a:spLocks noChangeAspect="1"/>
          </p:cNvSpPr>
          <p:nvPr/>
        </p:nvSpPr>
        <p:spPr>
          <a:xfrm>
            <a:off x="7521575" y="1534795"/>
            <a:ext cx="135890" cy="11811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  <a:tileRect/>
          </a:gradFill>
          <a:ln w="12700" cap="flat" cmpd="sng">
            <a:solidFill>
              <a:srgbClr val="CC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6" name="椭圆 7185"/>
          <p:cNvSpPr>
            <a:spLocks noChangeAspect="1"/>
          </p:cNvSpPr>
          <p:nvPr/>
        </p:nvSpPr>
        <p:spPr>
          <a:xfrm>
            <a:off x="6616069" y="1416685"/>
            <a:ext cx="135255" cy="11811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  <a:tileRect/>
          </a:gradFill>
          <a:ln w="12700" cap="flat" cmpd="sng">
            <a:solidFill>
              <a:srgbClr val="CC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7" name="椭圆 7186"/>
          <p:cNvSpPr>
            <a:spLocks noChangeAspect="1"/>
          </p:cNvSpPr>
          <p:nvPr/>
        </p:nvSpPr>
        <p:spPr>
          <a:xfrm>
            <a:off x="6998335" y="2408555"/>
            <a:ext cx="135890" cy="11811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  <a:tileRect/>
          </a:gradFill>
          <a:ln w="12700" cap="flat" cmpd="sng">
            <a:solidFill>
              <a:srgbClr val="CC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8" name="直接连接符 7187"/>
          <p:cNvSpPr/>
          <p:nvPr/>
        </p:nvSpPr>
        <p:spPr>
          <a:xfrm flipH="1">
            <a:off x="6998335" y="474345"/>
            <a:ext cx="381000" cy="2514600"/>
          </a:xfrm>
          <a:prstGeom prst="line">
            <a:avLst/>
          </a:prstGeom>
          <a:ln w="38100" cap="flat" cmpd="sng">
            <a:solidFill>
              <a:srgbClr val="000066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9" name="矩形 7188"/>
          <p:cNvSpPr/>
          <p:nvPr/>
        </p:nvSpPr>
        <p:spPr>
          <a:xfrm>
            <a:off x="784432" y="2854904"/>
            <a:ext cx="3288080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你能通过折纸的方法得到它吗?</a:t>
            </a:r>
          </a:p>
        </p:txBody>
      </p:sp>
      <p:sp>
        <p:nvSpPr>
          <p:cNvPr id="7190" name="矩形 7189"/>
          <p:cNvSpPr/>
          <p:nvPr/>
        </p:nvSpPr>
        <p:spPr>
          <a:xfrm>
            <a:off x="812566" y="3335997"/>
            <a:ext cx="4526059" cy="923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ct val="15000"/>
              </a:spcAft>
              <a:buClr>
                <a:schemeClr val="bg1"/>
              </a:buClr>
            </a:pP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在一张纸上画出一个一个三角形并剪下，将它的一个角对折，使其两边</a:t>
            </a:r>
            <a:r>
              <a:rPr lang="zh-CN" alt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sz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191" name="矩形 7190"/>
          <p:cNvSpPr/>
          <p:nvPr/>
        </p:nvSpPr>
        <p:spPr>
          <a:xfrm>
            <a:off x="0" y="407352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92" name="矩形 7191"/>
          <p:cNvSpPr/>
          <p:nvPr/>
        </p:nvSpPr>
        <p:spPr>
          <a:xfrm>
            <a:off x="740072" y="4232593"/>
            <a:ext cx="4272280" cy="5078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ct val="15000"/>
              </a:spcAft>
              <a:buClr>
                <a:schemeClr val="bg1"/>
              </a:buClr>
            </a:pPr>
            <a:r>
              <a:rPr lang="zh-CN" altLang="en-US" sz="18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折痕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sz="18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即为三角形的</a:t>
            </a:r>
            <a:r>
              <a:rPr lang="en-US" altLang="zh-CN" sz="1800" dirty="0">
                <a:solidFill>
                  <a:srgbClr val="000066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∠A</a:t>
            </a:r>
            <a:r>
              <a:rPr lang="zh-CN" altLang="en-US" sz="18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sz="1800" dirty="0" smtClean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角平分线</a:t>
            </a:r>
            <a:r>
              <a:rPr lang="en-US" altLang="zh-CN" sz="1800" dirty="0" smtClean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800" dirty="0"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193" name="组合 7192"/>
          <p:cNvGrpSpPr/>
          <p:nvPr/>
        </p:nvGrpSpPr>
        <p:grpSpPr>
          <a:xfrm>
            <a:off x="5166360" y="2947670"/>
            <a:ext cx="3342640" cy="1690396"/>
            <a:chOff x="3101" y="2601"/>
            <a:chExt cx="2427" cy="1228"/>
          </a:xfrm>
        </p:grpSpPr>
        <p:sp>
          <p:nvSpPr>
            <p:cNvPr id="7194" name="任意多边形 7193"/>
            <p:cNvSpPr/>
            <p:nvPr/>
          </p:nvSpPr>
          <p:spPr>
            <a:xfrm>
              <a:off x="3312" y="2832"/>
              <a:ext cx="2016" cy="816"/>
            </a:xfrm>
            <a:custGeom>
              <a:avLst/>
              <a:gdLst/>
              <a:ahLst/>
              <a:cxnLst/>
              <a:rect l="0" t="0" r="0" b="0"/>
              <a:pathLst>
                <a:path w="2016" h="816">
                  <a:moveTo>
                    <a:pt x="1056" y="0"/>
                  </a:moveTo>
                  <a:lnTo>
                    <a:pt x="2016" y="816"/>
                  </a:lnTo>
                  <a:lnTo>
                    <a:pt x="0" y="816"/>
                  </a:lnTo>
                  <a:lnTo>
                    <a:pt x="1056" y="0"/>
                  </a:lnTo>
                  <a:close/>
                </a:path>
              </a:pathLst>
            </a:custGeom>
            <a:solidFill>
              <a:srgbClr val="808000"/>
            </a:solidFill>
            <a:ln w="9525">
              <a:noFill/>
            </a:ln>
          </p:spPr>
          <p:txBody>
            <a:bodyPr/>
            <a:lstStyle/>
            <a:p>
              <a:endPara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95" name="矩形 7194"/>
            <p:cNvSpPr/>
            <p:nvPr/>
          </p:nvSpPr>
          <p:spPr>
            <a:xfrm>
              <a:off x="3101" y="3513"/>
              <a:ext cx="219" cy="2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eaLnBrk="0" hangingPunct="0">
                <a:buClr>
                  <a:schemeClr val="bg1"/>
                </a:buClr>
              </a:pPr>
              <a:r>
                <a:rPr lang="en-US" altLang="x-none" sz="1800" b="1" i="1">
                  <a:solidFill>
                    <a:srgbClr val="0000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</a:p>
          </p:txBody>
        </p:sp>
        <p:sp>
          <p:nvSpPr>
            <p:cNvPr id="7196" name="矩形 7195"/>
            <p:cNvSpPr/>
            <p:nvPr/>
          </p:nvSpPr>
          <p:spPr>
            <a:xfrm>
              <a:off x="5309" y="3561"/>
              <a:ext cx="219" cy="2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eaLnBrk="0" hangingPunct="0">
                <a:buClr>
                  <a:schemeClr val="bg1"/>
                </a:buClr>
              </a:pPr>
              <a:r>
                <a:rPr lang="en-US" altLang="x-none" sz="1800" b="1" i="1">
                  <a:solidFill>
                    <a:srgbClr val="0000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</a:p>
          </p:txBody>
        </p:sp>
        <p:sp>
          <p:nvSpPr>
            <p:cNvPr id="7197" name="矩形 7196"/>
            <p:cNvSpPr/>
            <p:nvPr/>
          </p:nvSpPr>
          <p:spPr>
            <a:xfrm>
              <a:off x="4349" y="2601"/>
              <a:ext cx="219" cy="2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 eaLnBrk="0" hangingPunct="0">
                <a:buClr>
                  <a:schemeClr val="bg1"/>
                </a:buClr>
              </a:pPr>
              <a:r>
                <a:rPr lang="en-US" altLang="x-none" sz="1800" b="1" i="1">
                  <a:solidFill>
                    <a:srgbClr val="0000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</a:p>
          </p:txBody>
        </p:sp>
      </p:grpSp>
      <p:sp>
        <p:nvSpPr>
          <p:cNvPr id="7198" name="任意多边形 7197"/>
          <p:cNvSpPr/>
          <p:nvPr/>
        </p:nvSpPr>
        <p:spPr>
          <a:xfrm>
            <a:off x="5501005" y="3938272"/>
            <a:ext cx="2776220" cy="594995"/>
          </a:xfrm>
          <a:custGeom>
            <a:avLst/>
            <a:gdLst/>
            <a:ahLst/>
            <a:cxnLst/>
            <a:rect l="0" t="0" r="0" b="0"/>
            <a:pathLst>
              <a:path w="2016" h="432">
                <a:moveTo>
                  <a:pt x="2016" y="432"/>
                </a:moveTo>
                <a:lnTo>
                  <a:pt x="0" y="432"/>
                </a:lnTo>
                <a:lnTo>
                  <a:pt x="1536" y="0"/>
                </a:lnTo>
                <a:lnTo>
                  <a:pt x="2016" y="432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99" name="任意多边形 7198"/>
          <p:cNvSpPr/>
          <p:nvPr/>
        </p:nvSpPr>
        <p:spPr>
          <a:xfrm>
            <a:off x="5501005" y="2947670"/>
            <a:ext cx="2512060" cy="1453515"/>
          </a:xfrm>
          <a:custGeom>
            <a:avLst/>
            <a:gdLst/>
            <a:ahLst/>
            <a:cxnLst/>
            <a:rect l="0" t="0" r="0" b="0"/>
            <a:pathLst>
              <a:path w="1824" h="1056">
                <a:moveTo>
                  <a:pt x="0" y="1056"/>
                </a:moveTo>
                <a:lnTo>
                  <a:pt x="1488" y="624"/>
                </a:lnTo>
                <a:lnTo>
                  <a:pt x="1824" y="0"/>
                </a:lnTo>
                <a:lnTo>
                  <a:pt x="0" y="1056"/>
                </a:lnTo>
                <a:close/>
              </a:path>
            </a:pathLst>
          </a:custGeom>
          <a:solidFill>
            <a:srgbClr val="808000"/>
          </a:solidFill>
          <a:ln w="38100" cap="flat" cmpd="sng">
            <a:solidFill>
              <a:schemeClr val="tx2">
                <a:alpha val="100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00" name="任意多边形 7199"/>
          <p:cNvSpPr/>
          <p:nvPr/>
        </p:nvSpPr>
        <p:spPr>
          <a:xfrm>
            <a:off x="5501005" y="3328672"/>
            <a:ext cx="2049145" cy="1123315"/>
          </a:xfrm>
          <a:custGeom>
            <a:avLst/>
            <a:gdLst/>
            <a:ahLst/>
            <a:cxnLst/>
            <a:rect l="0" t="0" r="0" b="0"/>
            <a:pathLst>
              <a:path w="1488" h="816">
                <a:moveTo>
                  <a:pt x="0" y="816"/>
                </a:moveTo>
                <a:lnTo>
                  <a:pt x="1488" y="384"/>
                </a:lnTo>
                <a:lnTo>
                  <a:pt x="1056" y="0"/>
                </a:lnTo>
                <a:lnTo>
                  <a:pt x="0" y="816"/>
                </a:lnTo>
                <a:close/>
              </a:path>
            </a:pathLst>
          </a:custGeom>
          <a:solidFill>
            <a:srgbClr val="808000"/>
          </a:solidFill>
          <a:ln w="9525">
            <a:noFill/>
          </a:ln>
        </p:spPr>
        <p:txBody>
          <a:bodyPr/>
          <a:lstStyle/>
          <a:p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201" name="组合 7200"/>
          <p:cNvGrpSpPr/>
          <p:nvPr/>
        </p:nvGrpSpPr>
        <p:grpSpPr>
          <a:xfrm>
            <a:off x="5501005" y="2933066"/>
            <a:ext cx="2776220" cy="1453515"/>
            <a:chOff x="1200" y="1968"/>
            <a:chExt cx="2016" cy="1056"/>
          </a:xfrm>
        </p:grpSpPr>
        <p:grpSp>
          <p:nvGrpSpPr>
            <p:cNvPr id="7202" name="组合 7201"/>
            <p:cNvGrpSpPr/>
            <p:nvPr/>
          </p:nvGrpSpPr>
          <p:grpSpPr>
            <a:xfrm>
              <a:off x="1200" y="1968"/>
              <a:ext cx="2016" cy="1056"/>
              <a:chOff x="1200" y="2736"/>
              <a:chExt cx="2016" cy="1056"/>
            </a:xfrm>
          </p:grpSpPr>
          <p:sp>
            <p:nvSpPr>
              <p:cNvPr id="7203" name="任意多边形 7202"/>
              <p:cNvSpPr/>
              <p:nvPr/>
            </p:nvSpPr>
            <p:spPr>
              <a:xfrm>
                <a:off x="1200" y="2736"/>
                <a:ext cx="2016" cy="1056"/>
              </a:xfrm>
              <a:custGeom>
                <a:avLst/>
                <a:gdLst/>
                <a:ahLst/>
                <a:cxnLst/>
                <a:rect l="0" t="0" r="0" b="0"/>
                <a:pathLst>
                  <a:path w="2016" h="1056">
                    <a:moveTo>
                      <a:pt x="0" y="1056"/>
                    </a:moveTo>
                    <a:lnTo>
                      <a:pt x="2016" y="1056"/>
                    </a:lnTo>
                    <a:lnTo>
                      <a:pt x="1824" y="0"/>
                    </a:lnTo>
                    <a:lnTo>
                      <a:pt x="1056" y="240"/>
                    </a:lnTo>
                    <a:lnTo>
                      <a:pt x="0" y="1056"/>
                    </a:lnTo>
                    <a:close/>
                  </a:path>
                </a:pathLst>
              </a:custGeom>
              <a:solidFill>
                <a:srgbClr val="F3FFFF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 sz="18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204" name="任意多边形 7203"/>
              <p:cNvSpPr/>
              <p:nvPr/>
            </p:nvSpPr>
            <p:spPr>
              <a:xfrm>
                <a:off x="1200" y="2976"/>
                <a:ext cx="1488" cy="816"/>
              </a:xfrm>
              <a:custGeom>
                <a:avLst/>
                <a:gdLst/>
                <a:ahLst/>
                <a:cxnLst/>
                <a:rect l="0" t="0" r="0" b="0"/>
                <a:pathLst>
                  <a:path w="1488" h="816">
                    <a:moveTo>
                      <a:pt x="0" y="816"/>
                    </a:moveTo>
                    <a:lnTo>
                      <a:pt x="1488" y="384"/>
                    </a:lnTo>
                    <a:lnTo>
                      <a:pt x="1104" y="0"/>
                    </a:lnTo>
                    <a:lnTo>
                      <a:pt x="0" y="816"/>
                    </a:lnTo>
                    <a:close/>
                  </a:path>
                </a:pathLst>
              </a:custGeom>
              <a:solidFill>
                <a:srgbClr val="CCCCFF"/>
              </a:solidFill>
              <a:ln w="38100" cap="flat" cmpd="sng">
                <a:solidFill>
                  <a:schemeClr val="tx2">
                    <a:alpha val="100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zh-CN" altLang="en-US" sz="18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205" name="任意多边形 7204"/>
            <p:cNvSpPr/>
            <p:nvPr/>
          </p:nvSpPr>
          <p:spPr>
            <a:xfrm>
              <a:off x="1200" y="2592"/>
              <a:ext cx="1968" cy="432"/>
            </a:xfrm>
            <a:custGeom>
              <a:avLst/>
              <a:gdLst/>
              <a:ahLst/>
              <a:cxnLst/>
              <a:rect l="0" t="0" r="0" b="0"/>
              <a:pathLst>
                <a:path w="1968" h="432">
                  <a:moveTo>
                    <a:pt x="0" y="432"/>
                  </a:moveTo>
                  <a:lnTo>
                    <a:pt x="1968" y="432"/>
                  </a:lnTo>
                  <a:lnTo>
                    <a:pt x="1488" y="0"/>
                  </a:lnTo>
                  <a:lnTo>
                    <a:pt x="0" y="432"/>
                  </a:lnTo>
                  <a:close/>
                </a:path>
              </a:pathLst>
            </a:custGeom>
            <a:noFill/>
            <a:ln w="38100" cap="flat" cmpd="sng">
              <a:solidFill>
                <a:schemeClr val="tx2">
                  <a:alpha val="100000"/>
                </a:schemeClr>
              </a:solidFill>
              <a:prstDash val="sysDot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206" name="组合 7205"/>
          <p:cNvGrpSpPr/>
          <p:nvPr/>
        </p:nvGrpSpPr>
        <p:grpSpPr>
          <a:xfrm>
            <a:off x="5104134" y="3475990"/>
            <a:ext cx="3173095" cy="1084052"/>
            <a:chOff x="3216" y="1929"/>
            <a:chExt cx="2352" cy="787"/>
          </a:xfrm>
        </p:grpSpPr>
        <p:sp>
          <p:nvSpPr>
            <p:cNvPr id="7207" name="矩形 7206"/>
            <p:cNvSpPr/>
            <p:nvPr/>
          </p:nvSpPr>
          <p:spPr>
            <a:xfrm>
              <a:off x="3216" y="2448"/>
              <a:ext cx="219" cy="2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>
                <a:buClr>
                  <a:schemeClr val="bg1"/>
                </a:buClr>
              </a:pPr>
              <a:r>
                <a:rPr lang="en-US" altLang="x-none" sz="1800" b="1" i="1">
                  <a:effectLst>
                    <a:outerShdw blurRad="38100" dist="38100" dir="2700000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</a:p>
          </p:txBody>
        </p:sp>
        <p:sp>
          <p:nvSpPr>
            <p:cNvPr id="7208" name="矩形 7207"/>
            <p:cNvSpPr/>
            <p:nvPr/>
          </p:nvSpPr>
          <p:spPr>
            <a:xfrm>
              <a:off x="4992" y="1929"/>
              <a:ext cx="219" cy="2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>
                <a:buClr>
                  <a:schemeClr val="bg1"/>
                </a:buClr>
              </a:pPr>
              <a:r>
                <a:rPr lang="en-US" altLang="x-none" sz="1800" b="1" i="1">
                  <a:effectLst>
                    <a:outerShdw blurRad="38100" dist="38100" dir="2700000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D</a:t>
              </a:r>
            </a:p>
          </p:txBody>
        </p:sp>
        <p:sp>
          <p:nvSpPr>
            <p:cNvPr id="7209" name="直接连接符 7208"/>
            <p:cNvSpPr/>
            <p:nvPr/>
          </p:nvSpPr>
          <p:spPr>
            <a:xfrm flipV="1">
              <a:off x="3504" y="2016"/>
              <a:ext cx="2064" cy="576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" fill="hold"/>
                                        <p:tgtEl>
                                          <p:spTgt spid="719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3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7189" grpId="0"/>
      <p:bldP spid="7190" grpId="0"/>
      <p:bldP spid="71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195" name="矩形 8194"/>
          <p:cNvSpPr/>
          <p:nvPr/>
        </p:nvSpPr>
        <p:spPr>
          <a:xfrm>
            <a:off x="797217" y="960291"/>
            <a:ext cx="4207510" cy="5078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以前所学的“角平分线”是一条射线</a:t>
            </a:r>
            <a:endParaRPr lang="zh-CN" altLang="en-US" sz="18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196" name="任意多边形 8195"/>
          <p:cNvSpPr/>
          <p:nvPr/>
        </p:nvSpPr>
        <p:spPr>
          <a:xfrm>
            <a:off x="5998845" y="1187452"/>
            <a:ext cx="2447290" cy="1766570"/>
          </a:xfrm>
          <a:custGeom>
            <a:avLst/>
            <a:gdLst/>
            <a:ahLst/>
            <a:cxnLst/>
            <a:rect l="0" t="0" r="0" b="0"/>
            <a:pathLst>
              <a:path w="2256" h="912">
                <a:moveTo>
                  <a:pt x="0" y="912"/>
                </a:moveTo>
                <a:lnTo>
                  <a:pt x="2256" y="912"/>
                </a:lnTo>
                <a:lnTo>
                  <a:pt x="1536" y="0"/>
                </a:lnTo>
                <a:lnTo>
                  <a:pt x="0" y="912"/>
                </a:lnTo>
                <a:close/>
              </a:path>
            </a:pathLst>
          </a:custGeom>
          <a:noFill/>
          <a:ln w="38100" cap="flat" cmpd="sng">
            <a:solidFill>
              <a:srgbClr val="000066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18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197" name="矩形 8196"/>
          <p:cNvSpPr/>
          <p:nvPr/>
        </p:nvSpPr>
        <p:spPr>
          <a:xfrm>
            <a:off x="5557524" y="2953705"/>
            <a:ext cx="441325" cy="5078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i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198" name="矩形 8197"/>
          <p:cNvSpPr/>
          <p:nvPr/>
        </p:nvSpPr>
        <p:spPr>
          <a:xfrm>
            <a:off x="7569151" y="744540"/>
            <a:ext cx="338554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b="1" i="1">
                <a:solidFill>
                  <a:srgbClr val="3333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199" name="矩形 8198"/>
          <p:cNvSpPr/>
          <p:nvPr/>
        </p:nvSpPr>
        <p:spPr>
          <a:xfrm>
            <a:off x="8201929" y="3043557"/>
            <a:ext cx="338554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i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200" name="直接连接符 8199"/>
          <p:cNvSpPr/>
          <p:nvPr/>
        </p:nvSpPr>
        <p:spPr>
          <a:xfrm rot="300000" flipH="1">
            <a:off x="7343779" y="1177925"/>
            <a:ext cx="277495" cy="1767840"/>
          </a:xfrm>
          <a:prstGeom prst="line">
            <a:avLst/>
          </a:prstGeom>
          <a:ln w="38100" cap="flat" cmpd="sng">
            <a:solidFill>
              <a:srgbClr val="3333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1" name="矩形 8200"/>
          <p:cNvSpPr/>
          <p:nvPr/>
        </p:nvSpPr>
        <p:spPr>
          <a:xfrm>
            <a:off x="896916" y="1466173"/>
            <a:ext cx="4107815" cy="5078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zh-CN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三角形的角平分线”还是</a:t>
            </a: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射线 吗</a:t>
            </a:r>
            <a:r>
              <a:rPr lang="en-US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202" name="矩形 8201"/>
          <p:cNvSpPr/>
          <p:nvPr/>
        </p:nvSpPr>
        <p:spPr>
          <a:xfrm>
            <a:off x="811892" y="1988268"/>
            <a:ext cx="4648200" cy="1338828"/>
          </a:xfrm>
          <a:prstGeom prst="rect">
            <a:avLst/>
          </a:prstGeom>
          <a:gradFill>
            <a:gsLst>
              <a:gs pos="0">
                <a:srgbClr val="99FF99"/>
              </a:gs>
              <a:gs pos="50000">
                <a:schemeClr val="bg1"/>
              </a:gs>
              <a:gs pos="100000">
                <a:srgbClr val="99FF99"/>
              </a:gs>
            </a:gsLst>
            <a:lin ang="2700000" scaled="1"/>
          </a:gradFill>
          <a:ln w="381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Aft>
                <a:spcPct val="15000"/>
              </a:spcAft>
              <a:buClr>
                <a:schemeClr val="bg1"/>
              </a:buClr>
            </a:pP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在三角形中，一个内角的平分线与它的对边相交，这个角的顶点与交点之间</a:t>
            </a:r>
            <a:r>
              <a:rPr lang="zh-CN" alt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的线段</a:t>
            </a: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叫三角形的</a:t>
            </a:r>
            <a:r>
              <a:rPr lang="zh-CN" alt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角平分线</a:t>
            </a:r>
            <a:r>
              <a:rPr lang="en-US" altLang="zh-CN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203" name="矩形 8202"/>
          <p:cNvSpPr/>
          <p:nvPr/>
        </p:nvSpPr>
        <p:spPr>
          <a:xfrm>
            <a:off x="890204" y="3405324"/>
            <a:ext cx="646331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zh-CN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线段</a:t>
            </a:r>
          </a:p>
        </p:txBody>
      </p:sp>
      <p:sp>
        <p:nvSpPr>
          <p:cNvPr id="8204" name="矩形 8203"/>
          <p:cNvSpPr/>
          <p:nvPr/>
        </p:nvSpPr>
        <p:spPr>
          <a:xfrm>
            <a:off x="2223247" y="3961206"/>
            <a:ext cx="4064635" cy="507831"/>
          </a:xfrm>
          <a:prstGeom prst="rect">
            <a:avLst/>
          </a:prstGeom>
          <a:solidFill>
            <a:srgbClr val="3399FF"/>
          </a:solidFill>
          <a:ln w="9525">
            <a:noFill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三角形的角平分线”是一条</a:t>
            </a: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线段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8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8205" name="组合 8204"/>
          <p:cNvGrpSpPr/>
          <p:nvPr/>
        </p:nvGrpSpPr>
        <p:grpSpPr>
          <a:xfrm>
            <a:off x="927897" y="4040486"/>
            <a:ext cx="1174750" cy="508001"/>
            <a:chOff x="-177" y="2479"/>
            <a:chExt cx="740" cy="320"/>
          </a:xfrm>
        </p:grpSpPr>
        <p:sp>
          <p:nvSpPr>
            <p:cNvPr id="8206" name="矩形 8205"/>
            <p:cNvSpPr/>
            <p:nvPr/>
          </p:nvSpPr>
          <p:spPr>
            <a:xfrm>
              <a:off x="-177" y="2479"/>
              <a:ext cx="407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eaLnBrk="0" hangingPunct="0">
                <a:lnSpc>
                  <a:spcPct val="150000"/>
                </a:lnSpc>
                <a:buClr>
                  <a:schemeClr val="bg1"/>
                </a:buClr>
              </a:pPr>
              <a:r>
                <a:rPr lang="zh-CN" altLang="en-US" sz="1800" dirty="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注意</a:t>
              </a:r>
            </a:p>
          </p:txBody>
        </p:sp>
        <p:sp>
          <p:nvSpPr>
            <p:cNvPr id="8207" name="等腰三角形 8206"/>
            <p:cNvSpPr>
              <a:spLocks noChangeAspect="1"/>
            </p:cNvSpPr>
            <p:nvPr/>
          </p:nvSpPr>
          <p:spPr>
            <a:xfrm>
              <a:off x="268" y="2479"/>
              <a:ext cx="254" cy="220"/>
            </a:xfrm>
            <a:prstGeom prst="triangle">
              <a:avLst>
                <a:gd name="adj" fmla="val 50000"/>
              </a:avLst>
            </a:prstGeom>
            <a:noFill/>
            <a:ln w="57150" cap="flat" cmpd="sng">
              <a:solidFill>
                <a:srgbClr val="3399FF"/>
              </a:solidFill>
              <a:prstDash val="solid"/>
              <a:miter/>
              <a:headEnd type="none" w="sm" len="sm"/>
              <a:tailEnd type="none" w="sm" len="sm"/>
            </a:ln>
            <a:effectLst>
              <a:prstShdw prst="shdw17" dist="17961" dir="2699999">
                <a:srgbClr val="3399FF">
                  <a:gamma/>
                  <a:shade val="60000"/>
                  <a:invGamma/>
                </a:srgbClr>
              </a:prstShdw>
            </a:effectLst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8208" name="矩形 8207"/>
            <p:cNvSpPr/>
            <p:nvPr/>
          </p:nvSpPr>
          <p:spPr>
            <a:xfrm>
              <a:off x="227" y="2479"/>
              <a:ext cx="336" cy="320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150000"/>
                </a:lnSpc>
                <a:buClr>
                  <a:schemeClr val="bg1"/>
                </a:buClr>
              </a:pPr>
              <a:r>
                <a:rPr lang="en-US" altLang="x-none" sz="1800">
                  <a:solidFill>
                    <a:srgbClr val="00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!</a:t>
              </a:r>
            </a:p>
          </p:txBody>
        </p:sp>
      </p:grpSp>
      <p:sp>
        <p:nvSpPr>
          <p:cNvPr id="8209" name="矩形 8208"/>
          <p:cNvSpPr/>
          <p:nvPr/>
        </p:nvSpPr>
        <p:spPr>
          <a:xfrm>
            <a:off x="7030609" y="2953705"/>
            <a:ext cx="351378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i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210" name="任意多边形 8209"/>
          <p:cNvSpPr>
            <a:spLocks noChangeAspect="1"/>
          </p:cNvSpPr>
          <p:nvPr/>
        </p:nvSpPr>
        <p:spPr>
          <a:xfrm rot="1077442">
            <a:off x="7519674" y="1657352"/>
            <a:ext cx="593725" cy="677863"/>
          </a:xfrm>
          <a:custGeom>
            <a:avLst/>
            <a:gdLst>
              <a:gd name="txL" fmla="*/ 0 w 18716"/>
              <a:gd name="txT" fmla="*/ 0 h 21600"/>
              <a:gd name="txR" fmla="*/ 18716 w 18716"/>
              <a:gd name="txB" fmla="*/ 21600 h 21600"/>
            </a:gdLst>
            <a:ahLst/>
            <a:cxnLst>
              <a:cxn ang="0">
                <a:pos x="18715" y="10783"/>
              </a:cxn>
              <a:cxn ang="90">
                <a:pos x="0" y="21600"/>
              </a:cxn>
              <a:cxn ang="270">
                <a:pos x="0" y="0"/>
              </a:cxn>
            </a:cxnLst>
            <a:rect l="txL" t="txT" r="txR" b="txB"/>
            <a:pathLst>
              <a:path w="18716" h="21600" fill="none">
                <a:moveTo>
                  <a:pt x="18715" y="10783"/>
                </a:moveTo>
                <a:arcTo wR="21600" hR="21600" stAng="-19803048" swAng="3603048"/>
              </a:path>
              <a:path w="18716" h="21600" stroke="0">
                <a:moveTo>
                  <a:pt x="18715" y="10783"/>
                </a:moveTo>
                <a:arcTo wR="21600" hR="21600" stAng="-19803048" swAng="3603048"/>
                <a:lnTo>
                  <a:pt x="0" y="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18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211" name="任意多边形 8210"/>
          <p:cNvSpPr>
            <a:spLocks noChangeAspect="1"/>
          </p:cNvSpPr>
          <p:nvPr/>
        </p:nvSpPr>
        <p:spPr>
          <a:xfrm>
            <a:off x="6951984" y="1616075"/>
            <a:ext cx="508635" cy="581025"/>
          </a:xfrm>
          <a:custGeom>
            <a:avLst/>
            <a:gdLst>
              <a:gd name="txL" fmla="*/ 0 w 18716"/>
              <a:gd name="txT" fmla="*/ 0 h 21600"/>
              <a:gd name="txR" fmla="*/ 18716 w 18716"/>
              <a:gd name="txB" fmla="*/ 21600 h 21600"/>
            </a:gdLst>
            <a:ahLst/>
            <a:cxnLst>
              <a:cxn ang="90">
                <a:pos x="18716" y="21600"/>
              </a:cxn>
              <a:cxn ang="180">
                <a:pos x="0" y="10783"/>
              </a:cxn>
              <a:cxn ang="270">
                <a:pos x="18716" y="0"/>
              </a:cxn>
            </a:cxnLst>
            <a:rect l="txL" t="txT" r="txR" b="txB"/>
            <a:pathLst>
              <a:path w="18716" h="21600" fill="none">
                <a:moveTo>
                  <a:pt x="18716" y="21600"/>
                </a:moveTo>
                <a:arcTo wR="21600" hR="21600" stAng="-16200000" swAng="3603127"/>
              </a:path>
              <a:path w="18716" h="21600" stroke="0">
                <a:moveTo>
                  <a:pt x="18716" y="21600"/>
                </a:moveTo>
                <a:arcTo wR="21600" hR="21600" stAng="-16200000" swAng="3603127"/>
                <a:lnTo>
                  <a:pt x="18716" y="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18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212" name="矩形 8211"/>
          <p:cNvSpPr/>
          <p:nvPr/>
        </p:nvSpPr>
        <p:spPr>
          <a:xfrm>
            <a:off x="6883808" y="3241789"/>
            <a:ext cx="1064714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MT Extra" panose="05050102010205020202" pitchFamily="18" charset="2"/>
              </a:rPr>
              <a:t>∠1=</a:t>
            </a:r>
            <a:r>
              <a:rPr lang="en-US" altLang="x-none" sz="1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MT Extra" panose="05050102010205020202" pitchFamily="18" charset="2"/>
              </a:rPr>
              <a:t>∠2 </a:t>
            </a:r>
          </a:p>
        </p:txBody>
      </p:sp>
      <p:sp>
        <p:nvSpPr>
          <p:cNvPr id="8213" name="矩形 8212"/>
          <p:cNvSpPr/>
          <p:nvPr/>
        </p:nvSpPr>
        <p:spPr>
          <a:xfrm>
            <a:off x="7266124" y="1397002"/>
            <a:ext cx="300082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>
                <a:solidFill>
                  <a:srgbClr val="00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MT Extra" panose="05050102010205020202" pitchFamily="18" charset="2"/>
              </a:rPr>
              <a:t>1</a:t>
            </a:r>
          </a:p>
        </p:txBody>
      </p:sp>
      <p:sp>
        <p:nvSpPr>
          <p:cNvPr id="8214" name="矩形 8213"/>
          <p:cNvSpPr/>
          <p:nvPr/>
        </p:nvSpPr>
        <p:spPr>
          <a:xfrm>
            <a:off x="7624899" y="1492252"/>
            <a:ext cx="300082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>
                <a:solidFill>
                  <a:srgbClr val="00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MT Extra" panose="05050102010205020202" pitchFamily="18" charset="2"/>
              </a:rPr>
              <a:t>2</a:t>
            </a:r>
          </a:p>
        </p:txBody>
      </p:sp>
      <p:grpSp>
        <p:nvGrpSpPr>
          <p:cNvPr id="27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28" name="TextBox 27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9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3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 bldLvl="0" animBg="1"/>
      <p:bldP spid="8203" grpId="0"/>
      <p:bldP spid="8204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矩形 9218"/>
          <p:cNvSpPr/>
          <p:nvPr/>
        </p:nvSpPr>
        <p:spPr>
          <a:xfrm>
            <a:off x="889156" y="723664"/>
            <a:ext cx="6579870" cy="1338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每人准备锐角三角形、</a:t>
            </a:r>
            <a:r>
              <a:rPr lang="en-US" altLang="x-none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钝角三角形和直角三角形纸片各一个</a:t>
            </a:r>
            <a:r>
              <a:rPr lang="en-US" altLang="x-none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x-none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 </a:t>
            </a:r>
            <a:r>
              <a:rPr lang="en-US" altLang="x-none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你能分别画出这三个三角形的三条角平分线吗</a:t>
            </a:r>
            <a:r>
              <a:rPr lang="en-US" altLang="x-non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  <a:p>
            <a:pPr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x-non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 </a:t>
            </a:r>
            <a:r>
              <a:rPr lang="en-US" altLang="x-none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你能用折纸的办法得到它们吗</a:t>
            </a:r>
            <a:r>
              <a:rPr lang="en-US" altLang="x-non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230" name="任意多边形 9229"/>
          <p:cNvSpPr/>
          <p:nvPr/>
        </p:nvSpPr>
        <p:spPr>
          <a:xfrm>
            <a:off x="665480" y="2871471"/>
            <a:ext cx="1834818" cy="1200478"/>
          </a:xfrm>
          <a:custGeom>
            <a:avLst/>
            <a:gdLst/>
            <a:ahLst/>
            <a:cxnLst/>
            <a:rect l="0" t="0" r="0" b="0"/>
            <a:pathLst>
              <a:path w="1536" h="1008">
                <a:moveTo>
                  <a:pt x="0" y="1008"/>
                </a:moveTo>
                <a:lnTo>
                  <a:pt x="1536" y="1008"/>
                </a:lnTo>
                <a:lnTo>
                  <a:pt x="1056" y="0"/>
                </a:lnTo>
                <a:lnTo>
                  <a:pt x="0" y="1008"/>
                </a:lnTo>
                <a:close/>
              </a:path>
            </a:pathLst>
          </a:custGeom>
          <a:noFill/>
          <a:ln w="38100" cap="flat" cmpd="sng">
            <a:solidFill>
              <a:srgbClr val="000066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/>
          </a:p>
        </p:txBody>
      </p:sp>
      <p:sp>
        <p:nvSpPr>
          <p:cNvPr id="9231" name="任意多边形 9230"/>
          <p:cNvSpPr/>
          <p:nvPr/>
        </p:nvSpPr>
        <p:spPr>
          <a:xfrm>
            <a:off x="3357554" y="2714626"/>
            <a:ext cx="1643074" cy="1409696"/>
          </a:xfrm>
          <a:custGeom>
            <a:avLst/>
            <a:gdLst/>
            <a:ahLst/>
            <a:cxnLst/>
            <a:rect l="0" t="0" r="0" b="0"/>
            <a:pathLst>
              <a:path w="1104" h="1248">
                <a:moveTo>
                  <a:pt x="0" y="1248"/>
                </a:moveTo>
                <a:lnTo>
                  <a:pt x="1104" y="1248"/>
                </a:lnTo>
                <a:lnTo>
                  <a:pt x="1104" y="0"/>
                </a:lnTo>
                <a:lnTo>
                  <a:pt x="0" y="1248"/>
                </a:lnTo>
                <a:close/>
              </a:path>
            </a:pathLst>
          </a:custGeom>
          <a:noFill/>
          <a:ln w="38100" cap="flat" cmpd="sng">
            <a:solidFill>
              <a:srgbClr val="000066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/>
          </a:p>
        </p:txBody>
      </p:sp>
      <p:sp>
        <p:nvSpPr>
          <p:cNvPr id="9232" name="任意多边形 9231"/>
          <p:cNvSpPr/>
          <p:nvPr/>
        </p:nvSpPr>
        <p:spPr>
          <a:xfrm>
            <a:off x="5572132" y="2928940"/>
            <a:ext cx="2428892" cy="1157286"/>
          </a:xfrm>
          <a:custGeom>
            <a:avLst/>
            <a:gdLst/>
            <a:ahLst/>
            <a:cxnLst/>
            <a:rect l="0" t="0" r="0" b="0"/>
            <a:pathLst>
              <a:path w="1872" h="864">
                <a:moveTo>
                  <a:pt x="0" y="864"/>
                </a:moveTo>
                <a:lnTo>
                  <a:pt x="912" y="864"/>
                </a:lnTo>
                <a:lnTo>
                  <a:pt x="1872" y="0"/>
                </a:lnTo>
                <a:lnTo>
                  <a:pt x="0" y="864"/>
                </a:lnTo>
                <a:close/>
              </a:path>
            </a:pathLst>
          </a:custGeom>
          <a:noFill/>
          <a:ln w="38100" cap="flat" cmpd="sng">
            <a:solidFill>
              <a:srgbClr val="000066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800"/>
          </a:p>
        </p:txBody>
      </p:sp>
      <p:sp>
        <p:nvSpPr>
          <p:cNvPr id="9233" name="直接连接符 9232"/>
          <p:cNvSpPr/>
          <p:nvPr/>
        </p:nvSpPr>
        <p:spPr>
          <a:xfrm flipH="1" flipV="1">
            <a:off x="1357290" y="3429006"/>
            <a:ext cx="1143008" cy="642942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4" name="直接连接符 9233"/>
          <p:cNvSpPr/>
          <p:nvPr/>
        </p:nvSpPr>
        <p:spPr>
          <a:xfrm flipV="1">
            <a:off x="714348" y="3500444"/>
            <a:ext cx="1500198" cy="547686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5" name="直接连接符 9234"/>
          <p:cNvSpPr/>
          <p:nvPr/>
        </p:nvSpPr>
        <p:spPr>
          <a:xfrm flipH="1">
            <a:off x="1714480" y="2857502"/>
            <a:ext cx="233362" cy="1214446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6" name="直接连接符 9235"/>
          <p:cNvSpPr/>
          <p:nvPr/>
        </p:nvSpPr>
        <p:spPr>
          <a:xfrm flipV="1">
            <a:off x="3357554" y="3429006"/>
            <a:ext cx="1643074" cy="690562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7" name="直接连接符 9236"/>
          <p:cNvSpPr/>
          <p:nvPr/>
        </p:nvSpPr>
        <p:spPr>
          <a:xfrm flipH="1" flipV="1">
            <a:off x="4143372" y="3429007"/>
            <a:ext cx="847724" cy="695324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8" name="直接连接符 9237"/>
          <p:cNvSpPr/>
          <p:nvPr/>
        </p:nvSpPr>
        <p:spPr>
          <a:xfrm flipH="1">
            <a:off x="4143372" y="2714628"/>
            <a:ext cx="833438" cy="142876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9" name="直接连接符 9238"/>
          <p:cNvSpPr/>
          <p:nvPr/>
        </p:nvSpPr>
        <p:spPr>
          <a:xfrm flipV="1">
            <a:off x="5643570" y="3714760"/>
            <a:ext cx="1500198" cy="314324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40" name="直接连接符 9239"/>
          <p:cNvSpPr/>
          <p:nvPr/>
        </p:nvSpPr>
        <p:spPr>
          <a:xfrm flipH="1">
            <a:off x="6286512" y="3000378"/>
            <a:ext cx="1628772" cy="107157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41" name="直接连接符 9240"/>
          <p:cNvSpPr/>
          <p:nvPr/>
        </p:nvSpPr>
        <p:spPr>
          <a:xfrm flipH="1" flipV="1">
            <a:off x="6572264" y="3571882"/>
            <a:ext cx="142876" cy="500066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43" name="矩形 9242"/>
          <p:cNvSpPr/>
          <p:nvPr/>
        </p:nvSpPr>
        <p:spPr>
          <a:xfrm>
            <a:off x="857224" y="1982141"/>
            <a:ext cx="6643734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Clr>
                <a:schemeClr val="bg1"/>
              </a:buClr>
            </a:pPr>
            <a:r>
              <a:rPr lang="en-US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 </a:t>
            </a: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在每个三角形中，这三条角平分线之间有怎样</a:t>
            </a:r>
            <a:r>
              <a:rPr lang="zh-CN" alt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位置关系？</a:t>
            </a:r>
            <a:endParaRPr lang="zh-CN" alt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245" name="矩形 9244"/>
          <p:cNvSpPr/>
          <p:nvPr/>
        </p:nvSpPr>
        <p:spPr>
          <a:xfrm>
            <a:off x="862634" y="2454824"/>
            <a:ext cx="3199765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Clr>
                <a:schemeClr val="bg1"/>
              </a:buClr>
            </a:pPr>
            <a:r>
              <a:rPr lang="zh-CN" alt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将你的结果与同伴进行交流</a:t>
            </a:r>
            <a:r>
              <a:rPr lang="en-US" altLang="zh-C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247" name="矩形 9246"/>
          <p:cNvSpPr/>
          <p:nvPr/>
        </p:nvSpPr>
        <p:spPr>
          <a:xfrm>
            <a:off x="2447491" y="4329452"/>
            <a:ext cx="3690091" cy="369332"/>
          </a:xfrm>
          <a:prstGeom prst="rect">
            <a:avLst/>
          </a:prstGeom>
          <a:solidFill>
            <a:srgbClr val="3399FF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buClr>
                <a:schemeClr val="bg1"/>
              </a:buClr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三角形的三条角平分线交于同一点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grpSp>
        <p:nvGrpSpPr>
          <p:cNvPr id="21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22" name="TextBox 21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3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5" grpId="0" bldLvl="0"/>
      <p:bldP spid="9247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1000104" y="928676"/>
            <a:ext cx="7115175" cy="13388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．关于三角形的角平分线和中线，下列说法正确的是（　　）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．都是直线	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．都是射线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．都是线段	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．可以是射线也可以是线段</a:t>
            </a: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6786578" y="987576"/>
            <a:ext cx="338554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矩形 10"/>
          <p:cNvSpPr>
            <a:spLocks noChangeArrowheads="1"/>
          </p:cNvSpPr>
          <p:nvPr/>
        </p:nvSpPr>
        <p:spPr bwMode="auto">
          <a:xfrm>
            <a:off x="992480" y="2407498"/>
            <a:ext cx="7399337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用橡皮筋把四根筷子扎成一个方框，此时方框的形状不固定，至少再给你几根筷子，可以把这个方框的形状固定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1025333" y="3409262"/>
            <a:ext cx="7564437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解：只要斜着再扎一根筷子，把方框构成两个三角形就可以使方框的形状不变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7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00038" y="687230"/>
            <a:ext cx="6011877" cy="175432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>
            <a:lvl1pPr indent="304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的两条角平分线的交点．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）若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A=80°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的度数；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）若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BEC =130°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的度数；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能是直角吗？能是锐角吗？说明理由．</a:t>
            </a:r>
          </a:p>
        </p:txBody>
      </p:sp>
      <p:pic>
        <p:nvPicPr>
          <p:cNvPr id="10" name="Picture 3" descr="未标题-1"/>
          <p:cNvPicPr>
            <a:picLocks noChangeAspect="1" noChangeArrowheads="1"/>
          </p:cNvPicPr>
          <p:nvPr/>
        </p:nvPicPr>
        <p:blipFill>
          <a:blip r:embed="rId3" cstate="email"/>
          <a:srcRect b="847"/>
          <a:stretch>
            <a:fillRect/>
          </a:stretch>
        </p:blipFill>
        <p:spPr bwMode="auto">
          <a:xfrm>
            <a:off x="6511911" y="1142990"/>
            <a:ext cx="180711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27584" y="2658099"/>
            <a:ext cx="8221924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130° 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80°  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不能是直角，如果 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是直角则∠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ABC+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ACB= 180°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，不可能，同理也不能是锐角，如果∠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是锐角则∠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ABC+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∠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ACB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不可能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1"/>
            <a:chOff x="279260" y="218396"/>
            <a:chExt cx="2179008" cy="519193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5" y="272355"/>
              <a:ext cx="1415543" cy="46523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2915816" y="1058833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本节课都学到了什么？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763688" y="1761451"/>
            <a:ext cx="5786478" cy="5924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ts val="3900"/>
              </a:lnSpc>
              <a:tabLst>
                <a:tab pos="228600" algn="l"/>
              </a:tabLst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三角形的三条中线交于一点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这点称为三角形的重心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763688" y="2690143"/>
            <a:ext cx="5214974" cy="5924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ts val="3900"/>
              </a:lnSpc>
              <a:tabLst>
                <a:tab pos="228600" algn="l"/>
              </a:tabLst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三角形的三条角平分线交于同一点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7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TextBox 53"/>
          <p:cNvSpPr txBox="1"/>
          <p:nvPr/>
        </p:nvSpPr>
        <p:spPr>
          <a:xfrm>
            <a:off x="607606" y="943959"/>
            <a:ext cx="7963248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如图，在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中，已知点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边上的中点，且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baseline="-2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△BEF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=4cm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baseline="-2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的值为（　　）</a:t>
            </a:r>
          </a:p>
          <a:p>
            <a:pPr>
              <a:lnSpc>
                <a:spcPct val="150000"/>
              </a:lnSpc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1cm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B. 2cm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C. 8cm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D. 16cm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</a:p>
          <a:p>
            <a:pPr>
              <a:lnSpc>
                <a:spcPct val="150000"/>
              </a:lnSpc>
              <a:buAutoNum type="alphaUcPeriod"/>
            </a:pPr>
            <a:endParaRPr lang="en-US" baseline="30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AutoNum type="alphaUcPeriod"/>
            </a:pPr>
            <a:endParaRPr lang="en-US" baseline="30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三角形中∠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的平分线和外角的平分线的夹角是（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60°    B. 90°    C. 45°    D. 135°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2769" name="图片 100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804252" y="1532356"/>
            <a:ext cx="1120775" cy="966788"/>
          </a:xfrm>
          <a:prstGeom prst="rect">
            <a:avLst/>
          </a:prstGeom>
          <a:noFill/>
        </p:spPr>
      </p:pic>
      <p:pic>
        <p:nvPicPr>
          <p:cNvPr id="32770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507379" y="3282510"/>
            <a:ext cx="1714512" cy="1168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73380" y="818595"/>
            <a:ext cx="71745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如图，在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BD=CD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ABE=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的角平分线；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△BCE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的中线；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的角平分线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4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5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3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40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3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9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9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7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1745" name="图片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80116" y="1946901"/>
            <a:ext cx="1983663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7215" y="915569"/>
            <a:ext cx="76071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．什么叫做三角形的角平分线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它与角平分线有什么区别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三角形一个内角的平分线与它的对边相交，这个角的顶点与交点之间的线段叫做三角形的角平分线。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．三角形的三条角平分线、三条中线有何位置关系？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三角形的三条角平分线、三条中线均在三角形内部，并分别相交于一点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．若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边上的中线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则你能从中找到哪几个等量关系？</a:t>
            </a:r>
          </a:p>
        </p:txBody>
      </p:sp>
      <p:grpSp>
        <p:nvGrpSpPr>
          <p:cNvPr id="5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教材助读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7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275884" y="3075806"/>
          <a:ext cx="642942" cy="264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4" imgW="431165" imgH="177800" progId="Equation.DSMT4">
                  <p:embed/>
                </p:oleObj>
              </mc:Choice>
              <mc:Fallback>
                <p:oleObj name="Equation" r:id="rId4" imgW="431165" imgH="177800" progId="Equation.DSMT4">
                  <p:embed/>
                  <p:pic>
                    <p:nvPicPr>
                      <p:cNvPr id="0" name="图片 24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884" y="3075806"/>
                        <a:ext cx="642942" cy="2647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0" name="图片 52" descr="21世纪教育网(http://www.21cnjy.com) -- 中国最大型、最专业的中小学教育资源门户网站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23928" y="3435846"/>
            <a:ext cx="1258888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428733" y="1581152"/>
            <a:ext cx="5643563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掌握三角形的中线、角平分线的定义和有关性质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69415" y="3042920"/>
            <a:ext cx="5473700" cy="66294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lnSpc>
                <a:spcPct val="150000"/>
              </a:lnSpc>
              <a:defRPr/>
            </a:pP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能解决三角形的中线、角平分线的相关问题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142957" y="163077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190603" y="3057316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131844" y="768294"/>
            <a:ext cx="272382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</a:t>
            </a:r>
            <a:r>
              <a:rPr kumimoji="0" lang="zh-CN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kumimoji="0" lang="zh-CN" alt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kumimoji="0" lang="zh-CN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三角形的中线</a:t>
            </a:r>
            <a:endParaRPr kumimoji="0" lang="zh-CN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7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18" name="TextBox 17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9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Rectangle 3" descr="PE03255_"/>
          <p:cNvSpPr>
            <a:spLocks noChangeArrowheads="1"/>
          </p:cNvSpPr>
          <p:nvPr/>
        </p:nvSpPr>
        <p:spPr bwMode="auto">
          <a:xfrm>
            <a:off x="539552" y="1428742"/>
            <a:ext cx="8136904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4-1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５，用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铅笔可以支起一张均匀的三角形卡片．你知道怎样确定这个点的位置吗？</a:t>
            </a:r>
          </a:p>
        </p:txBody>
      </p:sp>
      <p:pic>
        <p:nvPicPr>
          <p:cNvPr id="22" name="图片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6" y="2071685"/>
            <a:ext cx="19081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图片 4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28798" y="2643190"/>
            <a:ext cx="2066925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 descr="PE03255_"/>
          <p:cNvSpPr>
            <a:spLocks noChangeArrowheads="1"/>
          </p:cNvSpPr>
          <p:nvPr/>
        </p:nvSpPr>
        <p:spPr bwMode="auto">
          <a:xfrm>
            <a:off x="496110" y="826884"/>
            <a:ext cx="8208963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在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三角形中，连接一个顶点与它对边中点的线段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，叫做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这个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三角形的中线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median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．如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 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是△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 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 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 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边上的中线．</a:t>
            </a:r>
          </a:p>
        </p:txBody>
      </p:sp>
      <p:sp>
        <p:nvSpPr>
          <p:cNvPr id="3" name="Rectangle 4" descr="底色1"/>
          <p:cNvSpPr>
            <a:spLocks noChangeArrowheads="1"/>
          </p:cNvSpPr>
          <p:nvPr/>
        </p:nvSpPr>
        <p:spPr bwMode="auto">
          <a:xfrm>
            <a:off x="5762642" y="3692519"/>
            <a:ext cx="94448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BE=EC</a:t>
            </a:r>
          </a:p>
        </p:txBody>
      </p:sp>
      <p:sp>
        <p:nvSpPr>
          <p:cNvPr id="5" name="Freeform 6" descr="底色1"/>
          <p:cNvSpPr/>
          <p:nvPr/>
        </p:nvSpPr>
        <p:spPr bwMode="auto">
          <a:xfrm>
            <a:off x="4965713" y="1785932"/>
            <a:ext cx="2895600" cy="1525587"/>
          </a:xfrm>
          <a:custGeom>
            <a:avLst/>
            <a:gdLst>
              <a:gd name="T0" fmla="*/ 0 w 1824"/>
              <a:gd name="T1" fmla="*/ 2147483647 h 960"/>
              <a:gd name="T2" fmla="*/ 2147483647 w 1824"/>
              <a:gd name="T3" fmla="*/ 2147483647 h 960"/>
              <a:gd name="T4" fmla="*/ 2147483647 w 1824"/>
              <a:gd name="T5" fmla="*/ 0 h 960"/>
              <a:gd name="T6" fmla="*/ 0 w 1824"/>
              <a:gd name="T7" fmla="*/ 2147483647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960"/>
              <a:gd name="T14" fmla="*/ 1824 w 1824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960">
                <a:moveTo>
                  <a:pt x="0" y="960"/>
                </a:moveTo>
                <a:lnTo>
                  <a:pt x="1824" y="960"/>
                </a:lnTo>
                <a:lnTo>
                  <a:pt x="1248" y="0"/>
                </a:lnTo>
                <a:lnTo>
                  <a:pt x="0" y="960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Rectangle 7" descr="底色1"/>
          <p:cNvSpPr>
            <a:spLocks noChangeArrowheads="1"/>
          </p:cNvSpPr>
          <p:nvPr/>
        </p:nvSpPr>
        <p:spPr bwMode="auto">
          <a:xfrm>
            <a:off x="4600592" y="3159119"/>
            <a:ext cx="441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b="1" i="1">
                <a:solidFill>
                  <a:srgbClr val="000066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" name="Rectangle 8" descr="底色1"/>
          <p:cNvSpPr>
            <a:spLocks noChangeArrowheads="1"/>
          </p:cNvSpPr>
          <p:nvPr/>
        </p:nvSpPr>
        <p:spPr bwMode="auto">
          <a:xfrm>
            <a:off x="6980312" y="1419219"/>
            <a:ext cx="32573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i="1">
                <a:solidFill>
                  <a:srgbClr val="000066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" name="Rectangle 9" descr="底色1"/>
          <p:cNvSpPr>
            <a:spLocks noChangeArrowheads="1"/>
          </p:cNvSpPr>
          <p:nvPr/>
        </p:nvSpPr>
        <p:spPr bwMode="auto">
          <a:xfrm>
            <a:off x="7793050" y="3144832"/>
            <a:ext cx="33855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rgbClr val="000066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C</a:t>
            </a:r>
          </a:p>
        </p:txBody>
      </p:sp>
      <p:grpSp>
        <p:nvGrpSpPr>
          <p:cNvPr id="9" name="Group 12"/>
          <p:cNvGrpSpPr/>
          <p:nvPr/>
        </p:nvGrpSpPr>
        <p:grpSpPr bwMode="auto">
          <a:xfrm>
            <a:off x="6221427" y="3240092"/>
            <a:ext cx="344488" cy="455614"/>
            <a:chOff x="4343" y="1971"/>
            <a:chExt cx="217" cy="287"/>
          </a:xfrm>
        </p:grpSpPr>
        <p:sp>
          <p:nvSpPr>
            <p:cNvPr id="10" name="Oval 10"/>
            <p:cNvSpPr>
              <a:spLocks noChangeAspect="1" noChangeArrowheads="1"/>
            </p:cNvSpPr>
            <p:nvPr/>
          </p:nvSpPr>
          <p:spPr bwMode="auto">
            <a:xfrm>
              <a:off x="4453" y="1971"/>
              <a:ext cx="107" cy="93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CC3300"/>
              </a:solidFill>
              <a:round/>
            </a:ln>
          </p:spPr>
          <p:txBody>
            <a:bodyPr/>
            <a:lstStyle/>
            <a:p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1" descr="底色1"/>
            <p:cNvSpPr>
              <a:spLocks noChangeArrowheads="1"/>
            </p:cNvSpPr>
            <p:nvPr/>
          </p:nvSpPr>
          <p:spPr bwMode="auto">
            <a:xfrm>
              <a:off x="4343" y="2025"/>
              <a:ext cx="213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i="1">
                  <a:solidFill>
                    <a:schemeClr val="accent2"/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E</a:t>
              </a:r>
            </a:p>
          </p:txBody>
        </p:sp>
      </p:grpSp>
      <p:grpSp>
        <p:nvGrpSpPr>
          <p:cNvPr id="12" name="Group 16"/>
          <p:cNvGrpSpPr/>
          <p:nvPr/>
        </p:nvGrpSpPr>
        <p:grpSpPr bwMode="auto">
          <a:xfrm>
            <a:off x="6870713" y="1404932"/>
            <a:ext cx="419100" cy="457200"/>
            <a:chOff x="4752" y="816"/>
            <a:chExt cx="264" cy="288"/>
          </a:xfrm>
        </p:grpSpPr>
        <p:sp>
          <p:nvSpPr>
            <p:cNvPr id="13" name="Oval 14"/>
            <p:cNvSpPr>
              <a:spLocks noChangeAspect="1" noChangeArrowheads="1"/>
            </p:cNvSpPr>
            <p:nvPr/>
          </p:nvSpPr>
          <p:spPr bwMode="auto">
            <a:xfrm>
              <a:off x="4752" y="1011"/>
              <a:ext cx="107" cy="93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CC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5" descr="底色1"/>
            <p:cNvSpPr>
              <a:spLocks noChangeArrowheads="1"/>
            </p:cNvSpPr>
            <p:nvPr/>
          </p:nvSpPr>
          <p:spPr bwMode="auto">
            <a:xfrm>
              <a:off x="4811" y="816"/>
              <a:ext cx="205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i="1">
                  <a:solidFill>
                    <a:schemeClr val="accent2"/>
                  </a:solidFill>
                  <a:latin typeface="Times New Roman" panose="02020603050405020304" pitchFamily="18" charset="0"/>
                  <a:ea typeface="华文中宋" panose="0201060004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6429392" y="1785932"/>
            <a:ext cx="517525" cy="16017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矩形 1"/>
          <p:cNvSpPr>
            <a:spLocks noChangeArrowheads="1"/>
          </p:cNvSpPr>
          <p:nvPr/>
        </p:nvSpPr>
        <p:spPr bwMode="auto">
          <a:xfrm>
            <a:off x="1149359" y="1789797"/>
            <a:ext cx="392909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那么，三角形的中线有什么特点呢？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7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18" name="TextBox 17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9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39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17" descr="PE03255_"/>
          <p:cNvSpPr>
            <a:spLocks noChangeArrowheads="1"/>
          </p:cNvSpPr>
          <p:nvPr/>
        </p:nvSpPr>
        <p:spPr bwMode="auto">
          <a:xfrm>
            <a:off x="627145" y="869873"/>
            <a:ext cx="8105554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）在纸上画出一个锐角三角形，并画出它的三条中线，它们有怎样的位置关系？与同伴进行交流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未知" descr="底色1"/>
          <p:cNvSpPr/>
          <p:nvPr/>
        </p:nvSpPr>
        <p:spPr bwMode="auto">
          <a:xfrm>
            <a:off x="2889222" y="2067694"/>
            <a:ext cx="2590800" cy="1600200"/>
          </a:xfrm>
          <a:custGeom>
            <a:avLst/>
            <a:gdLst>
              <a:gd name="T0" fmla="*/ 0 w 1632"/>
              <a:gd name="T1" fmla="*/ 2147483647 h 1008"/>
              <a:gd name="T2" fmla="*/ 2147483647 w 1632"/>
              <a:gd name="T3" fmla="*/ 2147483647 h 1008"/>
              <a:gd name="T4" fmla="*/ 2147483647 w 1632"/>
              <a:gd name="T5" fmla="*/ 0 h 1008"/>
              <a:gd name="T6" fmla="*/ 0 w 1632"/>
              <a:gd name="T7" fmla="*/ 2147483647 h 1008"/>
              <a:gd name="T8" fmla="*/ 0 60000 65536"/>
              <a:gd name="T9" fmla="*/ 0 60000 65536"/>
              <a:gd name="T10" fmla="*/ 0 60000 65536"/>
              <a:gd name="T11" fmla="*/ 0 60000 65536"/>
              <a:gd name="T12" fmla="*/ 0 w 1632"/>
              <a:gd name="T13" fmla="*/ 0 h 1008"/>
              <a:gd name="T14" fmla="*/ 1632 w 1632"/>
              <a:gd name="T15" fmla="*/ 1008 h 1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32" h="1008">
                <a:moveTo>
                  <a:pt x="0" y="1008"/>
                </a:moveTo>
                <a:lnTo>
                  <a:pt x="1632" y="1008"/>
                </a:lnTo>
                <a:lnTo>
                  <a:pt x="1200" y="0"/>
                </a:lnTo>
                <a:lnTo>
                  <a:pt x="0" y="100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4184622" y="2067694"/>
            <a:ext cx="6096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889222" y="2829694"/>
            <a:ext cx="22098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 flipV="1">
            <a:off x="3879822" y="2829694"/>
            <a:ext cx="16002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253104" y="3950917"/>
            <a:ext cx="3472425" cy="369332"/>
          </a:xfrm>
          <a:prstGeom prst="rect">
            <a:avLst/>
          </a:prstGeom>
          <a:solidFill>
            <a:srgbClr val="609801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锐角三角形的三条中线交于一点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433398" y="823007"/>
            <a:ext cx="81710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）钝角三角形和直角三角形的三条中线也有同样的位置关系吗？折一折，画一画，并与同伴进行交流．</a:t>
            </a:r>
          </a:p>
        </p:txBody>
      </p:sp>
      <p:sp>
        <p:nvSpPr>
          <p:cNvPr id="7" name="未知" descr="底色1"/>
          <p:cNvSpPr/>
          <p:nvPr/>
        </p:nvSpPr>
        <p:spPr bwMode="auto">
          <a:xfrm>
            <a:off x="433398" y="2005657"/>
            <a:ext cx="2590800" cy="1600200"/>
          </a:xfrm>
          <a:custGeom>
            <a:avLst/>
            <a:gdLst>
              <a:gd name="T0" fmla="*/ 0 w 1632"/>
              <a:gd name="T1" fmla="*/ 2147483647 h 1008"/>
              <a:gd name="T2" fmla="*/ 2147483647 w 1632"/>
              <a:gd name="T3" fmla="*/ 2147483647 h 1008"/>
              <a:gd name="T4" fmla="*/ 2147483647 w 1632"/>
              <a:gd name="T5" fmla="*/ 0 h 1008"/>
              <a:gd name="T6" fmla="*/ 0 w 1632"/>
              <a:gd name="T7" fmla="*/ 2147483647 h 1008"/>
              <a:gd name="T8" fmla="*/ 0 60000 65536"/>
              <a:gd name="T9" fmla="*/ 0 60000 65536"/>
              <a:gd name="T10" fmla="*/ 0 60000 65536"/>
              <a:gd name="T11" fmla="*/ 0 60000 65536"/>
              <a:gd name="T12" fmla="*/ 0 w 1632"/>
              <a:gd name="T13" fmla="*/ 0 h 1008"/>
              <a:gd name="T14" fmla="*/ 1632 w 1632"/>
              <a:gd name="T15" fmla="*/ 1008 h 1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32" h="1008">
                <a:moveTo>
                  <a:pt x="0" y="1008"/>
                </a:moveTo>
                <a:lnTo>
                  <a:pt x="1632" y="1008"/>
                </a:lnTo>
                <a:lnTo>
                  <a:pt x="1200" y="0"/>
                </a:lnTo>
                <a:lnTo>
                  <a:pt x="0" y="100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未知" descr="底色1"/>
          <p:cNvSpPr/>
          <p:nvPr/>
        </p:nvSpPr>
        <p:spPr bwMode="auto">
          <a:xfrm>
            <a:off x="3709998" y="1851671"/>
            <a:ext cx="1752600" cy="1754187"/>
          </a:xfrm>
          <a:custGeom>
            <a:avLst/>
            <a:gdLst>
              <a:gd name="T0" fmla="*/ 0 w 1104"/>
              <a:gd name="T1" fmla="*/ 2147483647 h 1104"/>
              <a:gd name="T2" fmla="*/ 2147483647 w 1104"/>
              <a:gd name="T3" fmla="*/ 2147483647 h 1104"/>
              <a:gd name="T4" fmla="*/ 2147483647 w 1104"/>
              <a:gd name="T5" fmla="*/ 0 h 1104"/>
              <a:gd name="T6" fmla="*/ 0 w 1104"/>
              <a:gd name="T7" fmla="*/ 2147483647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1104"/>
              <a:gd name="T13" fmla="*/ 0 h 1104"/>
              <a:gd name="T14" fmla="*/ 1104 w 1104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4" h="1104">
                <a:moveTo>
                  <a:pt x="0" y="1104"/>
                </a:moveTo>
                <a:lnTo>
                  <a:pt x="1104" y="1104"/>
                </a:lnTo>
                <a:lnTo>
                  <a:pt x="1104" y="0"/>
                </a:lnTo>
                <a:lnTo>
                  <a:pt x="0" y="110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未知" descr="底色1"/>
          <p:cNvSpPr/>
          <p:nvPr/>
        </p:nvSpPr>
        <p:spPr bwMode="auto">
          <a:xfrm>
            <a:off x="6072198" y="2005657"/>
            <a:ext cx="2590800" cy="1600200"/>
          </a:xfrm>
          <a:custGeom>
            <a:avLst/>
            <a:gdLst>
              <a:gd name="T0" fmla="*/ 0 w 1632"/>
              <a:gd name="T1" fmla="*/ 2147483647 h 1008"/>
              <a:gd name="T2" fmla="*/ 2147483647 w 1632"/>
              <a:gd name="T3" fmla="*/ 2147483647 h 1008"/>
              <a:gd name="T4" fmla="*/ 2147483647 w 1632"/>
              <a:gd name="T5" fmla="*/ 0 h 1008"/>
              <a:gd name="T6" fmla="*/ 0 w 1632"/>
              <a:gd name="T7" fmla="*/ 2147483647 h 1008"/>
              <a:gd name="T8" fmla="*/ 0 60000 65536"/>
              <a:gd name="T9" fmla="*/ 0 60000 65536"/>
              <a:gd name="T10" fmla="*/ 0 60000 65536"/>
              <a:gd name="T11" fmla="*/ 0 60000 65536"/>
              <a:gd name="T12" fmla="*/ 0 w 1632"/>
              <a:gd name="T13" fmla="*/ 0 h 1008"/>
              <a:gd name="T14" fmla="*/ 1632 w 1632"/>
              <a:gd name="T15" fmla="*/ 1008 h 1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32" h="1008">
                <a:moveTo>
                  <a:pt x="0" y="1008"/>
                </a:moveTo>
                <a:lnTo>
                  <a:pt x="816" y="1008"/>
                </a:lnTo>
                <a:lnTo>
                  <a:pt x="1632" y="0"/>
                </a:lnTo>
                <a:lnTo>
                  <a:pt x="0" y="100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1728798" y="2005657"/>
            <a:ext cx="6096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V="1">
            <a:off x="433398" y="2767657"/>
            <a:ext cx="22098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 flipV="1">
            <a:off x="1423998" y="2767657"/>
            <a:ext cx="16002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V="1">
            <a:off x="3709998" y="2691457"/>
            <a:ext cx="17526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H="1" flipV="1">
            <a:off x="4624398" y="2691457"/>
            <a:ext cx="8382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624398" y="1851671"/>
            <a:ext cx="838200" cy="17541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 flipV="1">
            <a:off x="6072198" y="2767657"/>
            <a:ext cx="19812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V="1">
            <a:off x="7367598" y="2767657"/>
            <a:ext cx="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681798" y="2005657"/>
            <a:ext cx="19812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1063636" y="4019550"/>
            <a:ext cx="6028645" cy="507831"/>
          </a:xfrm>
          <a:prstGeom prst="rect">
            <a:avLst/>
          </a:prstGeom>
          <a:solidFill>
            <a:srgbClr val="609801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三种三角形的三条中线都交于一点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这点称为三角形的重心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827584" y="741097"/>
            <a:ext cx="457545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你知道怎么样确定这个支撑点的位置吗？</a:t>
            </a:r>
          </a:p>
        </p:txBody>
      </p:sp>
      <p:sp>
        <p:nvSpPr>
          <p:cNvPr id="7" name="云形标注 6"/>
          <p:cNvSpPr/>
          <p:nvPr/>
        </p:nvSpPr>
        <p:spPr>
          <a:xfrm>
            <a:off x="1285237" y="1519809"/>
            <a:ext cx="3959626" cy="1614906"/>
          </a:xfrm>
          <a:prstGeom prst="cloudCallout">
            <a:avLst>
              <a:gd name="adj1" fmla="val 67545"/>
              <a:gd name="adj2" fmla="val 298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铅笔支起三角形卡片的点就是三角形的重心！</a:t>
            </a:r>
          </a:p>
        </p:txBody>
      </p:sp>
      <p:grpSp>
        <p:nvGrpSpPr>
          <p:cNvPr id="8" name="组合 28"/>
          <p:cNvGrpSpPr/>
          <p:nvPr/>
        </p:nvGrpSpPr>
        <p:grpSpPr bwMode="auto">
          <a:xfrm>
            <a:off x="2281213" y="1598602"/>
            <a:ext cx="5267325" cy="2473325"/>
            <a:chOff x="2683723" y="2815165"/>
            <a:chExt cx="5266690" cy="2472055"/>
          </a:xfrm>
        </p:grpSpPr>
        <p:pic>
          <p:nvPicPr>
            <p:cNvPr id="9" name="图片 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683723" y="2815165"/>
              <a:ext cx="5266690" cy="2472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直接连接符 9"/>
            <p:cNvCxnSpPr/>
            <p:nvPr/>
          </p:nvCxnSpPr>
          <p:spPr>
            <a:xfrm flipV="1">
              <a:off x="5956753" y="3254676"/>
              <a:ext cx="1450800" cy="28877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5956753" y="3543453"/>
              <a:ext cx="1993660" cy="509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7345648" y="3254676"/>
              <a:ext cx="604765" cy="79810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矩形 12"/>
          <p:cNvSpPr/>
          <p:nvPr/>
        </p:nvSpPr>
        <p:spPr>
          <a:xfrm>
            <a:off x="1024702" y="3533311"/>
            <a:ext cx="664364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小结：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，任何三角形又三条中线，并且都在三角形的内部，交于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一点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，三角形的中线是一条</a:t>
            </a: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线段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605494" y="929726"/>
            <a:ext cx="825014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思考：三角形的一条中线是否将这个三角形分成面积相等的两个三角形？为什么？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857224" y="3929074"/>
            <a:ext cx="755015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三角形的任意一条中线把这个三角形分成了两个面积相等的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Freeform 6" descr="底色1"/>
          <p:cNvSpPr/>
          <p:nvPr/>
        </p:nvSpPr>
        <p:spPr bwMode="auto">
          <a:xfrm>
            <a:off x="1000100" y="1928808"/>
            <a:ext cx="2895600" cy="1525588"/>
          </a:xfrm>
          <a:custGeom>
            <a:avLst/>
            <a:gdLst>
              <a:gd name="T0" fmla="*/ 0 w 1824"/>
              <a:gd name="T1" fmla="*/ 2147483647 h 960"/>
              <a:gd name="T2" fmla="*/ 2147483647 w 1824"/>
              <a:gd name="T3" fmla="*/ 2147483647 h 960"/>
              <a:gd name="T4" fmla="*/ 2147483647 w 1824"/>
              <a:gd name="T5" fmla="*/ 0 h 960"/>
              <a:gd name="T6" fmla="*/ 0 w 1824"/>
              <a:gd name="T7" fmla="*/ 2147483647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960"/>
              <a:gd name="T14" fmla="*/ 1824 w 1824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960">
                <a:moveTo>
                  <a:pt x="0" y="960"/>
                </a:moveTo>
                <a:lnTo>
                  <a:pt x="1824" y="960"/>
                </a:lnTo>
                <a:lnTo>
                  <a:pt x="1248" y="0"/>
                </a:lnTo>
                <a:lnTo>
                  <a:pt x="0" y="960"/>
                </a:lnTo>
                <a:close/>
              </a:path>
            </a:pathLst>
          </a:custGeom>
          <a:noFill/>
          <a:ln w="38100">
            <a:solidFill>
              <a:srgbClr val="000066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7" descr="底色1"/>
          <p:cNvSpPr>
            <a:spLocks noChangeArrowheads="1"/>
          </p:cNvSpPr>
          <p:nvPr/>
        </p:nvSpPr>
        <p:spPr bwMode="auto">
          <a:xfrm>
            <a:off x="634979" y="3301996"/>
            <a:ext cx="441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i="1">
                <a:solidFill>
                  <a:srgbClr val="00006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" name="Rectangle 9" descr="底色1"/>
          <p:cNvSpPr>
            <a:spLocks noChangeArrowheads="1"/>
          </p:cNvSpPr>
          <p:nvPr/>
        </p:nvSpPr>
        <p:spPr bwMode="auto">
          <a:xfrm>
            <a:off x="3827437" y="3287708"/>
            <a:ext cx="33855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i="1">
                <a:solidFill>
                  <a:srgbClr val="00006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grpSp>
        <p:nvGrpSpPr>
          <p:cNvPr id="11" name="Group 12"/>
          <p:cNvGrpSpPr/>
          <p:nvPr/>
        </p:nvGrpSpPr>
        <p:grpSpPr bwMode="auto">
          <a:xfrm>
            <a:off x="2247886" y="3382967"/>
            <a:ext cx="352426" cy="455614"/>
            <a:chOff x="4338" y="1971"/>
            <a:chExt cx="222" cy="287"/>
          </a:xfrm>
        </p:grpSpPr>
        <p:sp>
          <p:nvSpPr>
            <p:cNvPr id="12" name="Oval 10"/>
            <p:cNvSpPr>
              <a:spLocks noChangeAspect="1" noChangeArrowheads="1"/>
            </p:cNvSpPr>
            <p:nvPr/>
          </p:nvSpPr>
          <p:spPr bwMode="auto">
            <a:xfrm>
              <a:off x="4453" y="1971"/>
              <a:ext cx="107" cy="93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CC33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1" descr="底色1"/>
            <p:cNvSpPr>
              <a:spLocks noChangeArrowheads="1"/>
            </p:cNvSpPr>
            <p:nvPr/>
          </p:nvSpPr>
          <p:spPr bwMode="auto">
            <a:xfrm>
              <a:off x="4338" y="2025"/>
              <a:ext cx="205" cy="23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i="1">
                  <a:solidFill>
                    <a:schemeClr val="accent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E</a:t>
              </a:r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2463776" y="1928808"/>
            <a:ext cx="517525" cy="16017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Rectangle 8" descr="底色1"/>
          <p:cNvSpPr>
            <a:spLocks noChangeArrowheads="1"/>
          </p:cNvSpPr>
          <p:nvPr/>
        </p:nvSpPr>
        <p:spPr bwMode="auto">
          <a:xfrm>
            <a:off x="3018707" y="1562096"/>
            <a:ext cx="32573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i="1">
                <a:solidFill>
                  <a:srgbClr val="00006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2981300" y="1928808"/>
            <a:ext cx="0" cy="1525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Rectangle 9" descr="底色1"/>
          <p:cNvSpPr>
            <a:spLocks noChangeArrowheads="1"/>
          </p:cNvSpPr>
          <p:nvPr/>
        </p:nvSpPr>
        <p:spPr bwMode="auto">
          <a:xfrm>
            <a:off x="2735284" y="3478208"/>
            <a:ext cx="35137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8" name="减号 17"/>
          <p:cNvSpPr/>
          <p:nvPr/>
        </p:nvSpPr>
        <p:spPr>
          <a:xfrm rot="5400000">
            <a:off x="3092427" y="3233733"/>
            <a:ext cx="355600" cy="101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减号 18"/>
          <p:cNvSpPr/>
          <p:nvPr/>
        </p:nvSpPr>
        <p:spPr>
          <a:xfrm flipV="1">
            <a:off x="2952725" y="3098798"/>
            <a:ext cx="355600" cy="14128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4827620" y="3118841"/>
            <a:ext cx="147348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zh-CN" altLang="en-US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i="1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EC =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S</a:t>
            </a:r>
            <a:r>
              <a:rPr lang="zh-CN" altLang="en-US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i="1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 </a:t>
            </a:r>
            <a:endParaRPr lang="zh-CN" altLang="en-US" baseline="-2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4" name="对象 23"/>
          <p:cNvGraphicFramePr>
            <a:graphicFrameLocks noChangeAspect="1"/>
          </p:cNvGraphicFramePr>
          <p:nvPr/>
        </p:nvGraphicFramePr>
        <p:xfrm>
          <a:off x="4786318" y="1853057"/>
          <a:ext cx="2718453" cy="547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5" imgW="42367200" imgH="8534400" progId="Equation.DSMT4">
                  <p:embed/>
                </p:oleObj>
              </mc:Choice>
              <mc:Fallback>
                <p:oleObj name="Equation" r:id="rId5" imgW="42367200" imgH="8534400" progId="Equation.DSMT4">
                  <p:embed/>
                  <p:pic>
                    <p:nvPicPr>
                      <p:cNvPr id="0" name="图片 2560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86318" y="1853057"/>
                        <a:ext cx="2718453" cy="5476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/>
          <p:cNvGraphicFramePr>
            <a:graphicFrameLocks noChangeAspect="1"/>
          </p:cNvGraphicFramePr>
          <p:nvPr/>
        </p:nvGraphicFramePr>
        <p:xfrm>
          <a:off x="4860035" y="2465404"/>
          <a:ext cx="2738437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7" imgW="42672000" imgH="8534400" progId="Equation.DSMT4">
                  <p:embed/>
                </p:oleObj>
              </mc:Choice>
              <mc:Fallback>
                <p:oleObj name="Equation" r:id="rId7" imgW="42672000" imgH="8534400" progId="Equation.DSMT4">
                  <p:embed/>
                  <p:pic>
                    <p:nvPicPr>
                      <p:cNvPr id="0" name="图片 2560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60035" y="2465404"/>
                        <a:ext cx="2738437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893</Words>
  <Application>Microsoft Office PowerPoint</Application>
  <PresentationFormat>全屏显示(16:9)</PresentationFormat>
  <Paragraphs>120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华文中宋</vt:lpstr>
      <vt:lpstr>宋体</vt:lpstr>
      <vt:lpstr>微软雅黑</vt:lpstr>
      <vt:lpstr>Arial</vt:lpstr>
      <vt:lpstr>Calibri</vt:lpstr>
      <vt:lpstr>MT Extra</vt:lpstr>
      <vt:lpstr>Times New Roman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2023-01-16T20:26:00Z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E35D6B7AFAA340F2910C2622A2BEAB64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