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8" r:id="rId2"/>
    <p:sldId id="269" r:id="rId3"/>
    <p:sldId id="344" r:id="rId4"/>
    <p:sldId id="276" r:id="rId5"/>
    <p:sldId id="331" r:id="rId6"/>
    <p:sldId id="272" r:id="rId7"/>
    <p:sldId id="273" r:id="rId8"/>
    <p:sldId id="334" r:id="rId9"/>
    <p:sldId id="345" r:id="rId10"/>
    <p:sldId id="271" r:id="rId11"/>
    <p:sldId id="278" r:id="rId12"/>
    <p:sldId id="346" r:id="rId13"/>
    <p:sldId id="279" r:id="rId14"/>
    <p:sldId id="335" r:id="rId15"/>
    <p:sldId id="336" r:id="rId16"/>
    <p:sldId id="337" r:id="rId17"/>
    <p:sldId id="287" r:id="rId18"/>
    <p:sldId id="333" r:id="rId19"/>
    <p:sldId id="290" r:id="rId20"/>
    <p:sldId id="292" r:id="rId21"/>
    <p:sldId id="324" r:id="rId22"/>
    <p:sldId id="298" r:id="rId23"/>
    <p:sldId id="342" r:id="rId24"/>
    <p:sldId id="329" r:id="rId25"/>
    <p:sldId id="343" r:id="rId26"/>
    <p:sldId id="330" r:id="rId27"/>
    <p:sldId id="347" r:id="rId2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D9831"/>
    <a:srgbClr val="F1AF00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271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C82-E724-497E-9694-F4F40C6632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29F-FFBE-45AE-8350-0474F6B4D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049" descr="1副本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2268538" y="3286126"/>
            <a:ext cx="6477000" cy="10382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2268538" y="4365626"/>
            <a:ext cx="6400800" cy="766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4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25" descr="1-1副本"/>
          <p:cNvPicPr>
            <a:picLocks noChangeAspect="1"/>
          </p:cNvPicPr>
          <p:nvPr/>
        </p:nvPicPr>
        <p:blipFill>
          <a:blip r:embed="rId4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</p:sldLayoutIdLst>
  <p:transition>
    <p:fade/>
  </p:transition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230039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</a:rPr>
              <a:t>The Giant  (Ⅱ) </a:t>
            </a:r>
            <a:endParaRPr lang="zh-CN" altLang="en-US" sz="66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482941" y="656714"/>
            <a:ext cx="529465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Unit 4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Stories and Poems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5601945"/>
            <a:ext cx="9144000" cy="90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6195" y="2522199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knock 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敲；敲打；碰撞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69" y="3480569"/>
            <a:ext cx="7508285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knocked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three times and waited.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他敲了三下门就等着。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85396" y="1502144"/>
            <a:ext cx="7696908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knock at/on, knock into, knock down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knock over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44920" y="2446807"/>
          <a:ext cx="7413735" cy="3591386"/>
        </p:xfrm>
        <a:graphic>
          <a:graphicData uri="http://schemas.openxmlformats.org/drawingml/2006/table">
            <a:tbl>
              <a:tblPr/>
              <a:tblGrid>
                <a:gridCol w="3035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6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knock at/on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敲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门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窗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knock into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相撞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6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knock down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拆除；击倒；撞倒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knock over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把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打翻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57463" y="2179103"/>
            <a:ext cx="8277605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and see who is knocking at the door.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去看一看谁在敲门。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say sorry when you knock into someone.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当你撞到某人时，你应该道歉。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old houses are going to be knocked down.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这些旧房子要被拆除了。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knock over the glass of water.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不要打翻这杯水。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34969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301503"/>
            <a:ext cx="8066630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 down at the corner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ofthe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street so that you won't knock ________ other cars.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364283" y="295206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9256" y="4545805"/>
            <a:ext cx="7508285" cy="19851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解析</a:t>
            </a:r>
            <a:r>
              <a:rPr lang="en-US" altLang="zh-CN" sz="3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 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句意：在街道拐角处减速慢行，以免和其他车辆相撞。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knock into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意为“与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相撞”，故选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8964" y="1308254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 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张开；扩展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9190" y="3151815"/>
            <a:ext cx="843526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trying to reach up to the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branches of a tree.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他正努力向上够伸展的树枝。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eagle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its wings and flew away.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鹰展开双翅飞走了。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85396" y="1666550"/>
            <a:ext cx="7696908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的过去式和过去分词均为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。它既可用作及物动词，又可用作不及物动词；用作及物动词时，其宾语可以是具体名词也可以是抽象名词。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481455" y="4213788"/>
            <a:ext cx="7696908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 out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张开；伸开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 over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遍布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 to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传到，蔓延到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964529" y="1666550"/>
            <a:ext cx="110696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4" y="1580889"/>
            <a:ext cx="8007692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它的枝条向四面八方伸展开来。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Its ________ ________ far and wide.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(2)2017·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长春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Chinese Culture, many college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students go to foreign countries every year.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Spreading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spread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Spreads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</a:p>
          <a:p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399755" y="2053431"/>
            <a:ext cx="138211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899276" y="2077904"/>
            <a:ext cx="10687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2704351" y="2783901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652154" y="1298082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4279" y="13869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7463" y="2622738"/>
            <a:ext cx="8431860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514350" indent="-514350">
              <a:lnSpc>
                <a:spcPct val="150000"/>
              </a:lnSpc>
              <a:buAutoNum type="arabicPlain"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Then the giant saw that more children were crawling through a hole in the wall. 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然后巨人看到了更多的孩子正在通过墙上的一个洞爬进来。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71451" y="1764078"/>
            <a:ext cx="8972549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此句中的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从句，当主句的谓语动词是过去式时，从句也要用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的过去时态；句中表示“看到某动作正在进行”，要用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时态。 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4401864" y="1630390"/>
            <a:ext cx="15134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560051" y="2350349"/>
            <a:ext cx="15134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相应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3298606" y="2872878"/>
            <a:ext cx="15134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过去进行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34969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139578"/>
            <a:ext cx="806663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襄阳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did the manager ask you after the meeting?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—She asked me________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 do for the project last week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can I finish the work on time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did I deal with the problem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 was late for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themeeting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3317081" y="3083561"/>
            <a:ext cx="31527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357463" y="133724"/>
            <a:ext cx="5157181" cy="107721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359179" y="1873023"/>
          <a:ext cx="8102964" cy="3749675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敲；敲打；碰撞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．张开；扩展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．颈；脖子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peek___________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6"/>
          <p:cNvSpPr>
            <a:spLocks noChangeArrowheads="1"/>
          </p:cNvSpPr>
          <p:nvPr/>
        </p:nvSpPr>
        <p:spPr bwMode="auto">
          <a:xfrm>
            <a:off x="3609414" y="2999158"/>
            <a:ext cx="10687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295931" y="2363166"/>
            <a:ext cx="9893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knock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29"/>
          <p:cNvSpPr>
            <a:spLocks noChangeArrowheads="1"/>
          </p:cNvSpPr>
          <p:nvPr/>
        </p:nvSpPr>
        <p:spPr bwMode="auto">
          <a:xfrm>
            <a:off x="3465649" y="3696006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9"/>
          <p:cNvSpPr>
            <a:spLocks noChangeArrowheads="1"/>
          </p:cNvSpPr>
          <p:nvPr/>
        </p:nvSpPr>
        <p:spPr bwMode="auto">
          <a:xfrm>
            <a:off x="2645843" y="4583802"/>
            <a:ext cx="1808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偷看； 窥视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9351" y="1604531"/>
            <a:ext cx="8484609" cy="22419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   But one little boy did not run because he did not see the giant coming.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但是一个小男孩没有跑，因为他没有看见巨人来了。</a:t>
            </a:r>
          </a:p>
          <a:p>
            <a:pPr>
              <a:lnSpc>
                <a:spcPct val="150000"/>
              </a:lnSpc>
            </a:pP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51854" y="3561085"/>
            <a:ext cx="874395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see sb. doing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4419599" y="3586724"/>
            <a:ext cx="305752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看见某人正在做某事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57463" y="1585936"/>
            <a:ext cx="8743950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sb. doing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sb. do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27442" y="2558348"/>
          <a:ext cx="7707565" cy="3369486"/>
        </p:xfrm>
        <a:graphic>
          <a:graphicData uri="http://schemas.openxmlformats.org/drawingml/2006/table">
            <a:tbl>
              <a:tblPr/>
              <a:tblGrid>
                <a:gridCol w="1690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6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4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see sb. doing </a:t>
                      </a:r>
                      <a:r>
                        <a:rPr lang="en-US" altLang="zh-CN" sz="24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看见某人正在做某事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，强调看到动作正在进行。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4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see sb. do </a:t>
                      </a:r>
                      <a:r>
                        <a:rPr lang="en-US" altLang="zh-CN" sz="24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看见某人做了某事或经常做某事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，强调看到了动作的全过程或强调动作经常发生。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997" y="1792934"/>
            <a:ext cx="8445579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saw her cleaning the classroom.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我看到她正在打扫教室。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强调正在打扫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saw her clean the classroom.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我看到她打扫教室了。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强调打扫教室的全过程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5227" y="2218931"/>
            <a:ext cx="8445579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徐州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saw Tom________ his key in the lock, turn it and open  the door.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putting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puts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put</a:t>
            </a: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807373" y="2379253"/>
            <a:ext cx="52026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9351" y="1379086"/>
            <a:ext cx="8484609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Along with them came the spring.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春天和他们一起来了。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53714" y="2661451"/>
            <a:ext cx="874395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long with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为固定短语，意为 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with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enjoys the sunshine after the noon, along with kittens and flowers.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在小猫和鲜花的陪伴下，她享受着午后的阳光。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249916" y="2706408"/>
            <a:ext cx="33892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伴随着，和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一起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65538" y="2261623"/>
            <a:ext cx="874395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当主语后跟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或者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along with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短语时，谓语动词与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along with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之前的主语保持一致。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with his friends plays soccer twice a week.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吉姆和他的朋友一周踢两次足球。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7051" y="1393765"/>
            <a:ext cx="8445579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郴州改编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—Look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woman with three children ________  crossing the street.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—Let's help them.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7595038" y="1361325"/>
            <a:ext cx="154896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21920" y="4584486"/>
            <a:ext cx="9022080" cy="12060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400" b="1" dirty="0" smtClean="0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解析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考查主谓一致。“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with three children” 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是介词结构，不能作主语， 真正的主语是前面的“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 woman”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。故选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3362" y="1762126"/>
            <a:ext cx="3715703" cy="41919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first, he was 1._________, thinking only about 2._________. He 3.__________a high wall to keep children away. So the poor children 4.__________had a place to play. The following spring, his garden was 5._____________snow. He felt sad.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058251" y="1097915"/>
            <a:ext cx="3495199" cy="5115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morning, the giant saw some children coming back to his garden through a 6.________in the wall. Along with them came the 7._________. The giant’s heart 8.________. He 9._______________the wall. 10.____________then, the giant’s garden has been a children’s playground.</a:t>
            </a: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4001453" y="3383281"/>
            <a:ext cx="957739" cy="19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22582" y="898635"/>
            <a:ext cx="2636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Giant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2040650" y="1886800"/>
            <a:ext cx="104052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selfish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596056" y="2205373"/>
            <a:ext cx="130919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himself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949446" y="2682623"/>
            <a:ext cx="104052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473403" y="3608325"/>
            <a:ext cx="19129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longer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36485" y="4960638"/>
            <a:ext cx="186387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covered with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062952" y="2348182"/>
            <a:ext cx="104052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382941" y="3369482"/>
            <a:ext cx="104052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5319821" y="3897557"/>
            <a:ext cx="120486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melted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5382941" y="4333630"/>
            <a:ext cx="2338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knocked down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447201" y="4795295"/>
            <a:ext cx="170267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 since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79359" y="90932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4333" y="1097915"/>
            <a:ext cx="63341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3" grpId="0"/>
      <p:bldP spid="9" grpId="0" bldLvl="0" animBg="1"/>
      <p:bldP spid="10" grpId="0" bldLvl="0" animBg="1"/>
      <p:bldP spid="14" grpId="0" bldLvl="0" animBg="1"/>
      <p:bldP spid="15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357463" y="133724"/>
            <a:ext cx="5157181" cy="107721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359179" y="1713003"/>
          <a:ext cx="8102964" cy="3749675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softly ________→(adj.)_______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  scene_______________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selfish________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crawl______________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wicked________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6"/>
          <p:cNvSpPr>
            <a:spLocks noChangeArrowheads="1"/>
          </p:cNvSpPr>
          <p:nvPr/>
        </p:nvSpPr>
        <p:spPr bwMode="auto">
          <a:xfrm>
            <a:off x="5167705" y="2053226"/>
            <a:ext cx="6639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770618" y="2079386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轻轻地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667751" y="2733935"/>
            <a:ext cx="28135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场景； 景色； 风景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9"/>
          <p:cNvSpPr>
            <a:spLocks noChangeArrowheads="1"/>
          </p:cNvSpPr>
          <p:nvPr/>
        </p:nvSpPr>
        <p:spPr bwMode="auto">
          <a:xfrm>
            <a:off x="2854736" y="3417480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自私的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9"/>
          <p:cNvSpPr>
            <a:spLocks noChangeArrowheads="1"/>
          </p:cNvSpPr>
          <p:nvPr/>
        </p:nvSpPr>
        <p:spPr bwMode="auto">
          <a:xfrm>
            <a:off x="2740437" y="4084888"/>
            <a:ext cx="24272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爬行； 匍匐行进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29"/>
          <p:cNvSpPr>
            <a:spLocks noChangeArrowheads="1"/>
          </p:cNvSpPr>
          <p:nvPr/>
        </p:nvSpPr>
        <p:spPr bwMode="auto">
          <a:xfrm>
            <a:off x="2944211" y="4789082"/>
            <a:ext cx="14944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邪恶的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480967" y="1604020"/>
          <a:ext cx="7727650" cy="4202420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24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做决定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拆除；击倒；撞倒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．举起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．自从；从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起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wave the arm________________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569229" y="2853858"/>
            <a:ext cx="17860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knock down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3003902" y="2029679"/>
            <a:ext cx="22701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decision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20" name="矩形 27"/>
          <p:cNvSpPr>
            <a:spLocks noChangeArrowheads="1"/>
          </p:cNvSpPr>
          <p:nvPr/>
        </p:nvSpPr>
        <p:spPr bwMode="auto">
          <a:xfrm>
            <a:off x="2936894" y="3522797"/>
            <a:ext cx="10502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up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7"/>
          <p:cNvSpPr>
            <a:spLocks noChangeArrowheads="1"/>
          </p:cNvSpPr>
          <p:nvPr/>
        </p:nvSpPr>
        <p:spPr bwMode="auto">
          <a:xfrm>
            <a:off x="4436590" y="4193357"/>
            <a:ext cx="17756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 since…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4125221" y="486602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挥动胳膊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480966" y="1604020"/>
          <a:ext cx="8224883" cy="4202420"/>
        </p:xfrm>
        <a:graphic>
          <a:graphicData uri="http://schemas.openxmlformats.org/drawingml/2006/table">
            <a:tbl>
              <a:tblPr/>
              <a:tblGrid>
                <a:gridCol w="1132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24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 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once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break out in blossom________________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stretch out________________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along with 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say to oneself________________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746592" y="2869623"/>
            <a:ext cx="1808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盛开； 怒放</a:t>
            </a: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3133968" y="2155803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立刻</a:t>
            </a:r>
          </a:p>
        </p:txBody>
      </p:sp>
      <p:sp>
        <p:nvSpPr>
          <p:cNvPr id="14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20" name="矩形 27"/>
          <p:cNvSpPr>
            <a:spLocks noChangeArrowheads="1"/>
          </p:cNvSpPr>
          <p:nvPr/>
        </p:nvSpPr>
        <p:spPr bwMode="auto">
          <a:xfrm>
            <a:off x="3587222" y="3522796"/>
            <a:ext cx="1808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伸出； 伸开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7"/>
          <p:cNvSpPr>
            <a:spLocks noChangeArrowheads="1"/>
          </p:cNvSpPr>
          <p:nvPr/>
        </p:nvSpPr>
        <p:spPr bwMode="auto">
          <a:xfrm>
            <a:off x="3668022" y="4224889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伴随着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4089749" y="4818722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自言自语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154745" y="1369195"/>
          <a:ext cx="8806375" cy="3889375"/>
        </p:xfrm>
        <a:graphic>
          <a:graphicData uri="http://schemas.openxmlformats.org/drawingml/2006/table">
            <a:tbl>
              <a:tblPr/>
              <a:tblGrid>
                <a:gridCol w="578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然后巨人看到了更多的孩子正在通过墙上的一个洞爬进来。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Then the giant saw that more children ________ ________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________ a hole in the wall.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．但是一个小男孩没有跑，因为他没有看见巨人来了。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But one little boy did not run because he did not ________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________ 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7611435" y="2494121"/>
            <a:ext cx="13545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crawling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1288830" y="2983129"/>
            <a:ext cx="13400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6434744" y="2500489"/>
            <a:ext cx="8106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13" name="矩形 36"/>
          <p:cNvSpPr>
            <a:spLocks noChangeArrowheads="1"/>
          </p:cNvSpPr>
          <p:nvPr/>
        </p:nvSpPr>
        <p:spPr bwMode="auto">
          <a:xfrm>
            <a:off x="7706067" y="3941379"/>
            <a:ext cx="11653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36"/>
          <p:cNvSpPr>
            <a:spLocks noChangeArrowheads="1"/>
          </p:cNvSpPr>
          <p:nvPr/>
        </p:nvSpPr>
        <p:spPr bwMode="auto">
          <a:xfrm>
            <a:off x="2720892" y="4461642"/>
            <a:ext cx="10838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3804772" y="4577257"/>
            <a:ext cx="12244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36"/>
          <p:cNvSpPr>
            <a:spLocks noChangeArrowheads="1"/>
          </p:cNvSpPr>
          <p:nvPr/>
        </p:nvSpPr>
        <p:spPr bwMode="auto">
          <a:xfrm>
            <a:off x="1336127" y="4493174"/>
            <a:ext cx="8789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5" grpId="0" autoUpdateAnimBg="0"/>
      <p:bldP spid="13" grpId="0"/>
      <p:bldP spid="15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8" name="Group 26"/>
          <p:cNvGraphicFramePr>
            <a:graphicFrameLocks noGrp="1"/>
          </p:cNvGraphicFramePr>
          <p:nvPr/>
        </p:nvGraphicFramePr>
        <p:xfrm>
          <a:off x="206169" y="986331"/>
          <a:ext cx="8680655" cy="5509062"/>
        </p:xfrm>
        <a:graphic>
          <a:graphicData uri="http://schemas.openxmlformats.org/drawingml/2006/table">
            <a:tbl>
              <a:tblPr/>
              <a:tblGrid>
                <a:gridCol w="70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6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9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．小男孩伸出了他的手臂，抱住了巨人的脖子并亲了他。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The little boy ________ ________ ________ his arms, put them around the giant's neck and kissed him.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．当其他孩子看到巨人不再邪恶，他们跑回来了。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When the other children saw the giant was ________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________ wicked, they came________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14" name="Rectangle 53"/>
          <p:cNvSpPr>
            <a:spLocks noChangeArrowheads="1"/>
          </p:cNvSpPr>
          <p:nvPr/>
        </p:nvSpPr>
        <p:spPr bwMode="auto">
          <a:xfrm>
            <a:off x="4714874" y="2644723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3038803" y="2602683"/>
            <a:ext cx="16760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stretched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53"/>
          <p:cNvSpPr>
            <a:spLocks noChangeArrowheads="1"/>
          </p:cNvSpPr>
          <p:nvPr/>
        </p:nvSpPr>
        <p:spPr bwMode="auto">
          <a:xfrm>
            <a:off x="5920723" y="2645962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53"/>
          <p:cNvSpPr>
            <a:spLocks noChangeArrowheads="1"/>
          </p:cNvSpPr>
          <p:nvPr/>
        </p:nvSpPr>
        <p:spPr bwMode="auto">
          <a:xfrm>
            <a:off x="1216836" y="4828743"/>
            <a:ext cx="13953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longer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53"/>
          <p:cNvSpPr>
            <a:spLocks noChangeArrowheads="1"/>
          </p:cNvSpPr>
          <p:nvPr/>
        </p:nvSpPr>
        <p:spPr bwMode="auto">
          <a:xfrm>
            <a:off x="6954105" y="4324721"/>
            <a:ext cx="13276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3"/>
          <p:cNvSpPr>
            <a:spLocks noChangeArrowheads="1"/>
          </p:cNvSpPr>
          <p:nvPr/>
        </p:nvSpPr>
        <p:spPr bwMode="auto">
          <a:xfrm>
            <a:off x="4843561" y="4833092"/>
            <a:ext cx="17191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3"/>
          <p:cNvSpPr>
            <a:spLocks noChangeArrowheads="1"/>
          </p:cNvSpPr>
          <p:nvPr/>
        </p:nvSpPr>
        <p:spPr bwMode="auto">
          <a:xfrm>
            <a:off x="6215161" y="4833092"/>
            <a:ext cx="13276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8" name="Group 26"/>
          <p:cNvGraphicFramePr>
            <a:graphicFrameLocks noGrp="1"/>
          </p:cNvGraphicFramePr>
          <p:nvPr/>
        </p:nvGraphicFramePr>
        <p:xfrm>
          <a:off x="206170" y="1585422"/>
          <a:ext cx="8507432" cy="3889375"/>
        </p:xfrm>
        <a:graphic>
          <a:graphicData uri="http://schemas.openxmlformats.org/drawingml/2006/table">
            <a:tbl>
              <a:tblPr/>
              <a:tblGrid>
                <a:gridCol w="68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．春天和他们一起来了。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________ ________ ________ came the spring.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．从那时起，巨人的花园成了孩子们的操场。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________ 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giant's garden has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been a children's playground.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2802763" y="2670999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1375542" y="2675375"/>
            <a:ext cx="12774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14" name="Rectangle 53"/>
          <p:cNvSpPr>
            <a:spLocks noChangeArrowheads="1"/>
          </p:cNvSpPr>
          <p:nvPr/>
        </p:nvSpPr>
        <p:spPr bwMode="auto">
          <a:xfrm>
            <a:off x="3937881" y="2702530"/>
            <a:ext cx="12584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1470577" y="3878955"/>
            <a:ext cx="11824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2727877" y="3875401"/>
            <a:ext cx="11831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3"/>
          <p:cNvSpPr>
            <a:spLocks noChangeArrowheads="1"/>
          </p:cNvSpPr>
          <p:nvPr/>
        </p:nvSpPr>
        <p:spPr bwMode="auto">
          <a:xfrm>
            <a:off x="4050431" y="3878955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8" name="Group 26"/>
          <p:cNvGraphicFramePr>
            <a:graphicFrameLocks noGrp="1"/>
          </p:cNvGraphicFramePr>
          <p:nvPr/>
        </p:nvGraphicFramePr>
        <p:xfrm>
          <a:off x="206170" y="1823546"/>
          <a:ext cx="8507432" cy="3889375"/>
        </p:xfrm>
        <a:graphic>
          <a:graphicData uri="http://schemas.openxmlformats.org/drawingml/2006/table">
            <a:tbl>
              <a:tblPr/>
              <a:tblGrid>
                <a:gridCol w="68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课文初探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根据课文内容，判断正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误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(F)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)1. More children crawled through a hole in the wall.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)2. The little boy was not afraid of the giant.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)3. The giant didn't realize that he was selfish at last.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)4. The giant knocked down the wall himself.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)5. The giant's garden became a children's playground again.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1017318" y="3045430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1005053" y="2474441"/>
            <a:ext cx="685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(Ⅱ)</a:t>
            </a:r>
          </a:p>
        </p:txBody>
      </p:sp>
      <p:sp>
        <p:nvSpPr>
          <p:cNvPr id="14" name="Rectangle 53"/>
          <p:cNvSpPr>
            <a:spLocks noChangeArrowheads="1"/>
          </p:cNvSpPr>
          <p:nvPr/>
        </p:nvSpPr>
        <p:spPr bwMode="auto">
          <a:xfrm>
            <a:off x="1028700" y="3577188"/>
            <a:ext cx="7212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1013377" y="4202554"/>
            <a:ext cx="8075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1006808" y="4636435"/>
            <a:ext cx="7523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3333CC"/>
      </a:hlink>
      <a:folHlink>
        <a:srgbClr val="AF67FF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1606</Words>
  <Application>Microsoft Office PowerPoint</Application>
  <PresentationFormat>全屏显示(4:3)</PresentationFormat>
  <Paragraphs>256</Paragraphs>
  <Slides>27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23C60C64973C4A7489838169B35235DB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