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61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2" r:id="rId29"/>
    <p:sldId id="285" r:id="rId30"/>
    <p:sldId id="286" r:id="rId31"/>
    <p:sldId id="287" r:id="rId32"/>
    <p:sldId id="288" r:id="rId33"/>
    <p:sldId id="289" r:id="rId34"/>
    <p:sldId id="25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-10795" y="0"/>
            <a:ext cx="12202795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459740" y="502920"/>
            <a:ext cx="11320145" cy="591883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98905" y="2357120"/>
            <a:ext cx="9946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1611630" algn="l"/>
              </a:tabLst>
            </a:pPr>
            <a:r>
              <a:rPr lang="zh-CN" altLang="en-US" sz="9600" b="1" dirty="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道路安全教育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99815" y="3963035"/>
            <a:ext cx="5297170" cy="570865"/>
          </a:xfrm>
          <a:prstGeom prst="roundRect">
            <a:avLst/>
          </a:prstGeom>
          <a:solidFill>
            <a:srgbClr val="FCC6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8235" y="4049395"/>
            <a:ext cx="5124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ln w="19050"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rPr>
              <a:t>卡通全国交通安全日道路安全教育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90490" y="4779645"/>
            <a:ext cx="1845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38245" y="1437005"/>
            <a:ext cx="492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tabLst>
                <a:tab pos="1432560" algn="l"/>
              </a:tabLst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19" name="图片 18" descr="51miz-E780843-5FB64E7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6385" y="1754505"/>
            <a:ext cx="770255" cy="770255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0" grpId="0"/>
      <p:bldP spid="10" grpId="1"/>
      <p:bldP spid="28" grpId="0"/>
      <p:bldP spid="28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4300" y="1969135"/>
            <a:ext cx="1804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800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0760" y="3150870"/>
            <a:ext cx="5317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出车前的安全准备</a:t>
            </a:r>
            <a:endParaRPr lang="zh-CN" altLang="en-US" sz="4800" dirty="0">
              <a:ln w="19050">
                <a:solidFill>
                  <a:schemeClr val="tx1"/>
                </a:solidFill>
              </a:ln>
              <a:solidFill>
                <a:srgbClr val="FCC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1245" y="4078605"/>
            <a:ext cx="51771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出车前的安全准备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387475" y="2127250"/>
            <a:ext cx="437642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驾驶车辆上路要具备哪些条件？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2968050"/>
            <a:ext cx="6096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）按照驾驶证载明的准驾车型驾驶机动车；同时随身携带驾驶证；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）所驾车辆要经过车辆管理机关的定期检验合格；备有注册的机动车行驶证和检验合格标识、机动车交通强制保险标识；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）车况良好，刹车、转向、灯光、喇叭、雨刮器、后视镜等安全设施和设备要齐全有效；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）时刻保持交通安全意识。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133281-A8601AF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83475" y="2127250"/>
            <a:ext cx="4023995" cy="402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出车前的安全准备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254125" y="2725420"/>
            <a:ext cx="437642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有下列情况不要驾驶车辆：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3447415"/>
            <a:ext cx="4968240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饮酒、服用国家管制的精神药品或者麻醉药品，镇静或抑制性药品，或者患有妨碍安全驾驶机动车的疾病，或者过度疲劳影响安全驾驶的，不要驾驶机动车。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 descr="51miz-E1202099-8AC0DB2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7815" y="1715135"/>
            <a:ext cx="4132580" cy="413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出车前的安全准备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313180" y="2019300"/>
            <a:ext cx="496443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汽车在出车前应进行那些日常维护工作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2806065"/>
            <a:ext cx="955802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）清洁汽车外表；检查门窗玻璃、刮水器、室内镜、后视镜、门锁与车窗升降器等是否齐全有效；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）检查散热器水量、曲轴箱内机油量、传制动液压油量、燃料箱内燃油储量、蓄电池内电解液量是否符合要求；并检查上述盖是否齐全有效；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）检查行车证件、牌照、喇叭、灯光是否齐全、工作有效、安装牢靠；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）检查转向机构等连接部位是否有松旷、安装是否牢固可靠；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）检查轮胎气压，并清除胎间及胎纹间杂物、小石子应挖出；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）检查轮毂轴承是否有松动；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）起动发动机，察看仪表工作是否正常，检查发动机有无异响；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）检查有无漏水、漏油、漏气、漏电现象。</a:t>
            </a:r>
          </a:p>
        </p:txBody>
      </p:sp>
      <p:pic>
        <p:nvPicPr>
          <p:cNvPr id="3" name="图片 2" descr="51miz-E1034627-46466F8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02830" y="3021330"/>
            <a:ext cx="3542665" cy="3542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4300" y="1969135"/>
            <a:ext cx="1804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800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0760" y="3150870"/>
            <a:ext cx="5317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道路行车安全</a:t>
            </a:r>
            <a:endParaRPr lang="zh-CN" altLang="en-US" sz="4800" dirty="0">
              <a:ln w="19050">
                <a:solidFill>
                  <a:schemeClr val="tx1"/>
                </a:solidFill>
              </a:ln>
              <a:solidFill>
                <a:srgbClr val="FCC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1245" y="4078605"/>
            <a:ext cx="51771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5462905" y="2077720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2" name="矩形 1"/>
          <p:cNvSpPr/>
          <p:nvPr/>
        </p:nvSpPr>
        <p:spPr>
          <a:xfrm>
            <a:off x="5537200" y="2864485"/>
            <a:ext cx="547751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）机动车在道路上行驶不得超过限速标志、标线标明的速度。在没有限速标志、标线的道路上机动车不得超过下列最高行驶速度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）机动车超车时，应当提前开启左转向灯、变换使用远、近光灯或者鸣喇叭。在没有道路中心线或者同方向只有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条机动车道的道路上，前车遇后车发出超车信号时，在条件许可的情况下，应当降低车速、靠右让路。后车应当在确认有充足的安全距离后，从车的左侧超越，在与被超车辆拉开必要的安全距离后，开启右转向灯，驶回原车道。</a:t>
            </a:r>
          </a:p>
        </p:txBody>
      </p:sp>
      <p:pic>
        <p:nvPicPr>
          <p:cNvPr id="20" name="图片 19" descr="C:/Users/Administrator/AppData/Local/Temp/picturecompress_20210712163037/output_1.pngoutput_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254125" y="2071370"/>
            <a:ext cx="3469640" cy="346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490345" y="2116455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3479165"/>
            <a:ext cx="964628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①减速靠右行驶，并与其他车辆、行人保持必要的安全距离；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②在有障碍的路段，无障碍的一方先行；但有障碍的一方已驶入障碍路段而无障碍的一方未驶入时，有障碍的一方先行；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③在狭窄的坡路，上坡的一方先行；但下坡的一方一行至中途而上坡的一方未上坡时，下坡的一方先行；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④在狭窄的山路，不靠山体的一方先行；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⑤夜间会车应当在距相对方向来车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150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米以外改用近光灯，在窄路、窄桥与非机动车会车时应当使用近光灯；</a:t>
            </a:r>
          </a:p>
        </p:txBody>
      </p:sp>
      <p:sp>
        <p:nvSpPr>
          <p:cNvPr id="3" name="矩形 2"/>
          <p:cNvSpPr/>
          <p:nvPr/>
        </p:nvSpPr>
        <p:spPr>
          <a:xfrm>
            <a:off x="1490159" y="2874365"/>
            <a:ext cx="97650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(3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）在没有中心隔离设施或者没有中心线的道路上，机动车遇有对方向来车时应当遵守下列规定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490345" y="2116455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3096260"/>
            <a:ext cx="5360035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）机动车在有禁止掉头或者禁止左转弯标志、标线的地点以及在铁道路口、人行横道、桥梁、急弯、陡坡、隧道或者容易发生危险的路段，不得掉头；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）机动车倒车时，应当察明车后情况，确认安全后倒车。不得在铁路道口、交叉路口、单行路、桥梁、急弯、陡坡或者隧道中倒车；</a:t>
            </a:r>
          </a:p>
        </p:txBody>
      </p:sp>
      <p:pic>
        <p:nvPicPr>
          <p:cNvPr id="4" name="图片 3" descr="51miz-E1006095-F4A64C5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84135" y="2338070"/>
            <a:ext cx="3111500" cy="311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5462905" y="2077720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2" name="矩形 1"/>
          <p:cNvSpPr/>
          <p:nvPr/>
        </p:nvSpPr>
        <p:spPr>
          <a:xfrm>
            <a:off x="5537200" y="2864485"/>
            <a:ext cx="5477510" cy="27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）机动车通过没有交通信号灯控制也没有交通警察指挥的交叉路口，应当遵守下列规定：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①准备进入环形路口的让已在环形路口内的机动车先行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②向左转弯时，靠路口中心点左侧转弯。转弯时需开启左转向灯，夜间行驶开启近光灯；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③有交通标志、标线控制的，让优先通行的一方先行；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④没有交通标志、标线控制的，在进入路口前停车瞭望，让右方道路的来车先行；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⑤转弯的机动车让直行的车辆先行；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⑥相对方向行驶的右转弯的机动车让左转弯的车辆先行。</a:t>
            </a:r>
          </a:p>
        </p:txBody>
      </p:sp>
      <p:pic>
        <p:nvPicPr>
          <p:cNvPr id="8" name="图片 7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87475" y="1641475"/>
            <a:ext cx="2551430" cy="448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5462905" y="2077720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2" name="矩形 1"/>
          <p:cNvSpPr/>
          <p:nvPr/>
        </p:nvSpPr>
        <p:spPr>
          <a:xfrm>
            <a:off x="5537200" y="2864485"/>
            <a:ext cx="547751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）机动车遇有前方交叉路口交通阻塞时，应当依次停在路口以外等候，不得进入路口。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机动车在遇有前方机动车停车排队等候或者缓慢行驶时，应当依次排队，不得从前方车辆两侧穿插或者超越行驶，不得在人行横道、网状线区域内停车等候。</a:t>
            </a:r>
          </a:p>
        </p:txBody>
      </p:sp>
      <p:pic>
        <p:nvPicPr>
          <p:cNvPr id="54" name="图片 53" descr="1331-文明出行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58875" y="2520950"/>
            <a:ext cx="3724275" cy="2663190"/>
          </a:xfrm>
          <a:prstGeom prst="rect">
            <a:avLst/>
          </a:prstGeom>
        </p:spPr>
      </p:pic>
      <p:pic>
        <p:nvPicPr>
          <p:cNvPr id="55" name="图片 54" descr="1331-文明出行3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4515" y="1989455"/>
            <a:ext cx="1692910" cy="291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  <p:sp>
        <p:nvSpPr>
          <p:cNvPr id="3" name="文本框 41"/>
          <p:cNvSpPr txBox="1"/>
          <p:nvPr/>
        </p:nvSpPr>
        <p:spPr>
          <a:xfrm>
            <a:off x="3352165" y="2396490"/>
            <a:ext cx="1130300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67402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6600" b="1">
                <a:ln w="28575">
                  <a:solidFill>
                    <a:schemeClr val="tx1"/>
                  </a:solidFill>
                </a:ln>
                <a:solidFill>
                  <a:srgbClr val="FCC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</a:t>
            </a:r>
            <a:r>
              <a:rPr lang="en-US" altLang="zh-CN" sz="6600" b="1">
                <a:ln w="28575">
                  <a:solidFill>
                    <a:schemeClr val="tx1"/>
                  </a:solidFill>
                </a:ln>
                <a:solidFill>
                  <a:srgbClr val="FCC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  <a:p>
            <a:pPr algn="ctr"/>
            <a:r>
              <a:rPr lang="zh-CN" sz="6600" b="1">
                <a:ln w="28575">
                  <a:solidFill>
                    <a:schemeClr val="tx1"/>
                  </a:solidFill>
                </a:ln>
                <a:solidFill>
                  <a:srgbClr val="FCC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录</a:t>
            </a:r>
            <a:endParaRPr lang="zh-CN" sz="6600" b="1" dirty="0">
              <a:ln w="28575">
                <a:solidFill>
                  <a:schemeClr val="tx1"/>
                </a:solidFill>
              </a:ln>
              <a:solidFill>
                <a:srgbClr val="FCC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47553" y="2132330"/>
            <a:ext cx="3084222" cy="499745"/>
            <a:chOff x="8885" y="2331"/>
            <a:chExt cx="4891" cy="787"/>
          </a:xfrm>
        </p:grpSpPr>
        <p:sp>
          <p:nvSpPr>
            <p:cNvPr id="46" name="TextBox 119"/>
            <p:cNvSpPr txBox="1"/>
            <p:nvPr/>
          </p:nvSpPr>
          <p:spPr>
            <a:xfrm>
              <a:off x="10092" y="2410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CC62E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049458" y="2772410"/>
            <a:ext cx="3084222" cy="499745"/>
            <a:chOff x="8885" y="2331"/>
            <a:chExt cx="4891" cy="787"/>
          </a:xfrm>
        </p:grpSpPr>
        <p:sp>
          <p:nvSpPr>
            <p:cNvPr id="5" name="TextBox 119"/>
            <p:cNvSpPr txBox="1"/>
            <p:nvPr/>
          </p:nvSpPr>
          <p:spPr>
            <a:xfrm>
              <a:off x="10092" y="2410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出车前的安全准备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CC62E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058348" y="3404870"/>
            <a:ext cx="3084222" cy="499745"/>
            <a:chOff x="8885" y="2331"/>
            <a:chExt cx="4891" cy="787"/>
          </a:xfrm>
        </p:grpSpPr>
        <p:sp>
          <p:nvSpPr>
            <p:cNvPr id="15" name="TextBox 119"/>
            <p:cNvSpPr txBox="1"/>
            <p:nvPr/>
          </p:nvSpPr>
          <p:spPr>
            <a:xfrm>
              <a:off x="10092" y="2410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CC62E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063428" y="4046220"/>
            <a:ext cx="3084222" cy="499745"/>
            <a:chOff x="8885" y="2331"/>
            <a:chExt cx="4891" cy="787"/>
          </a:xfrm>
        </p:grpSpPr>
        <p:sp>
          <p:nvSpPr>
            <p:cNvPr id="29" name="TextBox 119"/>
            <p:cNvSpPr txBox="1"/>
            <p:nvPr/>
          </p:nvSpPr>
          <p:spPr>
            <a:xfrm>
              <a:off x="10092" y="2410"/>
              <a:ext cx="36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885" y="2331"/>
              <a:ext cx="980" cy="787"/>
              <a:chOff x="8789" y="2734"/>
              <a:chExt cx="980" cy="787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FCC62E"/>
              </a:solidFill>
              <a:ln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789" y="2872"/>
                <a:ext cx="980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b="1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490345" y="2116455"/>
            <a:ext cx="293433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机动车通行有关规定</a:t>
            </a:r>
          </a:p>
        </p:txBody>
      </p:sp>
      <p:sp>
        <p:nvSpPr>
          <p:cNvPr id="6" name="矩形 5"/>
          <p:cNvSpPr/>
          <p:nvPr/>
        </p:nvSpPr>
        <p:spPr>
          <a:xfrm>
            <a:off x="1490345" y="2910205"/>
            <a:ext cx="99688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 ①在设有禁停标志、标线的路段，在机动车与非机动车道、人行道之间设有隔离设施的路段以及人行横道、施工地段，不得停车；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②交叉路口、铁路道口、急弯路、宽度不足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米窄路、桥梁、陡坡、隧道以及距离上述地点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米以内的路段，不得停车；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③公共汽车站、急救站、加油站、消防栓或者消防队（站）门前以及距离上述地点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米以内的路段，除使用上述设施的以外，不得停车；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④车辆停稳前不得开车门和上下人员，开关车门不得妨碍其他车辆和行人通行；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 ⑤路边停车应当紧靠道路右侧，机动车驾驶人不得离车，上下人员或者装卸物品后，立即驶离；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⑥城市公共汽车不得在站点以外的路段停车上下乘客。</a:t>
            </a:r>
          </a:p>
        </p:txBody>
      </p:sp>
      <p:sp>
        <p:nvSpPr>
          <p:cNvPr id="8" name="矩形 7"/>
          <p:cNvSpPr/>
          <p:nvPr/>
        </p:nvSpPr>
        <p:spPr>
          <a:xfrm>
            <a:off x="4550224" y="2269845"/>
            <a:ext cx="546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 （</a:t>
            </a:r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）机动车在道路上临时停车，应当遵守下列规定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490345" y="2116455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夜间行车安全“八项注意”牢记心间</a:t>
            </a:r>
          </a:p>
        </p:txBody>
      </p:sp>
      <p:sp>
        <p:nvSpPr>
          <p:cNvPr id="6" name="矩形 5"/>
          <p:cNvSpPr/>
          <p:nvPr/>
        </p:nvSpPr>
        <p:spPr>
          <a:xfrm>
            <a:off x="1254125" y="2910205"/>
            <a:ext cx="972375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）夜间行车中遇有对向来车，不要一会踩踏板，一会向右转方向，要切实注意右侧行人和自行车。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）夜间行车要注意从左侧横穿马路的行人。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）要严格控制车速。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）要注意跟车距离。要尽量拉大跟车距离，以防追尾事故发生。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）要尽量避免夜间超车，特别是窄桥及视线不良、交通流量大的路段，更应注意不要超车。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）要注意夜间行车的驾驶疲劳。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）要注意夏季夜间行车。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）要注意职业道德的修养。</a:t>
            </a:r>
          </a:p>
        </p:txBody>
      </p:sp>
      <p:pic>
        <p:nvPicPr>
          <p:cNvPr id="2" name="图片 1" descr="51miz-E1006082-1C2EB2A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75015" y="3037840"/>
            <a:ext cx="2983865" cy="298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4941570" y="217551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夜间行车安全“八项注意”牢记心间</a:t>
            </a:r>
          </a:p>
        </p:txBody>
      </p:sp>
      <p:sp>
        <p:nvSpPr>
          <p:cNvPr id="6" name="矩形 5"/>
          <p:cNvSpPr/>
          <p:nvPr/>
        </p:nvSpPr>
        <p:spPr>
          <a:xfrm>
            <a:off x="4941570" y="3116580"/>
            <a:ext cx="6575425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）高速公路应当标明车道的行驶速度，最高车速不得超过每小时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120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）在高速公路上行驶的小型载客汽车最高车速不得超过每小时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120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公里，其他机动车不得超过每小时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公里。道路限速标志标明的车速与车道行驶车速的规定不一致的，按照道路限速标志标明的车速行驶。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）机动车在高速公路上行驶，车速超过每小时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公里时，应当与同车道前车保持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米以上的距离，车速低于每小时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公里时，与同车道前车距离可以适当缩短，但最小距离不得少于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米。</a:t>
            </a:r>
          </a:p>
        </p:txBody>
      </p:sp>
      <p:pic>
        <p:nvPicPr>
          <p:cNvPr id="7" name="图片 6" descr="51miz-E949691-4F91345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55700" y="2305050"/>
            <a:ext cx="2841625" cy="293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4941570" y="217551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夜间行车安全“八项注意”牢记心间</a:t>
            </a:r>
          </a:p>
        </p:txBody>
      </p:sp>
      <p:sp>
        <p:nvSpPr>
          <p:cNvPr id="6" name="矩形 5"/>
          <p:cNvSpPr/>
          <p:nvPr/>
        </p:nvSpPr>
        <p:spPr>
          <a:xfrm>
            <a:off x="4941570" y="3116580"/>
            <a:ext cx="657542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）机动车在高速公路上行驶，遇有雾、雨、雪、沙尘、冰雹等低能见度气象条件时，应当遵守下列规定：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①能见度小于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米时，开启雾灯、近光灯、示宽灯、前后位灯和危险报警闪光灯，车速不得超过每小时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公里，与同车道前车保持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米以上距离；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②能见度小于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米时，开启雾灯、近光灯、示宽灯、前后位灯和危险报警闪光灯，车速不得超过每小时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公里，与同车道前车保持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米以上距离；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③能见度小于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米时，开启雾灯、近光灯、示宽灯、前后位灯和危险报警闪光灯，车速不得超过每小时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公里，并从最近的出口尽快驶离高速公路。</a:t>
            </a:r>
          </a:p>
        </p:txBody>
      </p:sp>
      <p:pic>
        <p:nvPicPr>
          <p:cNvPr id="4" name="图片 3" descr="51miz-E1006094-D1A136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4125" y="2353945"/>
            <a:ext cx="2983865" cy="298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490345" y="2116455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驾驶过程中的误区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:(13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大误区）</a:t>
            </a:r>
          </a:p>
        </p:txBody>
      </p:sp>
      <p:sp>
        <p:nvSpPr>
          <p:cNvPr id="6" name="矩形 5"/>
          <p:cNvSpPr/>
          <p:nvPr/>
        </p:nvSpPr>
        <p:spPr>
          <a:xfrm>
            <a:off x="1490345" y="3037840"/>
            <a:ext cx="5241290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）夜晚远光灯越强行驶越安全；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）习惯性踩离合器是减少麻烦的办法；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）汽车行驶时将中央门锁锁死是安全的办法；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）习惯停车后直拉紧手刹；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）单向行驶时如果有双道，压虚线行驶最安全；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）高速拐弯时一边踩离合器一边踩刹车行驶最安全；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）汽车加装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系统后是为了缩短刹车距离；</a:t>
            </a:r>
          </a:p>
        </p:txBody>
      </p:sp>
      <p:pic>
        <p:nvPicPr>
          <p:cNvPr id="4" name="图片 3" descr="51miz-E1006080-891C1E5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67120" y="2116455"/>
            <a:ext cx="5071745" cy="316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6532245" cy="521970"/>
            <a:chOff x="6169637" y="2206290"/>
            <a:chExt cx="6532278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道路行车安全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8662045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490345" y="2116455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驾驶过程中的误区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:(13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大误区）</a:t>
            </a:r>
          </a:p>
        </p:txBody>
      </p:sp>
      <p:sp>
        <p:nvSpPr>
          <p:cNvPr id="6" name="矩形 5"/>
          <p:cNvSpPr/>
          <p:nvPr/>
        </p:nvSpPr>
        <p:spPr>
          <a:xfrm>
            <a:off x="1490345" y="3037840"/>
            <a:ext cx="5241290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）遇到其他驾驶不熟练者或违章者应通过喇叭或大灯提示他；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9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）开车行驶时只注意保持前后车辆的距离；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）将驾驶座椅调得越靠近方向盘约有安全感；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）高速行驶时一边的轮子突然压到积水（各类油类液体、冰雪）的  路面很危险；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）光滑的路面应学会用好手刹和脚刹来控制汽车行驶；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）习惯开快车的人驾驶技术高。</a:t>
            </a:r>
          </a:p>
        </p:txBody>
      </p:sp>
      <p:pic>
        <p:nvPicPr>
          <p:cNvPr id="2" name="图片 1" descr="51miz-E782698-391CD74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74890" y="2638425"/>
            <a:ext cx="3515995" cy="2621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4300" y="1969135"/>
            <a:ext cx="1804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800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0760" y="3150870"/>
            <a:ext cx="5317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极端天气安全行驶</a:t>
            </a:r>
            <a:endParaRPr lang="zh-CN" altLang="en-US" sz="4800" dirty="0">
              <a:ln w="19050">
                <a:solidFill>
                  <a:schemeClr val="tx1"/>
                </a:solidFill>
              </a:ln>
              <a:solidFill>
                <a:srgbClr val="FCC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1245" y="4078605"/>
            <a:ext cx="51771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490345" y="226314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雨天如何安全行驶 </a:t>
            </a:r>
          </a:p>
        </p:txBody>
      </p:sp>
      <p:sp>
        <p:nvSpPr>
          <p:cNvPr id="6" name="矩形 5"/>
          <p:cNvSpPr/>
          <p:nvPr/>
        </p:nvSpPr>
        <p:spPr>
          <a:xfrm>
            <a:off x="1490345" y="3037840"/>
            <a:ext cx="607441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不要遇见积水就刹车、或躲避。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控制车速、注意路况，遇见行人和会车时要提前减速、鸣号。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选择安全的路面行驶，在容易打滑的路面行驶时不要紧急制动、急转方向。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遇见特大暴雨，雨刮器已经失去作用时应将车停放在安全位置，并打开双闪灯。</a:t>
            </a:r>
          </a:p>
        </p:txBody>
      </p:sp>
      <p:pic>
        <p:nvPicPr>
          <p:cNvPr id="2" name="图片 1" descr="51miz-E898454-DE35D26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51065" y="2240280"/>
            <a:ext cx="3977005" cy="347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5080635" y="2449195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大风天气如何驾车</a:t>
            </a:r>
          </a:p>
        </p:txBody>
      </p:sp>
      <p:sp>
        <p:nvSpPr>
          <p:cNvPr id="6" name="矩形 5"/>
          <p:cNvSpPr/>
          <p:nvPr/>
        </p:nvSpPr>
        <p:spPr>
          <a:xfrm>
            <a:off x="5080635" y="3471545"/>
            <a:ext cx="6074410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集中精力，注意行人、自行车、牲畜的动向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中低速行驶、随时准备制动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摇紧车窗，以防止风沙进入车内影响司机呼吸和观察</a:t>
            </a:r>
          </a:p>
        </p:txBody>
      </p:sp>
      <p:pic>
        <p:nvPicPr>
          <p:cNvPr id="4" name="图片 3" descr="51miz-E925442-3D17A63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87475" y="2154555"/>
            <a:ext cx="3265805" cy="326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5501640" y="241046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冰雪道路如何防止车辆滑溜</a:t>
            </a:r>
          </a:p>
        </p:txBody>
      </p:sp>
      <p:sp>
        <p:nvSpPr>
          <p:cNvPr id="6" name="矩形 5"/>
          <p:cNvSpPr/>
          <p:nvPr/>
        </p:nvSpPr>
        <p:spPr>
          <a:xfrm>
            <a:off x="5501640" y="3432810"/>
            <a:ext cx="607441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行车前应准备好铁锹、防滑链、三角木等防滑用具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起步要平稳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控制好车速，合理使用挡位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行车速度保持均匀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转弯时，应降低车速，缓打方向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在制动时，动作应当轻柔 </a:t>
            </a:r>
          </a:p>
        </p:txBody>
      </p:sp>
      <p:pic>
        <p:nvPicPr>
          <p:cNvPr id="7" name="图片 6" descr="054119d1_E377000_915cb35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87475" y="2088515"/>
            <a:ext cx="3380105" cy="3670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4300" y="1969135"/>
            <a:ext cx="1804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800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0760" y="3150870"/>
            <a:ext cx="5317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交通安全基础知识</a:t>
            </a:r>
            <a:endParaRPr lang="zh-CN" altLang="en-US" sz="4800" dirty="0">
              <a:ln w="19050">
                <a:solidFill>
                  <a:schemeClr val="tx1"/>
                </a:solidFill>
              </a:ln>
              <a:solidFill>
                <a:srgbClr val="FCC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1245" y="4078605"/>
            <a:ext cx="51771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254125" y="230251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雨、雪天安全驾驶技巧</a:t>
            </a:r>
          </a:p>
        </p:txBody>
      </p:sp>
      <p:sp>
        <p:nvSpPr>
          <p:cNvPr id="6" name="矩形 5"/>
          <p:cNvSpPr/>
          <p:nvPr/>
        </p:nvSpPr>
        <p:spPr>
          <a:xfrm>
            <a:off x="1387475" y="3128645"/>
            <a:ext cx="97421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入冬前，首先要对全车做一次专门的安全检查。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检查主要项目包括汽车电池、保险带、喇叭、散热器、发动机机油、灯光、刹车、排气系统、暖风、除霜加热器、雨刷和点火系统 。</a:t>
            </a:r>
          </a:p>
        </p:txBody>
      </p:sp>
      <p:sp>
        <p:nvSpPr>
          <p:cNvPr id="8" name="矩形 7"/>
          <p:cNvSpPr/>
          <p:nvPr/>
        </p:nvSpPr>
        <p:spPr>
          <a:xfrm>
            <a:off x="1484630" y="4589780"/>
            <a:ext cx="97421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切勿边开车边擦玻璃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冬季由于驾驶室内外温差较大，在档风玻璃内侧及车窗玻璃上会形成一层薄雾，打开空调的除雾档，可以快速除雾；也可将车窗打开一条缝，使车内外空气流通，温度保持一致，可避免风挡玻璃内凝结雾气 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/>
      <p:bldP spid="6" grpId="1"/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254125" y="2302510"/>
            <a:ext cx="4552315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雨、雪天安全驾驶技巧</a:t>
            </a:r>
          </a:p>
        </p:txBody>
      </p:sp>
      <p:sp>
        <p:nvSpPr>
          <p:cNvPr id="6" name="矩形 5"/>
          <p:cNvSpPr/>
          <p:nvPr/>
        </p:nvSpPr>
        <p:spPr>
          <a:xfrm>
            <a:off x="1474470" y="3244850"/>
            <a:ext cx="97421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在冰雪路面上驾驶汽车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4470" y="3851275"/>
            <a:ext cx="974217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驾驶中如果积雪深至车轮轴时，应将积雪铲除后再前进。积雪路上若已有车辙，应循车辙行驶。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路面结冰时尽量行驶在前车留下的车辙中，不要靠路边驾驶。如果你感到驱动轮开始打滑，马上松开油门。不要猛踩刹车，那样将很可能造成侧滑。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/>
      <p:bldP spid="6" grpId="1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892175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极端天气安全行驶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: 圆角 9"/>
          <p:cNvSpPr/>
          <p:nvPr/>
        </p:nvSpPr>
        <p:spPr>
          <a:xfrm>
            <a:off x="1254125" y="2302510"/>
            <a:ext cx="262001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 雪天行驶“三字诀”</a:t>
            </a:r>
          </a:p>
        </p:txBody>
      </p:sp>
      <p:sp>
        <p:nvSpPr>
          <p:cNvPr id="8" name="矩形 7"/>
          <p:cNvSpPr/>
          <p:nvPr/>
        </p:nvSpPr>
        <p:spPr>
          <a:xfrm>
            <a:off x="1474470" y="3851275"/>
            <a:ext cx="28073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缓加油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巧减速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慢转向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多预见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: 圆角 9"/>
          <p:cNvSpPr/>
          <p:nvPr/>
        </p:nvSpPr>
        <p:spPr>
          <a:xfrm>
            <a:off x="7844155" y="2410460"/>
            <a:ext cx="262001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雪天行驶“七要素 ”</a:t>
            </a:r>
          </a:p>
        </p:txBody>
      </p:sp>
      <p:sp>
        <p:nvSpPr>
          <p:cNvPr id="4" name="矩形 3"/>
          <p:cNvSpPr/>
          <p:nvPr/>
        </p:nvSpPr>
        <p:spPr>
          <a:xfrm>
            <a:off x="7844155" y="3693795"/>
            <a:ext cx="2807335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防起步过猛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防车速过快 （中低速行驶）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防跟车过近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防超会车不当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防制动过急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防停车不当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防眩目雪盲 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" name="图片 6" descr="51miz-E1086629-840333D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24505" y="1336040"/>
            <a:ext cx="5044440" cy="504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2" grpId="0" animBg="1"/>
      <p:bldP spid="2" grpId="1" animBg="1"/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5555555555555425255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" y="0"/>
            <a:ext cx="12202795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7145" y="1106170"/>
            <a:ext cx="9613265" cy="4486275"/>
            <a:chOff x="1371" y="1539"/>
            <a:chExt cx="16264" cy="7722"/>
          </a:xfrm>
        </p:grpSpPr>
        <p:sp>
          <p:nvSpPr>
            <p:cNvPr id="24" name="矩形: 圆角 4"/>
            <p:cNvSpPr/>
            <p:nvPr userDrawn="1"/>
          </p:nvSpPr>
          <p:spPr>
            <a:xfrm>
              <a:off x="1371" y="1539"/>
              <a:ext cx="16265" cy="7723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4"/>
            <p:cNvSpPr/>
            <p:nvPr userDrawn="1"/>
          </p:nvSpPr>
          <p:spPr>
            <a:xfrm>
              <a:off x="1689" y="1762"/>
              <a:ext cx="15667" cy="7318"/>
            </a:xfrm>
            <a:prstGeom prst="roundRect">
              <a:avLst>
                <a:gd name="adj" fmla="val 543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98905" y="2357120"/>
            <a:ext cx="9946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1611630" algn="l"/>
              </a:tabLst>
            </a:pPr>
            <a:r>
              <a:rPr lang="zh-CN" altLang="en-US" sz="9600" b="1" dirty="0" smtClean="0">
                <a:ln w="41275">
                  <a:solidFill>
                    <a:sysClr val="windowText" lastClr="000000"/>
                  </a:solidFill>
                </a:ln>
                <a:solidFill>
                  <a:srgbClr val="FCC62E"/>
                </a:solidFill>
                <a:cs typeface="+mn-ea"/>
                <a:sym typeface="+mn-lt"/>
              </a:rPr>
              <a:t>谢谢观看</a:t>
            </a:r>
            <a:endParaRPr lang="zh-CN" altLang="en-US" sz="9600" b="1" dirty="0">
              <a:ln w="41275">
                <a:solidFill>
                  <a:sysClr val="windowText" lastClr="000000"/>
                </a:solidFill>
              </a:ln>
              <a:solidFill>
                <a:srgbClr val="FCC62E"/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599815" y="3963035"/>
            <a:ext cx="5297170" cy="570865"/>
          </a:xfrm>
          <a:prstGeom prst="roundRect">
            <a:avLst/>
          </a:prstGeom>
          <a:solidFill>
            <a:srgbClr val="FCC6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8235" y="4049395"/>
            <a:ext cx="5124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ln w="19050"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rPr>
              <a:t>卡通全国交通安全日道路安全教育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90490" y="4779645"/>
            <a:ext cx="1845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38245" y="1437005"/>
            <a:ext cx="492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tabLst>
                <a:tab pos="1432560" algn="l"/>
              </a:tabLst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3" name="图片 12" descr="7856858585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30690" y="3933825"/>
            <a:ext cx="1758315" cy="3091180"/>
          </a:xfrm>
          <a:prstGeom prst="rect">
            <a:avLst/>
          </a:prstGeom>
        </p:spPr>
      </p:pic>
      <p:pic>
        <p:nvPicPr>
          <p:cNvPr id="17" name="图片 16" descr="1331-文明出行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04775" y="4199255"/>
            <a:ext cx="3960495" cy="2369820"/>
          </a:xfrm>
          <a:prstGeom prst="rect">
            <a:avLst/>
          </a:prstGeom>
        </p:spPr>
      </p:pic>
      <p:pic>
        <p:nvPicPr>
          <p:cNvPr id="18" name="图片 17" descr="76575685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199005" y="4375150"/>
            <a:ext cx="1656715" cy="2018030"/>
          </a:xfrm>
          <a:prstGeom prst="rect">
            <a:avLst/>
          </a:prstGeom>
        </p:spPr>
      </p:pic>
      <p:pic>
        <p:nvPicPr>
          <p:cNvPr id="19" name="图片 18" descr="51miz-E780843-5FB64E7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6385" y="1779905"/>
            <a:ext cx="770255" cy="770255"/>
          </a:xfrm>
          <a:prstGeom prst="rect">
            <a:avLst/>
          </a:prstGeom>
        </p:spPr>
      </p:pic>
      <p:pic>
        <p:nvPicPr>
          <p:cNvPr id="20" name="图片 19" descr="7777777777fe36d6b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0809605" y="3150870"/>
            <a:ext cx="1135380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bldLvl="0" animBg="1"/>
      <p:bldP spid="11" grpId="1" animBg="1"/>
      <p:bldP spid="10" grpId="0"/>
      <p:bldP spid="10" grpId="1"/>
      <p:bldP spid="28" grpId="0"/>
      <p:bldP spid="28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387475" y="2127250"/>
            <a:ext cx="437642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、驾驶机动车不得有下列行为：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2968050"/>
            <a:ext cx="6096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）在车门、车厢没有关好时行车；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）在机动车驾驶室的前后窗范围内悬挂、放置妨碍驾驶人视线的物品；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）拨打接听手持电话、观看电视等妨碍安全驾驶的行为；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）下陡坡时熄火或者空挡滑行；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）向道路上抛撒物品；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）驾驶摩托车手离车把或者在车把上悬挂物品；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）连续驾驶机动车超过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小时未停车休息或者停车休息时间少于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分钟；</a:t>
            </a:r>
            <a:b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）在禁止鸣喇叭的区域或者路段鸣喇叭。</a:t>
            </a:r>
          </a:p>
        </p:txBody>
      </p:sp>
      <p:pic>
        <p:nvPicPr>
          <p:cNvPr id="4" name="图片 3" descr="51miz-E1078198-A8380B5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4895" y="2024380"/>
            <a:ext cx="3844925" cy="384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387475" y="2127250"/>
            <a:ext cx="437642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、汽车驾驶员一般应具备哪些知识？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3009900"/>
            <a:ext cx="998982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）“五知”：指知“人、车、路、天、货”；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（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）撞击力：汽车在运动中动能，可根据物理学动能定律公式求得。要明确车速愈快，动能愈大，所以道路上任何人、车、物是经不起撞击的；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（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）速度：汽车在运行过程中遇到意外情况不是一刹就停的。所以驾驶车辆人员必须掌握速度和制动距离的概念。要明确车速提高一倍，制动距离要增加四倍；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（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）空间：是前后车距、横向和低空障碍高度等。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25634" y="2203170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具备“五知”、撞击力、速度、空间等几个方面概念。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5556250" y="1887220"/>
            <a:ext cx="437642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、最易发生交通事故有哪些原因？</a:t>
            </a:r>
          </a:p>
        </p:txBody>
      </p:sp>
      <p:sp>
        <p:nvSpPr>
          <p:cNvPr id="2" name="矩形 1"/>
          <p:cNvSpPr/>
          <p:nvPr/>
        </p:nvSpPr>
        <p:spPr>
          <a:xfrm>
            <a:off x="5556250" y="2610485"/>
            <a:ext cx="705421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）车辆出发前未做安全检查；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）超速、开快车；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）长途、长时间开车，精神体力不佳；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）酒后开车；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）随意超车、乱换车道、蛇行；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）在高速公路行使路肩；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7</a:t>
            </a:r>
            <a:r>
              <a:rPr lang="zh-CN" altLang="en-US" sz="1400" dirty="0">
                <a:cs typeface="+mn-ea"/>
                <a:sym typeface="+mn-lt"/>
              </a:rPr>
              <a:t>）未保持安全距离；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8</a:t>
            </a:r>
            <a:r>
              <a:rPr lang="zh-CN" altLang="en-US" sz="1400" dirty="0">
                <a:cs typeface="+mn-ea"/>
                <a:sym typeface="+mn-lt"/>
              </a:rPr>
              <a:t>）不专心开车，驾驶中与人谈笑，或者车行中打电话，做其它事情等；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9</a:t>
            </a:r>
            <a:r>
              <a:rPr lang="zh-CN" altLang="en-US" sz="1400" dirty="0">
                <a:cs typeface="+mn-ea"/>
                <a:sym typeface="+mn-lt"/>
              </a:rPr>
              <a:t>）闯红灯、闯平交道；  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  （</a:t>
            </a:r>
            <a:r>
              <a:rPr lang="en-US" altLang="zh-CN" sz="1400" dirty="0">
                <a:cs typeface="+mn-ea"/>
                <a:sym typeface="+mn-lt"/>
              </a:rPr>
              <a:t>10</a:t>
            </a:r>
            <a:r>
              <a:rPr lang="zh-CN" altLang="en-US" sz="1400" dirty="0">
                <a:cs typeface="+mn-ea"/>
                <a:sym typeface="+mn-lt"/>
              </a:rPr>
              <a:t>）转弯时未减速慢行。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5" name="图片 34" descr="5555555555546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54125" y="2493010"/>
            <a:ext cx="3378200" cy="297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254125" y="1877695"/>
            <a:ext cx="931926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、汽车驾驶人心理素质主要表现在哪些方面？</a:t>
            </a:r>
          </a:p>
        </p:txBody>
      </p:sp>
      <p:sp>
        <p:nvSpPr>
          <p:cNvPr id="6" name="矩形: 圆角 9"/>
          <p:cNvSpPr/>
          <p:nvPr/>
        </p:nvSpPr>
        <p:spPr>
          <a:xfrm>
            <a:off x="1049655" y="3541395"/>
            <a:ext cx="3695700" cy="1955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: 圆角 9"/>
          <p:cNvSpPr/>
          <p:nvPr/>
        </p:nvSpPr>
        <p:spPr>
          <a:xfrm>
            <a:off x="1253490" y="3019425"/>
            <a:ext cx="148336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dirty="0">
                <a:solidFill>
                  <a:schemeClr val="tx1"/>
                </a:solidFill>
                <a:cs typeface="+mn-ea"/>
                <a:sym typeface="+mn-lt"/>
              </a:rPr>
              <a:t>个性方面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3975" y="3919855"/>
            <a:ext cx="3147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以自我为中心，性格急躁粗暴，自由散漫、争强好胜、喜欢寻求刺激、缺乏责任心、行为随意；</a:t>
            </a:r>
          </a:p>
        </p:txBody>
      </p:sp>
      <p:sp>
        <p:nvSpPr>
          <p:cNvPr id="4" name="矩形: 圆角 9"/>
          <p:cNvSpPr/>
          <p:nvPr/>
        </p:nvSpPr>
        <p:spPr>
          <a:xfrm>
            <a:off x="7402830" y="3541395"/>
            <a:ext cx="3695700" cy="1955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: 圆角 9"/>
          <p:cNvSpPr/>
          <p:nvPr/>
        </p:nvSpPr>
        <p:spPr>
          <a:xfrm>
            <a:off x="7606665" y="3019425"/>
            <a:ext cx="1483360" cy="5219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dirty="0">
                <a:solidFill>
                  <a:schemeClr val="tx1"/>
                </a:solidFill>
                <a:cs typeface="+mn-ea"/>
                <a:sym typeface="+mn-lt"/>
              </a:rPr>
              <a:t>智能方面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77150" y="3919855"/>
            <a:ext cx="3147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智育水平低，不愿学习，注意力分配差、深度知觉差、动作反应不当等。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 descr="51miz-E835539-F79837B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10455" y="3236595"/>
            <a:ext cx="2260600" cy="226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6" grpId="0" bldLvl="0" animBg="1"/>
      <p:bldP spid="6" grpId="1" animBg="1"/>
      <p:bldP spid="3" grpId="0" bldLvl="0" animBg="1"/>
      <p:bldP spid="3" grpId="1" animBg="1"/>
      <p:bldP spid="8" grpId="0"/>
      <p:bldP spid="8" grpId="1"/>
      <p:bldP spid="4" grpId="0" bldLvl="0" animBg="1"/>
      <p:bldP spid="4" grpId="1" animBg="1"/>
      <p:bldP spid="9" grpId="0" bldLvl="0" animBg="1"/>
      <p:bldP spid="9" grpId="1" animBg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871980" y="1819275"/>
            <a:ext cx="8818245" cy="8648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、对车辆各主要机件的基本技术要求是“</a:t>
            </a: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四动四全四不漏、四清五足加四无”指那些内容？</a:t>
            </a:r>
          </a:p>
        </p:txBody>
      </p:sp>
      <p:sp>
        <p:nvSpPr>
          <p:cNvPr id="2" name="矩形: 圆角 9"/>
          <p:cNvSpPr/>
          <p:nvPr/>
        </p:nvSpPr>
        <p:spPr>
          <a:xfrm>
            <a:off x="1871980" y="3213100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四动</a:t>
            </a:r>
          </a:p>
        </p:txBody>
      </p:sp>
      <p:sp>
        <p:nvSpPr>
          <p:cNvPr id="11" name="矩形 10"/>
          <p:cNvSpPr/>
          <p:nvPr/>
        </p:nvSpPr>
        <p:spPr>
          <a:xfrm>
            <a:off x="2937510" y="3124835"/>
            <a:ext cx="824039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指发动机“一提能起动”、运转正常；制动“一脚有效”，各部机件性能良好；转向“一手能转动”，各部调整合适，连接可靠；润滑性“一人能推动”，底盘各部件润滑良好。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: 圆角 9"/>
          <p:cNvSpPr/>
          <p:nvPr/>
        </p:nvSpPr>
        <p:spPr>
          <a:xfrm>
            <a:off x="1864360" y="4213225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四全</a:t>
            </a:r>
          </a:p>
        </p:txBody>
      </p:sp>
      <p:sp>
        <p:nvSpPr>
          <p:cNvPr id="16" name="矩形 15"/>
          <p:cNvSpPr/>
          <p:nvPr/>
        </p:nvSpPr>
        <p:spPr>
          <a:xfrm>
            <a:off x="2920365" y="4184015"/>
            <a:ext cx="824039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蓄电池电足；灯光明亮完好；喇叭清脆响亮；雨刮灵活自如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: 圆角 9"/>
          <p:cNvSpPr/>
          <p:nvPr/>
        </p:nvSpPr>
        <p:spPr>
          <a:xfrm>
            <a:off x="1854835" y="5095875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四不漏</a:t>
            </a:r>
          </a:p>
        </p:txBody>
      </p:sp>
      <p:sp>
        <p:nvSpPr>
          <p:cNvPr id="18" name="矩形 17"/>
          <p:cNvSpPr/>
          <p:nvPr/>
        </p:nvSpPr>
        <p:spPr>
          <a:xfrm>
            <a:off x="2920365" y="5007610"/>
            <a:ext cx="824039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全车无漏油、漏气、漏电和漏水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9" name="图片 18" descr="51miz-E1133565-88D15B2D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19415" y="3539490"/>
            <a:ext cx="2748915" cy="274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1" grpId="0"/>
      <p:bldP spid="11" grpId="1"/>
      <p:bldP spid="14" grpId="0" animBg="1"/>
      <p:bldP spid="14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E777253-CD44E2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758825" y="1041400"/>
            <a:ext cx="663575" cy="32639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1387475" y="920750"/>
            <a:ext cx="7054215" cy="521970"/>
            <a:chOff x="6169637" y="2206290"/>
            <a:chExt cx="7054251" cy="521970"/>
          </a:xfrm>
        </p:grpSpPr>
        <p:sp>
          <p:nvSpPr>
            <p:cNvPr id="89" name="TextBox 119"/>
            <p:cNvSpPr txBox="1"/>
            <p:nvPr/>
          </p:nvSpPr>
          <p:spPr>
            <a:xfrm>
              <a:off x="6169637" y="2206290"/>
              <a:ext cx="3554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spcBef>
                  <a:spcPct val="20000"/>
                </a:spcBef>
                <a:buClr>
                  <a:schemeClr val="hlink"/>
                </a:buClr>
                <a:buSzPct val="60000"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交通安全基础知识</a:t>
              </a:r>
              <a:endParaRPr lang="zh-CN" altLang="en-US" sz="2800" b="1" spc="600" dirty="0">
                <a:ln w="19050">
                  <a:noFill/>
                </a:ln>
                <a:gradFill>
                  <a:gsLst>
                    <a:gs pos="0">
                      <a:srgbClr val="4CA000"/>
                    </a:gs>
                    <a:gs pos="100000">
                      <a:srgbClr val="5BB239"/>
                    </a:gs>
                  </a:gsLst>
                  <a:lin ang="0" scaled="0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9184018" y="2344720"/>
              <a:ext cx="4039870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ENTER THE TITLE TEXT YOU NEED HERE</a:t>
              </a:r>
              <a:endParaRPr lang="id-ID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: 圆角 9"/>
          <p:cNvSpPr/>
          <p:nvPr/>
        </p:nvSpPr>
        <p:spPr>
          <a:xfrm>
            <a:off x="1871980" y="1819275"/>
            <a:ext cx="8818245" cy="86487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、对车辆各主要机件的基本技术要求是“</a:t>
            </a: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四动四全四不漏、四清五足加四无”指那些内容？</a:t>
            </a:r>
          </a:p>
        </p:txBody>
      </p:sp>
      <p:sp>
        <p:nvSpPr>
          <p:cNvPr id="2" name="矩形: 圆角 9"/>
          <p:cNvSpPr/>
          <p:nvPr/>
        </p:nvSpPr>
        <p:spPr>
          <a:xfrm>
            <a:off x="1871980" y="3213100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四清</a:t>
            </a:r>
          </a:p>
        </p:txBody>
      </p:sp>
      <p:sp>
        <p:nvSpPr>
          <p:cNvPr id="11" name="矩形 10"/>
          <p:cNvSpPr/>
          <p:nvPr/>
        </p:nvSpPr>
        <p:spPr>
          <a:xfrm>
            <a:off x="2937510" y="3124835"/>
            <a:ext cx="824039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蓄电池清洁、空气、汽油和机油清洁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: 圆角 9"/>
          <p:cNvSpPr/>
          <p:nvPr/>
        </p:nvSpPr>
        <p:spPr>
          <a:xfrm>
            <a:off x="1864360" y="4213225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五足</a:t>
            </a:r>
          </a:p>
        </p:txBody>
      </p:sp>
      <p:sp>
        <p:nvSpPr>
          <p:cNvPr id="16" name="矩形 15"/>
          <p:cNvSpPr/>
          <p:nvPr/>
        </p:nvSpPr>
        <p:spPr>
          <a:xfrm>
            <a:off x="2920365" y="4184015"/>
            <a:ext cx="824039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轮胎气压、润滑油、冷却液、燃油和蓄电池电解液足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: 圆角 9"/>
          <p:cNvSpPr/>
          <p:nvPr/>
        </p:nvSpPr>
        <p:spPr>
          <a:xfrm>
            <a:off x="1854835" y="5095875"/>
            <a:ext cx="846455" cy="326390"/>
          </a:xfrm>
          <a:prstGeom prst="roundRect">
            <a:avLst/>
          </a:prstGeom>
          <a:solidFill>
            <a:srgbClr val="FCC62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四无</a:t>
            </a:r>
          </a:p>
        </p:txBody>
      </p:sp>
      <p:sp>
        <p:nvSpPr>
          <p:cNvPr id="18" name="矩形 17"/>
          <p:cNvSpPr/>
          <p:nvPr/>
        </p:nvSpPr>
        <p:spPr>
          <a:xfrm>
            <a:off x="2920365" y="5007610"/>
            <a:ext cx="528828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机件表面无过热现象；各部机件无异响；车身、车厢无歪扭；随车工具无丢失。</a:t>
            </a:r>
          </a:p>
        </p:txBody>
      </p:sp>
      <p:pic>
        <p:nvPicPr>
          <p:cNvPr id="4" name="图片 3" descr="51miz-E1161779-40BDD4B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93915" y="2520315"/>
            <a:ext cx="4173855" cy="313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" grpId="0" bldLvl="0" animBg="1"/>
      <p:bldP spid="2" grpId="1" animBg="1"/>
      <p:bldP spid="11" grpId="0"/>
      <p:bldP spid="11" grpId="1"/>
      <p:bldP spid="14" grpId="0" bldLvl="0" animBg="1"/>
      <p:bldP spid="14" grpId="1" animBg="1"/>
      <p:bldP spid="16" grpId="0"/>
      <p:bldP spid="16" grpId="1"/>
      <p:bldP spid="17" grpId="0" bldLvl="0" animBg="1"/>
      <p:bldP spid="17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nq4tsk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Microsoft Office PowerPoint</Application>
  <PresentationFormat>宽屏</PresentationFormat>
  <Paragraphs>209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2021-11-22T06:41:00Z</dcterms:created>
  <dcterms:modified xsi:type="dcterms:W3CDTF">2023-01-10T11:37:29Z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EB667A8A54054E239AE35F40F0B28061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