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0" r:id="rId5"/>
    <p:sldId id="259" r:id="rId6"/>
    <p:sldId id="262" r:id="rId7"/>
    <p:sldId id="264" r:id="rId8"/>
    <p:sldId id="263" r:id="rId9"/>
    <p:sldId id="261" r:id="rId10"/>
    <p:sldId id="268" r:id="rId11"/>
    <p:sldId id="269" r:id="rId12"/>
    <p:sldId id="267" r:id="rId13"/>
    <p:sldId id="266" r:id="rId14"/>
    <p:sldId id="265" r:id="rId15"/>
    <p:sldId id="272" r:id="rId16"/>
    <p:sldId id="271" r:id="rId17"/>
    <p:sldId id="270" r:id="rId18"/>
    <p:sldId id="273" r:id="rId19"/>
    <p:sldId id="274" r:id="rId20"/>
    <p:sldId id="275" r:id="rId21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-624" y="-90"/>
      </p:cViewPr>
      <p:guideLst>
        <p:guide orient="horz" pos="1621"/>
        <p:guide pos="28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182881"/>
            <a:ext cx="8793480" cy="4783454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661782"/>
            <a:ext cx="7475220" cy="21945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400" b="1" cap="all" baseline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82148" y="2902226"/>
            <a:ext cx="6575895" cy="1041124"/>
          </a:xfrm>
        </p:spPr>
        <p:txBody>
          <a:bodyPr>
            <a:normAutofit/>
          </a:bodyPr>
          <a:lstStyle>
            <a:lvl1pPr marL="0" indent="0" algn="ctr">
              <a:buNone/>
              <a:defRPr sz="1700">
                <a:solidFill>
                  <a:srgbClr val="FFFFFF"/>
                </a:solidFill>
              </a:defRPr>
            </a:lvl1pPr>
            <a:lvl2pPr marL="342900" indent="0" algn="ctr">
              <a:buNone/>
              <a:defRPr sz="1700"/>
            </a:lvl2pPr>
            <a:lvl3pPr marL="685800" indent="0" algn="ctr">
              <a:buNone/>
              <a:defRPr sz="17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A1EE67-2B16-4871-846B-B451889683D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726898-C2FA-4D59-947E-9236EB91D4A8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280035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EE67-2B16-4871-846B-B451889683D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6898-C2FA-4D59-947E-9236EB91D4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71500"/>
            <a:ext cx="1743075" cy="40576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57250" y="571500"/>
            <a:ext cx="5572125" cy="4057650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EE67-2B16-4871-846B-B451889683D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6898-C2FA-4D59-947E-9236EB91D4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EE67-2B16-4871-846B-B451889683D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6898-C2FA-4D59-947E-9236EB91D4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EE67-2B16-4871-846B-B451889683D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6898-C2FA-4D59-947E-9236EB91D4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57250" y="1543049"/>
            <a:ext cx="3566160" cy="3017520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00709" y="1543050"/>
            <a:ext cx="3566160" cy="3017520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EE67-2B16-4871-846B-B451889683D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6898-C2FA-4D59-947E-9236EB91D4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57250" y="1501133"/>
            <a:ext cx="3566160" cy="58293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57250" y="2041112"/>
            <a:ext cx="3566160" cy="2537460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01880" y="1499274"/>
            <a:ext cx="3566160" cy="58293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01880" y="2039492"/>
            <a:ext cx="3566160" cy="2537460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EE67-2B16-4871-846B-B451889683D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6898-C2FA-4D59-947E-9236EB91D4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EE67-2B16-4871-846B-B451889683D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6898-C2FA-4D59-947E-9236EB91D4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EE67-2B16-4871-846B-B451889683D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6898-C2FA-4D59-947E-9236EB91D4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822960"/>
            <a:ext cx="2948940" cy="13030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9119" y="822960"/>
            <a:ext cx="3909060" cy="34975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57250" y="2125980"/>
            <a:ext cx="2948940" cy="22631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3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EE67-2B16-4871-846B-B451889683D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6898-C2FA-4D59-947E-9236EB91D4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822960"/>
            <a:ext cx="2948940" cy="13030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9936" y="802385"/>
            <a:ext cx="4574286" cy="3600450"/>
          </a:xfrm>
        </p:spPr>
        <p:txBody>
          <a:bodyPr lIns="205740" tIns="13716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57250" y="2125980"/>
            <a:ext cx="2948940" cy="21602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3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EE67-2B16-4871-846B-B451889683D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6898-C2FA-4D59-947E-9236EB91D4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182881"/>
            <a:ext cx="8793480" cy="478345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457200"/>
            <a:ext cx="7406640" cy="101727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1543050"/>
            <a:ext cx="7404653" cy="30289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4667871"/>
            <a:ext cx="174680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fld id="{5FA1EE67-2B16-4871-846B-B451889683D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4667871"/>
            <a:ext cx="3538331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4667871"/>
            <a:ext cx="127966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726898-C2FA-4D59-947E-9236EB91D4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50"/>
        </a:spcBef>
        <a:buClr>
          <a:schemeClr val="accent1"/>
        </a:buClr>
        <a:buSzPct val="80000"/>
        <a:buFont typeface="Corbel" panose="020B0503020204020204" pitchFamily="34" charset="0"/>
        <a:buChar char="•"/>
        <a:defRPr sz="17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20015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42494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64973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875155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6165" y="902586"/>
            <a:ext cx="8497389" cy="131343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3000" b="1" dirty="0">
                <a:solidFill>
                  <a:schemeClr val="bg1"/>
                </a:solidFill>
                <a:latin typeface="Comic Sans MS" panose="030F0702030302020204" pitchFamily="66" charset="0"/>
              </a:rPr>
              <a:t>Module 10 On the radio</a:t>
            </a:r>
          </a:p>
          <a:p>
            <a:pPr algn="ctr">
              <a:lnSpc>
                <a:spcPct val="110000"/>
              </a:lnSpc>
            </a:pPr>
            <a:endParaRPr lang="en-US" altLang="zh-CN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10000"/>
              </a:lnSpc>
            </a:pPr>
            <a:r>
              <a:rPr lang="en-US" altLang="zh-CN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Unit 1 I hope that you can join us one day.</a:t>
            </a:r>
          </a:p>
        </p:txBody>
      </p:sp>
      <p:pic>
        <p:nvPicPr>
          <p:cNvPr id="5" name="Picture 8" descr="15756_61149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94842" y="2609301"/>
            <a:ext cx="3886200" cy="1679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矩形 5"/>
          <p:cNvSpPr/>
          <p:nvPr/>
        </p:nvSpPr>
        <p:spPr>
          <a:xfrm>
            <a:off x="2787218" y="4553469"/>
            <a:ext cx="27597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01946" y="3830808"/>
            <a:ext cx="5486400" cy="563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700" b="1" dirty="0">
                <a:latin typeface="Times New Roman" panose="02020603050405020304" pitchFamily="18" charset="0"/>
              </a:rPr>
              <a:t>Which presenter do you like best?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12127" y="1047515"/>
            <a:ext cx="2578784" cy="19931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90912" y="1047514"/>
            <a:ext cx="2683661" cy="20038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74572" y="1047514"/>
            <a:ext cx="3098160" cy="20038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7"/>
          <p:cNvSpPr txBox="1">
            <a:spLocks noChangeArrowheads="1"/>
          </p:cNvSpPr>
          <p:nvPr/>
        </p:nvSpPr>
        <p:spPr bwMode="auto">
          <a:xfrm>
            <a:off x="937259" y="1462963"/>
            <a:ext cx="6572250" cy="489347"/>
          </a:xfrm>
          <a:prstGeom prst="rect">
            <a:avLst/>
          </a:prstGeom>
          <a:solidFill>
            <a:srgbClr val="E6D6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culture       government       sports       weather</a:t>
            </a:r>
          </a:p>
        </p:txBody>
      </p:sp>
      <p:sp>
        <p:nvSpPr>
          <p:cNvPr id="4" name="WordArt 74"/>
          <p:cNvSpPr>
            <a:spLocks noChangeArrowheads="1" noChangeShapeType="1" noTextEdit="1"/>
          </p:cNvSpPr>
          <p:nvPr/>
        </p:nvSpPr>
        <p:spPr bwMode="auto">
          <a:xfrm>
            <a:off x="650629" y="638455"/>
            <a:ext cx="6175718" cy="514350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Listen and check </a:t>
            </a:r>
            <a:r>
              <a:rPr lang="en-US" altLang="zh-CN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en-US" altLang="zh-CN" b="1" dirty="0" smtClean="0">
                <a:solidFill>
                  <a:schemeClr val="accent5">
                    <a:lumMod val="50000"/>
                  </a:schemeClr>
                </a:solidFill>
              </a:rPr>
              <a:t>√</a:t>
            </a:r>
            <a:r>
              <a:rPr lang="en-US" altLang="zh-CN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) </a:t>
            </a:r>
            <a:r>
              <a:rPr lang="en-US" altLang="zh-CN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the types of news you hear.</a:t>
            </a:r>
            <a:endParaRPr lang="zh-CN" altLang="en-US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75"/>
          <p:cNvSpPr>
            <a:spLocks noChangeArrowheads="1"/>
          </p:cNvSpPr>
          <p:nvPr/>
        </p:nvSpPr>
        <p:spPr bwMode="auto">
          <a:xfrm>
            <a:off x="2023109" y="1568929"/>
            <a:ext cx="285750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6" name="Rectangle 76"/>
          <p:cNvSpPr>
            <a:spLocks noChangeArrowheads="1"/>
          </p:cNvSpPr>
          <p:nvPr/>
        </p:nvSpPr>
        <p:spPr bwMode="auto">
          <a:xfrm>
            <a:off x="4080509" y="1568929"/>
            <a:ext cx="285750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7" name="Rectangle 77"/>
          <p:cNvSpPr>
            <a:spLocks noChangeArrowheads="1"/>
          </p:cNvSpPr>
          <p:nvPr/>
        </p:nvSpPr>
        <p:spPr bwMode="auto">
          <a:xfrm>
            <a:off x="5452109" y="1568929"/>
            <a:ext cx="285750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8" name="Rectangle 78"/>
          <p:cNvSpPr>
            <a:spLocks noChangeArrowheads="1"/>
          </p:cNvSpPr>
          <p:nvPr/>
        </p:nvSpPr>
        <p:spPr bwMode="auto">
          <a:xfrm>
            <a:off x="6995159" y="1568929"/>
            <a:ext cx="285750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1" name="Rectangle 80"/>
          <p:cNvSpPr>
            <a:spLocks noChangeArrowheads="1"/>
          </p:cNvSpPr>
          <p:nvPr/>
        </p:nvSpPr>
        <p:spPr bwMode="auto">
          <a:xfrm>
            <a:off x="5354479" y="1462963"/>
            <a:ext cx="554831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700" b="1" dirty="0">
                <a:solidFill>
                  <a:srgbClr val="3333FF"/>
                </a:solidFill>
              </a:rPr>
              <a:t>√</a:t>
            </a:r>
          </a:p>
        </p:txBody>
      </p:sp>
      <p:sp>
        <p:nvSpPr>
          <p:cNvPr id="12" name="Rectangle 81"/>
          <p:cNvSpPr>
            <a:spLocks noChangeArrowheads="1"/>
          </p:cNvSpPr>
          <p:nvPr/>
        </p:nvSpPr>
        <p:spPr bwMode="auto">
          <a:xfrm>
            <a:off x="4028122" y="1471298"/>
            <a:ext cx="37053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 dirty="0">
                <a:solidFill>
                  <a:srgbClr val="3333FF"/>
                </a:solidFill>
              </a:rPr>
              <a:t>√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09509" y="219950"/>
            <a:ext cx="1408466" cy="12430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52700" y="437110"/>
            <a:ext cx="6811737" cy="438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Listen again and complete the sentences.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306537" y="1041889"/>
            <a:ext cx="5886450" cy="3527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700" b="1" dirty="0">
                <a:latin typeface="Times New Roman" panose="02020603050405020304" pitchFamily="18" charset="0"/>
              </a:rPr>
              <a:t>1. Zhang Li reads ________________</a:t>
            </a:r>
          </a:p>
          <a:p>
            <a:pPr>
              <a:lnSpc>
                <a:spcPct val="120000"/>
              </a:lnSpc>
            </a:pPr>
            <a:r>
              <a:rPr lang="en-US" altLang="zh-CN" sz="2700" b="1" dirty="0">
                <a:latin typeface="Times New Roman" panose="02020603050405020304" pitchFamily="18" charset="0"/>
              </a:rPr>
              <a:t>    ______________________ on radio Beijing.</a:t>
            </a:r>
          </a:p>
          <a:p>
            <a:pPr>
              <a:lnSpc>
                <a:spcPct val="120000"/>
              </a:lnSpc>
            </a:pPr>
            <a:r>
              <a:rPr lang="en-US" altLang="zh-CN" sz="2700" b="1" dirty="0">
                <a:latin typeface="Times New Roman" panose="02020603050405020304" pitchFamily="18" charset="0"/>
              </a:rPr>
              <a:t>2. The president of Russian will stay in  </a:t>
            </a:r>
          </a:p>
          <a:p>
            <a:pPr>
              <a:lnSpc>
                <a:spcPct val="120000"/>
              </a:lnSpc>
            </a:pPr>
            <a:r>
              <a:rPr lang="en-US" altLang="zh-CN" sz="2700" b="1" dirty="0">
                <a:latin typeface="Times New Roman" panose="02020603050405020304" pitchFamily="18" charset="0"/>
              </a:rPr>
              <a:t>    China for ________.</a:t>
            </a:r>
          </a:p>
          <a:p>
            <a:pPr>
              <a:lnSpc>
                <a:spcPct val="120000"/>
              </a:lnSpc>
            </a:pPr>
            <a:r>
              <a:rPr lang="en-US" altLang="zh-CN" sz="2700" b="1" dirty="0">
                <a:latin typeface="Times New Roman" panose="02020603050405020304" pitchFamily="18" charset="0"/>
              </a:rPr>
              <a:t>3. The match is between ______ and  </a:t>
            </a:r>
          </a:p>
          <a:p>
            <a:pPr>
              <a:lnSpc>
                <a:spcPct val="120000"/>
              </a:lnSpc>
            </a:pPr>
            <a:r>
              <a:rPr lang="en-US" altLang="zh-CN" sz="2700" b="1" dirty="0">
                <a:latin typeface="Times New Roman" panose="02020603050405020304" pitchFamily="18" charset="0"/>
              </a:rPr>
              <a:t>     ________.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306787" y="3099289"/>
            <a:ext cx="18859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>
                <a:solidFill>
                  <a:srgbClr val="FF3300"/>
                </a:solidFill>
                <a:latin typeface="Times New Roman" panose="02020603050405020304" pitchFamily="18" charset="0"/>
              </a:rPr>
              <a:t>3 days 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649437" y="1041889"/>
            <a:ext cx="5715000" cy="102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                       the latest news from China and around the world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906987" y="3613638"/>
            <a:ext cx="12573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>
                <a:solidFill>
                  <a:srgbClr val="FF3300"/>
                </a:solidFill>
                <a:latin typeface="Times New Roman" panose="02020603050405020304" pitchFamily="18" charset="0"/>
              </a:rPr>
              <a:t>China 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820887" y="4070839"/>
            <a:ext cx="18859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>
                <a:solidFill>
                  <a:srgbClr val="FF3300"/>
                </a:solidFill>
                <a:latin typeface="Times New Roman" panose="02020603050405020304" pitchFamily="18" charset="0"/>
              </a:rPr>
              <a:t>England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26091" y="553169"/>
            <a:ext cx="7930118" cy="438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Listen to Part 3 and answer the following questions.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233561" y="1259938"/>
            <a:ext cx="6057900" cy="295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1. What should we avoid doing in the 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    background?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We should avoid making any noise.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2. Do they collect the latest national and 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    international news in the newsroom?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Yes, they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52700" y="437110"/>
            <a:ext cx="7107159" cy="438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Read the dialogue and complete the notes. </a:t>
            </a:r>
          </a:p>
        </p:txBody>
      </p:sp>
      <p:sp>
        <p:nvSpPr>
          <p:cNvPr id="3" name="Text Box 319"/>
          <p:cNvSpPr txBox="1">
            <a:spLocks noChangeArrowheads="1"/>
          </p:cNvSpPr>
          <p:nvPr/>
        </p:nvSpPr>
        <p:spPr bwMode="auto">
          <a:xfrm>
            <a:off x="1256420" y="902494"/>
            <a:ext cx="6286500" cy="4058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Tx/>
              <a:buAutoNum type="arabicPlain"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red light is on, it means ________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____________.</a:t>
            </a:r>
          </a:p>
          <a:p>
            <a:pPr>
              <a:lnSpc>
                <a:spcPct val="120000"/>
              </a:lnSpc>
              <a:buFontTx/>
              <a:buAutoNum type="arabicPlain" startAt="2"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collect ______________________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________________ and write reports in the newsroom.</a:t>
            </a:r>
          </a:p>
          <a:p>
            <a:pPr>
              <a:lnSpc>
                <a:spcPct val="120000"/>
              </a:lnSpc>
              <a:buFontTx/>
              <a:buAutoNum type="arabicPlain" startAt="3"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______________________ if you want to be a presenter.</a:t>
            </a:r>
          </a:p>
          <a:p>
            <a:pPr>
              <a:lnSpc>
                <a:spcPct val="120000"/>
              </a:lnSpc>
              <a:buFontTx/>
              <a:buAutoNum type="arabicPlain" startAt="3"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also where we _____________ with the big sports stars.</a:t>
            </a:r>
          </a:p>
        </p:txBody>
      </p:sp>
      <p:sp>
        <p:nvSpPr>
          <p:cNvPr id="4" name="Text Box 343"/>
          <p:cNvSpPr txBox="1">
            <a:spLocks noChangeArrowheads="1"/>
          </p:cNvSpPr>
          <p:nvPr/>
        </p:nvSpPr>
        <p:spPr bwMode="auto">
          <a:xfrm>
            <a:off x="1599320" y="902494"/>
            <a:ext cx="5600700" cy="955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we’re 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on air</a:t>
            </a:r>
          </a:p>
        </p:txBody>
      </p:sp>
      <p:sp>
        <p:nvSpPr>
          <p:cNvPr id="5" name="Text Box 344"/>
          <p:cNvSpPr txBox="1">
            <a:spLocks noChangeArrowheads="1"/>
          </p:cNvSpPr>
          <p:nvPr/>
        </p:nvSpPr>
        <p:spPr bwMode="auto">
          <a:xfrm>
            <a:off x="1542170" y="1785938"/>
            <a:ext cx="5600700" cy="955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the latest national and international news </a:t>
            </a:r>
          </a:p>
        </p:txBody>
      </p:sp>
      <p:sp>
        <p:nvSpPr>
          <p:cNvPr id="6" name="Text Box 345"/>
          <p:cNvSpPr txBox="1">
            <a:spLocks noChangeArrowheads="1"/>
          </p:cNvSpPr>
          <p:nvPr/>
        </p:nvSpPr>
        <p:spPr bwMode="auto">
          <a:xfrm>
            <a:off x="3142370" y="3074194"/>
            <a:ext cx="3371850" cy="51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 English really well</a:t>
            </a:r>
          </a:p>
        </p:txBody>
      </p:sp>
      <p:sp>
        <p:nvSpPr>
          <p:cNvPr id="7" name="Text Box 346"/>
          <p:cNvSpPr txBox="1">
            <a:spLocks noChangeArrowheads="1"/>
          </p:cNvSpPr>
          <p:nvPr/>
        </p:nvSpPr>
        <p:spPr bwMode="auto">
          <a:xfrm>
            <a:off x="4456820" y="3995738"/>
            <a:ext cx="1885950" cy="51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interviews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68294" y="542617"/>
            <a:ext cx="8320497" cy="8079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Read the dialogue again and find out the object clauses in the dialogue.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30923" y="1472712"/>
            <a:ext cx="6343650" cy="317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1. I think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you need to speak English really well</a:t>
            </a:r>
            <a:r>
              <a:rPr lang="en-US" altLang="zh-CN" sz="24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2. So keep studying, and I hope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that you can join us one day</a:t>
            </a:r>
            <a:r>
              <a:rPr lang="en-US" altLang="zh-CN" sz="24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3. Remember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 I said: we need to keep quiet if the red light is on</a:t>
            </a:r>
            <a:r>
              <a:rPr lang="en-US" altLang="zh-CN" sz="24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4. Finally, we’ve just heard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that Germany has won the football match, 2-1 against England</a:t>
            </a:r>
            <a:r>
              <a:rPr lang="en-US" altLang="zh-CN" sz="24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52700" y="437110"/>
            <a:ext cx="3546733" cy="438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Language points</a:t>
            </a:r>
          </a:p>
        </p:txBody>
      </p:sp>
      <p:sp>
        <p:nvSpPr>
          <p:cNvPr id="2" name="矩形 1"/>
          <p:cNvSpPr/>
          <p:nvPr/>
        </p:nvSpPr>
        <p:spPr>
          <a:xfrm>
            <a:off x="861645" y="1181465"/>
            <a:ext cx="6365632" cy="83099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1. I’m the news </a:t>
            </a:r>
            <a:r>
              <a:rPr lang="en-US" altLang="zh-CN" sz="1500" dirty="0">
                <a:solidFill>
                  <a:srgbClr val="FF00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director</a:t>
            </a: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 at Radio Beijing.</a:t>
            </a:r>
            <a:r>
              <a:rPr lang="zh-CN" altLang="en-US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我是北京新闻电视台的主任</a:t>
            </a:r>
            <a:endParaRPr lang="en-US" altLang="zh-CN" sz="1500" dirty="0">
              <a:latin typeface="Comic Sans MS" panose="030F0702030302020204" pitchFamily="66" charset="0"/>
              <a:ea typeface="华文楷体" panose="0201060004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    director </a:t>
            </a:r>
            <a:r>
              <a:rPr lang="zh-CN" altLang="en-US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：名词，异味</a:t>
            </a:r>
            <a:r>
              <a:rPr lang="en-US" altLang="zh-CN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“</a:t>
            </a:r>
            <a:r>
              <a:rPr lang="zh-CN" altLang="en-US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导演，主管，经理”，其动词为</a:t>
            </a:r>
            <a:r>
              <a:rPr lang="en-US" altLang="zh-CN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direct</a:t>
            </a:r>
            <a:r>
              <a:rPr lang="zh-CN" altLang="en-US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。</a:t>
            </a:r>
            <a:endParaRPr lang="en-US" altLang="zh-CN" sz="1500" dirty="0">
              <a:solidFill>
                <a:srgbClr val="FF3300"/>
              </a:solidFill>
              <a:latin typeface="Comic Sans MS" panose="030F0702030302020204" pitchFamily="66" charset="0"/>
              <a:ea typeface="华文楷体" panose="0201060004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    </a:t>
            </a:r>
            <a:r>
              <a:rPr lang="en-US" altLang="zh-CN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This film is directed by Zhang </a:t>
            </a:r>
            <a:r>
              <a:rPr lang="en-US" altLang="zh-CN" sz="1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Yimou</a:t>
            </a:r>
            <a:r>
              <a:rPr lang="en-US" altLang="zh-CN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.</a:t>
            </a:r>
            <a:endParaRPr lang="zh-CN" altLang="en-US" sz="1500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  <a:ea typeface="华文楷体" panose="0201060004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61645" y="2113526"/>
            <a:ext cx="6850967" cy="83099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500" dirty="0">
                <a:latin typeface="Comic Sans MS" panose="030F0702030302020204" pitchFamily="66" charset="0"/>
              </a:rPr>
              <a:t>2. When it’s on, it means we’re </a:t>
            </a:r>
            <a:r>
              <a:rPr lang="en-US" altLang="zh-CN" sz="1500" dirty="0">
                <a:solidFill>
                  <a:srgbClr val="FF0000"/>
                </a:solidFill>
                <a:latin typeface="Comic Sans MS" panose="030F0702030302020204" pitchFamily="66" charset="0"/>
              </a:rPr>
              <a:t>on air</a:t>
            </a:r>
            <a:r>
              <a:rPr lang="en-US" altLang="zh-CN" sz="1500" dirty="0">
                <a:latin typeface="Comic Sans MS" panose="030F0702030302020204" pitchFamily="66" charset="0"/>
              </a:rPr>
              <a:t>.</a:t>
            </a:r>
            <a:r>
              <a:rPr lang="zh-CN" altLang="en-US" sz="1500" dirty="0">
                <a:latin typeface="华文楷体" panose="02010600040101010101" pitchFamily="2" charset="-122"/>
                <a:ea typeface="华文楷体" panose="02010600040101010101" pitchFamily="2" charset="-122"/>
              </a:rPr>
              <a:t>当它亮时，就意味着我们正在广播</a:t>
            </a:r>
            <a:endParaRPr lang="en-US" altLang="zh-CN" sz="15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1500" dirty="0">
                <a:solidFill>
                  <a:srgbClr val="FF3300"/>
                </a:solidFill>
                <a:latin typeface="Comic Sans MS" panose="030F0702030302020204" pitchFamily="66" charset="0"/>
              </a:rPr>
              <a:t>    on air, “</a:t>
            </a:r>
            <a:r>
              <a:rPr lang="zh-CN" altLang="en-US" sz="1500" dirty="0">
                <a:solidFill>
                  <a:srgbClr val="FF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（广播或电视）播出，正在广播</a:t>
            </a:r>
            <a:r>
              <a:rPr lang="zh-CN" altLang="en-US" sz="1500" dirty="0">
                <a:solidFill>
                  <a:srgbClr val="FF3300"/>
                </a:solidFill>
                <a:latin typeface="Comic Sans MS" panose="030F0702030302020204" pitchFamily="66" charset="0"/>
              </a:rPr>
              <a:t>”。</a:t>
            </a:r>
          </a:p>
          <a:p>
            <a:pPr>
              <a:lnSpc>
                <a:spcPct val="110000"/>
              </a:lnSpc>
            </a:pPr>
            <a:r>
              <a:rPr lang="zh-CN" altLang="en-US" sz="1500" dirty="0">
                <a:latin typeface="Comic Sans MS" panose="030F0702030302020204" pitchFamily="66" charset="0"/>
              </a:rPr>
              <a:t>    </a:t>
            </a:r>
            <a:r>
              <a:rPr lang="en-US" altLang="zh-CN" sz="1500" dirty="0">
                <a:latin typeface="Comic Sans MS" panose="030F0702030302020204" pitchFamily="66" charset="0"/>
              </a:rPr>
              <a:t>e.g. We will be </a:t>
            </a:r>
            <a:r>
              <a:rPr lang="en-US" altLang="zh-CN" sz="1500" dirty="0">
                <a:solidFill>
                  <a:srgbClr val="FF3300"/>
                </a:solidFill>
                <a:latin typeface="Comic Sans MS" panose="030F0702030302020204" pitchFamily="66" charset="0"/>
              </a:rPr>
              <a:t>on air</a:t>
            </a:r>
            <a:r>
              <a:rPr lang="en-US" altLang="zh-CN" sz="1500" dirty="0">
                <a:latin typeface="Comic Sans MS" panose="030F0702030302020204" pitchFamily="66" charset="0"/>
              </a:rPr>
              <a:t> in about five minutes.</a:t>
            </a:r>
            <a:r>
              <a:rPr lang="zh-CN" altLang="en-US" sz="1500" dirty="0">
                <a:latin typeface="华文楷体" panose="02010600040101010101" pitchFamily="2" charset="-122"/>
                <a:ea typeface="华文楷体" panose="02010600040101010101" pitchFamily="2" charset="-122"/>
              </a:rPr>
              <a:t>我们将在大约五分钟后开始广播。</a:t>
            </a:r>
          </a:p>
        </p:txBody>
      </p:sp>
      <p:sp>
        <p:nvSpPr>
          <p:cNvPr id="5" name="矩形 4"/>
          <p:cNvSpPr/>
          <p:nvPr/>
        </p:nvSpPr>
        <p:spPr>
          <a:xfrm>
            <a:off x="861644" y="2904049"/>
            <a:ext cx="7389058" cy="110799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  <a:cs typeface="Times New Roman" panose="02020603050405020304" pitchFamily="18" charset="0"/>
              </a:rPr>
              <a:t>3. We collect the lasted national and international news and write reports here.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</a:t>
            </a:r>
            <a:r>
              <a:rPr lang="zh-CN" altLang="zh-CN" sz="1500" dirty="0">
                <a:latin typeface="Comic Sans MS" panose="030F0702030302020204" pitchFamily="66" charset="0"/>
                <a:ea typeface="华文楷体" panose="02010600040101010101" pitchFamily="2" charset="-122"/>
                <a:cs typeface="Times New Roman" panose="02020603050405020304" pitchFamily="18" charset="0"/>
              </a:rPr>
              <a:t>我们收集最新国内外的新闻，并在这里写报道。</a:t>
            </a:r>
            <a:endParaRPr lang="en-US" altLang="zh-CN" sz="1500" dirty="0">
              <a:latin typeface="Comic Sans MS" panose="030F0702030302020204" pitchFamily="66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500" dirty="0">
                <a:solidFill>
                  <a:srgbClr val="FF0000"/>
                </a:solidFill>
                <a:latin typeface="Comic Sans MS" panose="030F0702030302020204" pitchFamily="66" charset="0"/>
                <a:ea typeface="华文楷体" panose="02010600040101010101" pitchFamily="2" charset="-122"/>
                <a:cs typeface="Times New Roman" panose="02020603050405020304" pitchFamily="18" charset="0"/>
              </a:rPr>
              <a:t>national</a:t>
            </a:r>
            <a:r>
              <a:rPr lang="zh-CN" altLang="en-US" sz="1500" dirty="0">
                <a:latin typeface="Comic Sans MS" panose="030F0702030302020204" pitchFamily="66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  <a:cs typeface="Times New Roman" panose="02020603050405020304" pitchFamily="18" charset="0"/>
              </a:rPr>
              <a:t>adj. </a:t>
            </a:r>
            <a:r>
              <a:rPr lang="zh-CN" altLang="en-US" sz="1500" dirty="0">
                <a:latin typeface="Comic Sans MS" panose="030F0702030302020204" pitchFamily="66" charset="0"/>
                <a:ea typeface="华文楷体" panose="02010600040101010101" pitchFamily="2" charset="-122"/>
                <a:cs typeface="Times New Roman" panose="02020603050405020304" pitchFamily="18" charset="0"/>
              </a:rPr>
              <a:t>国家的；国内的</a:t>
            </a: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zh-CN" altLang="en-US" sz="1500" dirty="0">
                <a:latin typeface="Comic Sans MS" panose="030F0702030302020204" pitchFamily="66" charset="0"/>
                <a:ea typeface="华文楷体" panose="02010600040101010101" pitchFamily="2" charset="-122"/>
                <a:cs typeface="Times New Roman" panose="02020603050405020304" pitchFamily="18" charset="0"/>
              </a:rPr>
              <a:t>名词</a:t>
            </a: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  <a:cs typeface="Times New Roman" panose="02020603050405020304" pitchFamily="18" charset="0"/>
              </a:rPr>
              <a:t>,nation</a:t>
            </a:r>
            <a:endParaRPr lang="zh-CN" altLang="en-US" sz="1500" dirty="0">
              <a:latin typeface="Comic Sans MS" panose="030F0702030302020204" pitchFamily="66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146050" y="4040820"/>
          <a:ext cx="6081226" cy="685800"/>
        </p:xfrm>
        <a:graphic>
          <a:graphicData uri="http://schemas.openxmlformats.org/drawingml/2006/table">
            <a:tbl>
              <a:tblPr/>
              <a:tblGrid>
                <a:gridCol w="1196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Courier New" panose="02070309020205020404"/>
                        </a:rPr>
                        <a:t>nation</a:t>
                      </a:r>
                      <a:endParaRPr lang="zh-CN" sz="1500" b="0" kern="100" dirty="0">
                        <a:latin typeface="Comic Sans MS" panose="030F0702030302020204" pitchFamily="66" charset="0"/>
                        <a:ea typeface="华文楷体" panose="0201060004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意为</a:t>
                      </a:r>
                      <a:r>
                        <a:rPr lang="en-US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国家</a:t>
                      </a:r>
                      <a:r>
                        <a:rPr lang="en-US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，强调</a:t>
                      </a:r>
                      <a:r>
                        <a:rPr lang="en-US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国民</a:t>
                      </a:r>
                      <a:r>
                        <a:rPr lang="en-US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或政治意义上的</a:t>
                      </a:r>
                      <a:r>
                        <a:rPr lang="en-US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国家</a:t>
                      </a:r>
                      <a:r>
                        <a:rPr lang="en-US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。</a:t>
                      </a:r>
                      <a:endParaRPr lang="zh-CN" sz="1500" b="0" kern="100" dirty="0">
                        <a:latin typeface="Comic Sans MS" panose="030F0702030302020204" pitchFamily="66" charset="0"/>
                        <a:ea typeface="华文楷体" panose="0201060004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kern="10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Courier New" panose="02070309020205020404"/>
                        </a:rPr>
                        <a:t>country</a:t>
                      </a:r>
                      <a:endParaRPr lang="zh-CN" sz="1500" b="0" kern="100">
                        <a:latin typeface="Comic Sans MS" panose="030F0702030302020204" pitchFamily="66" charset="0"/>
                        <a:ea typeface="华文楷体" panose="0201060004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意为</a:t>
                      </a:r>
                      <a:r>
                        <a:rPr lang="en-US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国家</a:t>
                      </a:r>
                      <a:r>
                        <a:rPr lang="en-US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，侧重指</a:t>
                      </a:r>
                      <a:r>
                        <a:rPr lang="en-US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疆土，国土</a:t>
                      </a:r>
                      <a:r>
                        <a:rPr lang="en-US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1500" b="0" kern="100" dirty="0">
                          <a:latin typeface="Comic Sans MS" panose="030F0702030302020204" pitchFamily="66" charset="0"/>
                          <a:ea typeface="华文楷体" panose="02010600040101010101" pitchFamily="2" charset="-122"/>
                          <a:cs typeface="Times New Roman" panose="02020603050405020304"/>
                        </a:rPr>
                        <a:t>这种地理概念。</a:t>
                      </a:r>
                      <a:endParaRPr lang="zh-CN" sz="1500" b="0" kern="100" dirty="0">
                        <a:latin typeface="Comic Sans MS" panose="030F0702030302020204" pitchFamily="66" charset="0"/>
                        <a:ea typeface="华文楷体" panose="0201060004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99947" y="550893"/>
            <a:ext cx="3546733" cy="438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Language points</a:t>
            </a:r>
          </a:p>
        </p:txBody>
      </p:sp>
      <p:sp>
        <p:nvSpPr>
          <p:cNvPr id="2" name="矩形 1"/>
          <p:cNvSpPr/>
          <p:nvPr/>
        </p:nvSpPr>
        <p:spPr>
          <a:xfrm>
            <a:off x="745586" y="2911990"/>
            <a:ext cx="7557869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5. And we should </a:t>
            </a:r>
            <a:r>
              <a:rPr lang="en-US" altLang="zh-CN" sz="1500" dirty="0">
                <a:solidFill>
                  <a:srgbClr val="FF00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avoid making</a:t>
            </a: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 any noise in the background!</a:t>
            </a:r>
            <a:r>
              <a:rPr lang="zh-CN" altLang="en-US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要避免背景中的任何杂音</a:t>
            </a:r>
            <a:endParaRPr lang="en-US" altLang="zh-CN" sz="1500" dirty="0">
              <a:latin typeface="Comic Sans MS" panose="030F0702030302020204" pitchFamily="66" charset="0"/>
              <a:ea typeface="华文楷体" panose="0201060004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            </a:t>
            </a:r>
            <a:r>
              <a:rPr lang="en-US" altLang="zh-CN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avoid “</a:t>
            </a:r>
            <a:r>
              <a:rPr lang="zh-CN" altLang="en-US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避免，防止”；</a:t>
            </a:r>
            <a:r>
              <a:rPr lang="en-US" altLang="zh-CN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avoid + doing </a:t>
            </a:r>
            <a:r>
              <a:rPr lang="en-US" altLang="zh-CN" sz="1500" dirty="0" err="1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sth</a:t>
            </a:r>
            <a:r>
              <a:rPr lang="en-US" altLang="zh-CN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, “</a:t>
            </a:r>
            <a:r>
              <a:rPr lang="zh-CN" altLang="en-US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避免做某事”</a:t>
            </a:r>
          </a:p>
          <a:p>
            <a:pPr>
              <a:lnSpc>
                <a:spcPct val="120000"/>
              </a:lnSpc>
            </a:pPr>
            <a:r>
              <a:rPr lang="zh-CN" altLang="en-US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    </a:t>
            </a: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e.g. Please try to </a:t>
            </a:r>
            <a:r>
              <a:rPr lang="en-US" altLang="zh-CN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avoid making</a:t>
            </a: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 the same </a:t>
            </a:r>
          </a:p>
          <a:p>
            <a:pPr>
              <a:lnSpc>
                <a:spcPct val="120000"/>
              </a:lnSpc>
            </a:pP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           mistake next time. </a:t>
            </a:r>
          </a:p>
          <a:p>
            <a:pPr>
              <a:lnSpc>
                <a:spcPct val="120000"/>
              </a:lnSpc>
            </a:pP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           </a:t>
            </a:r>
            <a:r>
              <a:rPr lang="zh-CN" altLang="en-US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下次请尽量避免犯同样的错误。</a:t>
            </a:r>
          </a:p>
        </p:txBody>
      </p:sp>
      <p:sp>
        <p:nvSpPr>
          <p:cNvPr id="6" name="矩形 5"/>
          <p:cNvSpPr/>
          <p:nvPr/>
        </p:nvSpPr>
        <p:spPr>
          <a:xfrm>
            <a:off x="745586" y="1252464"/>
            <a:ext cx="6850968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4. Thank you for </a:t>
            </a:r>
            <a:r>
              <a:rPr lang="en-US" altLang="zh-CN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showing us around</a:t>
            </a: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     </a:t>
            </a:r>
            <a:r>
              <a:rPr lang="en-US" altLang="zh-CN" sz="1500" dirty="0">
                <a:solidFill>
                  <a:srgbClr val="00B05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thank you for doing </a:t>
            </a:r>
            <a:r>
              <a:rPr lang="en-US" altLang="zh-CN" sz="1500" dirty="0" err="1">
                <a:solidFill>
                  <a:srgbClr val="00B05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sth</a:t>
            </a:r>
            <a:r>
              <a:rPr lang="en-US" altLang="zh-CN" sz="1500" dirty="0">
                <a:solidFill>
                  <a:srgbClr val="00B05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. = thanks for doing </a:t>
            </a:r>
            <a:r>
              <a:rPr lang="en-US" altLang="zh-CN" sz="1500" dirty="0" err="1">
                <a:solidFill>
                  <a:srgbClr val="00B05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sth</a:t>
            </a:r>
            <a:r>
              <a:rPr lang="en-US" altLang="zh-CN" sz="1500" dirty="0">
                <a:solidFill>
                  <a:srgbClr val="00B05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.</a:t>
            </a:r>
            <a:r>
              <a:rPr lang="zh-CN" altLang="en-US" sz="1500" dirty="0">
                <a:solidFill>
                  <a:srgbClr val="00B05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感谢某人做某事</a:t>
            </a:r>
            <a:endParaRPr lang="en-US" altLang="zh-CN" sz="1500" dirty="0">
              <a:solidFill>
                <a:srgbClr val="00B050"/>
              </a:solidFill>
              <a:latin typeface="Comic Sans MS" panose="030F0702030302020204" pitchFamily="66" charset="0"/>
              <a:ea typeface="华文楷体" panose="0201060004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    show “</a:t>
            </a:r>
            <a:r>
              <a:rPr lang="zh-CN" altLang="en-US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引领，带领”</a:t>
            </a:r>
            <a:r>
              <a:rPr lang="en-US" altLang="zh-CN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show sb. around, “</a:t>
            </a:r>
            <a:r>
              <a:rPr lang="zh-CN" altLang="en-US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带某人参观，给某人做向导”。</a:t>
            </a:r>
          </a:p>
          <a:p>
            <a:pPr>
              <a:lnSpc>
                <a:spcPct val="120000"/>
              </a:lnSpc>
            </a:pPr>
            <a:r>
              <a:rPr lang="zh-CN" altLang="en-US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    </a:t>
            </a: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e.g. Shall I </a:t>
            </a:r>
            <a:r>
              <a:rPr lang="en-US" altLang="zh-CN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show you around</a:t>
            </a: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 the factory?   </a:t>
            </a:r>
            <a:r>
              <a:rPr lang="zh-CN" altLang="en-US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我带你去参观工厂</a:t>
            </a: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, </a:t>
            </a:r>
            <a:r>
              <a:rPr lang="zh-CN" altLang="en-US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好吗</a:t>
            </a: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52700" y="437110"/>
            <a:ext cx="3546733" cy="438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Language points</a:t>
            </a:r>
          </a:p>
        </p:txBody>
      </p:sp>
      <p:sp>
        <p:nvSpPr>
          <p:cNvPr id="2" name="矩形 1"/>
          <p:cNvSpPr/>
          <p:nvPr/>
        </p:nvSpPr>
        <p:spPr>
          <a:xfrm>
            <a:off x="552699" y="3292369"/>
            <a:ext cx="8441078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7. And it is where we </a:t>
            </a:r>
            <a:r>
              <a:rPr lang="en-US" altLang="zh-CN" sz="1500" dirty="0">
                <a:solidFill>
                  <a:srgbClr val="FF00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do interviews with</a:t>
            </a: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 the big sports stars.</a:t>
            </a:r>
          </a:p>
          <a:p>
            <a:pPr>
              <a:lnSpc>
                <a:spcPct val="120000"/>
              </a:lnSpc>
            </a:pPr>
            <a:r>
              <a:rPr lang="en-US" altLang="zh-CN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    interview </a:t>
            </a:r>
            <a:r>
              <a:rPr lang="zh-CN" altLang="en-US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采访，访谈”。是可数名词。</a:t>
            </a:r>
          </a:p>
          <a:p>
            <a:pPr>
              <a:lnSpc>
                <a:spcPct val="120000"/>
              </a:lnSpc>
            </a:pPr>
            <a:r>
              <a:rPr lang="zh-CN" altLang="en-US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    </a:t>
            </a:r>
            <a:r>
              <a:rPr lang="en-US" altLang="zh-CN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do an interview with sb. “</a:t>
            </a:r>
            <a:r>
              <a:rPr lang="zh-CN" altLang="en-US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采访某人”</a:t>
            </a:r>
          </a:p>
          <a:p>
            <a:pPr>
              <a:lnSpc>
                <a:spcPct val="120000"/>
              </a:lnSpc>
            </a:pPr>
            <a:r>
              <a:rPr lang="zh-CN" altLang="en-US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    </a:t>
            </a:r>
            <a:r>
              <a:rPr lang="en-US" altLang="zh-CN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give an interview to… “</a:t>
            </a:r>
            <a:r>
              <a:rPr lang="zh-CN" altLang="en-US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接受</a:t>
            </a:r>
            <a:r>
              <a:rPr lang="en-US" altLang="zh-CN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……</a:t>
            </a:r>
            <a:r>
              <a:rPr lang="zh-CN" altLang="en-US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采访”</a:t>
            </a:r>
          </a:p>
          <a:p>
            <a:pPr>
              <a:lnSpc>
                <a:spcPct val="120000"/>
              </a:lnSpc>
            </a:pPr>
            <a:r>
              <a:rPr lang="zh-CN" altLang="en-US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    </a:t>
            </a: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e.g. I want to </a:t>
            </a:r>
            <a:r>
              <a:rPr lang="en-US" altLang="zh-CN" sz="1500" dirty="0">
                <a:solidFill>
                  <a:srgbClr val="FF3300"/>
                </a:solidFill>
                <a:latin typeface="Comic Sans MS" panose="030F0702030302020204" pitchFamily="66" charset="0"/>
                <a:ea typeface="华文楷体" panose="02010600040101010101" pitchFamily="2" charset="-122"/>
              </a:rPr>
              <a:t>do interviews with</a:t>
            </a: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 the headmaster at school next month.</a:t>
            </a:r>
            <a:r>
              <a:rPr lang="zh-CN" altLang="en-US" sz="1500" dirty="0">
                <a:latin typeface="Comic Sans MS" panose="030F0702030302020204" pitchFamily="66" charset="0"/>
                <a:ea typeface="华文楷体" panose="02010600040101010101" pitchFamily="2" charset="-122"/>
              </a:rPr>
              <a:t>我想下个月采访校长</a:t>
            </a:r>
            <a:endParaRPr lang="en-US" altLang="zh-CN" sz="1500" dirty="0">
              <a:latin typeface="Comic Sans MS" panose="030F0702030302020204" pitchFamily="66" charset="0"/>
              <a:ea typeface="华文楷体" panose="0201060004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52700" y="904886"/>
            <a:ext cx="8377312" cy="21467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6. So keep studying, and I hope that you can join us one day. </a:t>
            </a:r>
          </a:p>
          <a:p>
            <a:pPr>
              <a:lnSpc>
                <a:spcPct val="150000"/>
              </a:lnSpc>
            </a:pPr>
            <a:r>
              <a:rPr lang="en-US" altLang="zh-CN" sz="1500" dirty="0">
                <a:solidFill>
                  <a:srgbClr val="FF0000"/>
                </a:solidFill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   keep (on) doing </a:t>
            </a:r>
            <a:r>
              <a:rPr lang="en-US" altLang="zh-CN" sz="1500" dirty="0" err="1">
                <a:solidFill>
                  <a:srgbClr val="FF0000"/>
                </a:solidFill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sth</a:t>
            </a:r>
            <a:r>
              <a:rPr lang="en-US" altLang="zh-CN" sz="1500" dirty="0">
                <a:solidFill>
                  <a:srgbClr val="FF0000"/>
                </a:solidFill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.</a:t>
            </a:r>
            <a:r>
              <a:rPr lang="zh-CN" altLang="en-US" sz="1500" dirty="0">
                <a:solidFill>
                  <a:srgbClr val="FF0000"/>
                </a:solidFill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表示“坚持做某事</a:t>
            </a:r>
            <a:r>
              <a:rPr lang="en-US" altLang="zh-CN" sz="1500" dirty="0">
                <a:solidFill>
                  <a:srgbClr val="FF0000"/>
                </a:solidFill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”</a:t>
            </a:r>
            <a:r>
              <a:rPr lang="zh-CN" altLang="en-US" sz="1500" dirty="0">
                <a:solidFill>
                  <a:srgbClr val="FF0000"/>
                </a:solidFill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，</a:t>
            </a:r>
            <a:r>
              <a:rPr lang="en-US" altLang="zh-CN" sz="1500" dirty="0">
                <a:solidFill>
                  <a:srgbClr val="FF0000"/>
                </a:solidFill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keep</a:t>
            </a:r>
            <a:r>
              <a:rPr lang="zh-CN" altLang="en-US" sz="1500" dirty="0">
                <a:solidFill>
                  <a:srgbClr val="FF0000"/>
                </a:solidFill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后不能接短暂性动词，必须接延续性动词</a:t>
            </a:r>
            <a:r>
              <a:rPr lang="zh-CN" altLang="en-US" sz="1500" dirty="0"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   They still kept working although it was dark. </a:t>
            </a:r>
            <a:r>
              <a:rPr lang="zh-CN" altLang="en-US" sz="1500" dirty="0"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尽管天黑了，但他们仍然在继续工作。</a:t>
            </a:r>
            <a:endParaRPr lang="en-US" altLang="zh-CN" sz="1500" dirty="0">
              <a:latin typeface="Comic Sans MS" panose="030F0702030302020204" pitchFamily="66" charset="0"/>
              <a:ea typeface="华文楷体" panose="0201060004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500" dirty="0">
                <a:solidFill>
                  <a:srgbClr val="FF0000"/>
                </a:solidFill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   keep sb. from doing </a:t>
            </a:r>
            <a:r>
              <a:rPr lang="en-US" altLang="zh-CN" sz="1500" dirty="0" err="1">
                <a:solidFill>
                  <a:srgbClr val="FF0000"/>
                </a:solidFill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sth</a:t>
            </a:r>
            <a:r>
              <a:rPr lang="en-US" altLang="zh-CN" sz="1500" dirty="0">
                <a:solidFill>
                  <a:srgbClr val="FF0000"/>
                </a:solidFill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.</a:t>
            </a:r>
            <a:r>
              <a:rPr lang="zh-CN" altLang="en-US" sz="1500" dirty="0"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“阻止某人做某事”与</a:t>
            </a:r>
            <a:r>
              <a:rPr lang="zh-CN" altLang="en-US" sz="1500" dirty="0">
                <a:solidFill>
                  <a:srgbClr val="0070C0"/>
                </a:solidFill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“</a:t>
            </a:r>
            <a:r>
              <a:rPr lang="en-US" altLang="zh-CN" sz="1500" dirty="0">
                <a:solidFill>
                  <a:srgbClr val="0070C0"/>
                </a:solidFill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stop/prevent sb. (from) doing </a:t>
            </a:r>
            <a:r>
              <a:rPr lang="en-US" altLang="zh-CN" sz="1500" dirty="0" err="1">
                <a:solidFill>
                  <a:srgbClr val="0070C0"/>
                </a:solidFill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sth</a:t>
            </a:r>
            <a:r>
              <a:rPr lang="en-US" altLang="zh-CN" sz="1500" dirty="0">
                <a:solidFill>
                  <a:srgbClr val="0070C0"/>
                </a:solidFill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.”</a:t>
            </a:r>
            <a:r>
              <a:rPr lang="zh-CN" altLang="en-US" sz="1500" dirty="0"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同义。</a:t>
            </a:r>
          </a:p>
          <a:p>
            <a:pPr>
              <a:lnSpc>
                <a:spcPct val="150000"/>
              </a:lnSpc>
            </a:pPr>
            <a:r>
              <a:rPr lang="en-US" altLang="zh-CN" sz="1500" dirty="0">
                <a:solidFill>
                  <a:srgbClr val="FF0000"/>
                </a:solidFill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   “keep</a:t>
            </a:r>
            <a:r>
              <a:rPr lang="zh-CN" altLang="en-US" sz="1500" dirty="0">
                <a:solidFill>
                  <a:srgbClr val="FF0000"/>
                </a:solidFill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＋</a:t>
            </a:r>
            <a:r>
              <a:rPr lang="en-US" altLang="zh-CN" sz="1500" dirty="0">
                <a:solidFill>
                  <a:srgbClr val="FF0000"/>
                </a:solidFill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adj.”</a:t>
            </a:r>
            <a:r>
              <a:rPr lang="zh-CN" altLang="en-US" sz="1500" dirty="0"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意为“保持某种状态”，此时，</a:t>
            </a: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keep</a:t>
            </a:r>
            <a:r>
              <a:rPr lang="zh-CN" altLang="en-US" sz="1500" dirty="0"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是系动词。</a:t>
            </a:r>
          </a:p>
          <a:p>
            <a:pPr>
              <a:lnSpc>
                <a:spcPct val="150000"/>
              </a:lnSpc>
            </a:pPr>
            <a:r>
              <a:rPr lang="en-US" altLang="zh-CN" sz="1500" dirty="0"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    e.g.  It's a good way to keep healthy.  </a:t>
            </a:r>
            <a:r>
              <a:rPr lang="zh-CN" altLang="en-US" sz="1500" dirty="0">
                <a:latin typeface="Comic Sans MS" panose="030F0702030302020204" pitchFamily="66" charset="0"/>
                <a:ea typeface="华文楷体" panose="02010600040101010101" pitchFamily="2" charset="-122"/>
                <a:cs typeface="Arial" panose="020B0604020202020204" pitchFamily="34" charset="0"/>
              </a:rPr>
              <a:t>这是一个保持健康的好方法。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94439" y="424027"/>
            <a:ext cx="7740205" cy="438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Complete the sentences with the words in the box</a:t>
            </a:r>
            <a:r>
              <a:rPr lang="zh-CN" altLang="en-US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。</a:t>
            </a:r>
            <a:endParaRPr lang="en-US" altLang="zh-CN" sz="2400" b="1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95408" y="1694919"/>
            <a:ext cx="7553806" cy="32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Tx/>
              <a:buAutoNum type="arabicPlain"/>
            </a:pPr>
            <a:r>
              <a:rPr lang="en-US" altLang="zh-CN" sz="1800" b="1" dirty="0">
                <a:latin typeface="Times New Roman" panose="02020603050405020304" pitchFamily="18" charset="0"/>
              </a:rPr>
              <a:t>Newspapers and television </a:t>
            </a:r>
            <a:r>
              <a:rPr lang="en-US" altLang="zh-CN" sz="1800" b="1" dirty="0" err="1">
                <a:latin typeface="Times New Roman" panose="02020603050405020304" pitchFamily="18" charset="0"/>
              </a:rPr>
              <a:t>programmes</a:t>
            </a:r>
            <a:r>
              <a:rPr lang="en-US" altLang="zh-CN" sz="1800" b="1" dirty="0">
                <a:latin typeface="Times New Roman" panose="02020603050405020304" pitchFamily="18" charset="0"/>
              </a:rPr>
              <a:t> often have __________ with famous people.</a:t>
            </a:r>
          </a:p>
          <a:p>
            <a:pPr>
              <a:lnSpc>
                <a:spcPct val="110000"/>
              </a:lnSpc>
              <a:buFontTx/>
              <a:buAutoNum type="arabicPlain"/>
            </a:pPr>
            <a:r>
              <a:rPr lang="en-US" altLang="zh-CN" sz="1800" b="1" dirty="0">
                <a:latin typeface="Times New Roman" panose="02020603050405020304" pitchFamily="18" charset="0"/>
              </a:rPr>
              <a:t>More and more ___________ students are coming to China to learn Chinese.</a:t>
            </a:r>
          </a:p>
          <a:p>
            <a:pPr>
              <a:lnSpc>
                <a:spcPct val="110000"/>
              </a:lnSpc>
              <a:buFontTx/>
              <a:buAutoNum type="arabicPlain"/>
            </a:pPr>
            <a:r>
              <a:rPr lang="en-US" altLang="zh-CN" sz="1800" b="1" dirty="0">
                <a:latin typeface="Times New Roman" panose="02020603050405020304" pitchFamily="18" charset="0"/>
              </a:rPr>
              <a:t>Every country has its own ________ hero-a person who did something very important for the country and its people.</a:t>
            </a:r>
          </a:p>
          <a:p>
            <a:pPr>
              <a:lnSpc>
                <a:spcPct val="120000"/>
              </a:lnSpc>
              <a:buFontTx/>
              <a:buAutoNum type="arabicPlain" startAt="4"/>
            </a:pPr>
            <a:r>
              <a:rPr lang="en-US" altLang="zh-CN" sz="1800" b="1" dirty="0">
                <a:latin typeface="Times New Roman" panose="02020603050405020304" pitchFamily="18" charset="0"/>
              </a:rPr>
              <a:t>Try to ______ drinking too much tea or coffee, or you will not be able to sleep well.</a:t>
            </a:r>
          </a:p>
          <a:p>
            <a:pPr>
              <a:lnSpc>
                <a:spcPct val="120000"/>
              </a:lnSpc>
              <a:buFontTx/>
              <a:buAutoNum type="arabicPlain" startAt="4"/>
            </a:pPr>
            <a:r>
              <a:rPr lang="en-US" altLang="zh-CN" sz="1800" b="1" dirty="0">
                <a:latin typeface="Times New Roman" panose="02020603050405020304" pitchFamily="18" charset="0"/>
              </a:rPr>
              <a:t>Could you speak a little bit louder, please? It is very noisy in the ___________.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94438" y="1107346"/>
            <a:ext cx="8155745" cy="49398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8582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0843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304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5300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1020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6740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2460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8180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avoid,    background,    international    interviews,      national 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63242" y="1691165"/>
            <a:ext cx="1727286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interviews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523058" y="2301974"/>
            <a:ext cx="219232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544724" y="2909028"/>
            <a:ext cx="1660852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691576" y="3496245"/>
            <a:ext cx="108585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948626" y="4491129"/>
            <a:ext cx="182880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969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ble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52700" y="1191278"/>
            <a:ext cx="8038601" cy="276094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836649" y="1325337"/>
            <a:ext cx="270718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                    direct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60587" y="1829186"/>
            <a:ext cx="278706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                    nation</a:t>
            </a:r>
            <a:endParaRPr lang="zh-CN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22654" y="2347037"/>
            <a:ext cx="142010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269821" y="2843892"/>
            <a:ext cx="344950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                                    showed</a:t>
            </a:r>
            <a:endParaRPr lang="zh-CN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09066" y="3382734"/>
            <a:ext cx="156437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showed/shown</a:t>
            </a:r>
            <a:endParaRPr lang="zh-CN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52700" y="437110"/>
            <a:ext cx="3546733" cy="438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Words and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428414" y="2027744"/>
            <a:ext cx="6811736" cy="7617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5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Thank you for listening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52700" y="437110"/>
            <a:ext cx="3546733" cy="438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Words and expressions</a:t>
            </a:r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6523" y="1293203"/>
            <a:ext cx="7727650" cy="264033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4352049" y="1418543"/>
            <a:ext cx="67710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121116" y="1908397"/>
            <a:ext cx="132815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227501" y="2440244"/>
            <a:ext cx="106062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</a:t>
            </a:r>
            <a:endParaRPr lang="zh-CN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729227" y="2923101"/>
            <a:ext cx="283101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presenter                  present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869897" y="3468945"/>
            <a:ext cx="85326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52700" y="437110"/>
            <a:ext cx="3546733" cy="438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Words and expressions</a:t>
            </a:r>
          </a:p>
        </p:txBody>
      </p:sp>
      <p:pic>
        <p:nvPicPr>
          <p:cNvPr id="3" name="table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9506" y="1219944"/>
            <a:ext cx="7727650" cy="281225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533331" y="1438245"/>
            <a:ext cx="163410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sb. for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855941" y="1963091"/>
            <a:ext cx="174653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 sb. around</a:t>
            </a:r>
            <a:endParaRPr lang="zh-CN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77546" y="2452948"/>
            <a:ext cx="115800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quiet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68521" y="2970795"/>
            <a:ext cx="169782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 doing </a:t>
            </a:r>
            <a:r>
              <a:rPr lang="en-US" altLang="zh-C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95192" y="3495642"/>
            <a:ext cx="72159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air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52700" y="437110"/>
            <a:ext cx="3546733" cy="438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Words and expressions</a:t>
            </a:r>
          </a:p>
        </p:txBody>
      </p:sp>
      <p:pic>
        <p:nvPicPr>
          <p:cNvPr id="3" name="table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4313" y="1229532"/>
            <a:ext cx="7727650" cy="281225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791799" y="1454829"/>
            <a:ext cx="83460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在那边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576276" y="1951686"/>
            <a:ext cx="106663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采访某人</a:t>
            </a:r>
          </a:p>
        </p:txBody>
      </p:sp>
      <p:sp>
        <p:nvSpPr>
          <p:cNvPr id="6" name="矩形 5"/>
          <p:cNvSpPr/>
          <p:nvPr/>
        </p:nvSpPr>
        <p:spPr>
          <a:xfrm>
            <a:off x="4225670" y="2462537"/>
            <a:ext cx="269088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继续做某事；坚持做某事</a:t>
            </a:r>
          </a:p>
        </p:txBody>
      </p:sp>
      <p:sp>
        <p:nvSpPr>
          <p:cNvPr id="7" name="矩形 6"/>
          <p:cNvSpPr/>
          <p:nvPr/>
        </p:nvSpPr>
        <p:spPr>
          <a:xfrm>
            <a:off x="4085707" y="2980385"/>
            <a:ext cx="129626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的结尾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812785" y="3498235"/>
            <a:ext cx="153070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有点儿；稍微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2325565" y="4058163"/>
            <a:ext cx="5091626" cy="56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700" b="1" dirty="0">
                <a:latin typeface="Comic Sans MS" panose="030F0702030302020204" pitchFamily="66" charset="0"/>
              </a:rPr>
              <a:t>Do you listen to the radio?</a:t>
            </a:r>
          </a:p>
        </p:txBody>
      </p:sp>
      <p:pic>
        <p:nvPicPr>
          <p:cNvPr id="4" name="Picture 29" descr="W02010080452740641554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89895" y="1072754"/>
            <a:ext cx="2413397" cy="27044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 descr="warming u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4553" y="228600"/>
            <a:ext cx="3270647" cy="84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44193" y="3883562"/>
            <a:ext cx="8820444" cy="56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700" b="1" dirty="0">
                <a:latin typeface="Comic Sans MS" panose="030F0702030302020204" pitchFamily="66" charset="0"/>
              </a:rPr>
              <a:t>Do you like listening to the sports news </a:t>
            </a:r>
            <a:r>
              <a:rPr lang="en-US" altLang="zh-CN" sz="2700" b="1" dirty="0" err="1">
                <a:latin typeface="Comic Sans MS" panose="030F0702030302020204" pitchFamily="66" charset="0"/>
              </a:rPr>
              <a:t>programme</a:t>
            </a:r>
            <a:r>
              <a:rPr lang="en-US" altLang="zh-CN" sz="2700" b="1" dirty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4" name="Picture 5" descr="xwtat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4454" y="764930"/>
            <a:ext cx="3829050" cy="2552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70207" y="3961813"/>
            <a:ext cx="7818120" cy="56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700" b="1" dirty="0">
                <a:latin typeface="Comic Sans MS" panose="030F0702030302020204" pitchFamily="66" charset="0"/>
              </a:rPr>
              <a:t>Do you like listening to the news </a:t>
            </a:r>
            <a:r>
              <a:rPr lang="en-US" altLang="zh-CN" sz="2700" b="1" dirty="0" err="1">
                <a:latin typeface="Comic Sans MS" panose="030F0702030302020204" pitchFamily="66" charset="0"/>
              </a:rPr>
              <a:t>programme</a:t>
            </a:r>
            <a:r>
              <a:rPr lang="en-US" altLang="zh-CN" sz="2700" b="1" dirty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4" name="Picture 11" descr="201204121405363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87942" y="535451"/>
            <a:ext cx="4625721" cy="30432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62524" y="683768"/>
            <a:ext cx="3492689" cy="26180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606199" y="3894113"/>
            <a:ext cx="5248873" cy="56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700" b="1" dirty="0">
                <a:latin typeface="Comic Sans MS" panose="030F0702030302020204" pitchFamily="66" charset="0"/>
              </a:rPr>
              <a:t>Do you like listening to music?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基础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础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础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基础</Template>
  <TotalTime>0</TotalTime>
  <Words>1036</Words>
  <Application>Microsoft Office PowerPoint</Application>
  <PresentationFormat>全屏显示(16:9)</PresentationFormat>
  <Paragraphs>121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华文楷体</vt:lpstr>
      <vt:lpstr>宋体</vt:lpstr>
      <vt:lpstr>微软雅黑</vt:lpstr>
      <vt:lpstr>Arial</vt:lpstr>
      <vt:lpstr>Calibri</vt:lpstr>
      <vt:lpstr>Comic Sans MS</vt:lpstr>
      <vt:lpstr>Corbel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2019-04-10T10:31:00Z</dcterms:created>
  <dcterms:modified xsi:type="dcterms:W3CDTF">2023-01-16T20:26:27Z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F9C370F32C064EB6BFE7BC988593892D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