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D9B0021-046E-49B7-B53E-16C4EA04BCA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09D8AAA-8308-41A4-8201-70E88C3FC614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8B73D500-49C8-44E6-9CBD-AC8EB7C89F69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CE98152-AF89-48D4-8C33-9EB918C801F9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4EFA3F9E-99DC-4CDF-8B70-497CD80447C6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A26B9F5-2F4E-444D-A803-9C8EA06B1926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65DDA57E-024F-4113-815B-052D34D48E40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C7E47B2-6DF5-4B2C-B525-64976C0E82DA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0DB4739E-9E4B-432B-94D5-4867CD95B01D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5FD6874-007D-4D12-AB75-AA4362D7AA9E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40132C8C-54CF-413F-B67B-77712645B689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146DA85-0B53-467E-B4D0-C6631394A47F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A99649B6-357F-43F9-AD9D-442A037CB35B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63138-F3E2-40AD-92B1-2D5E7E357C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1EA4-DA4F-4D9C-8114-F5DAC37BAF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40C80-2F75-4E0A-A09E-3527AD3759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BFA8F-5780-4A10-B252-7F21B1B86F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74CD0-EE2E-42F0-B1B6-78C8D7C1B1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2FF1D-2629-4C5D-BDCA-0EDBA0A54F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A0C68-CF14-42F1-B7CF-B2A0153F34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5DE50-A297-45E7-81E7-3F90F3712C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82EC4-AF74-4CF2-9011-E25801CF3E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64180-F716-40A4-A830-761EF2D2BD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48763-7B3A-45F5-8D65-4F5CAE3DA9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5E761BB-F53A-4ED2-96C7-6D89D2840D6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9050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6 </a:t>
            </a:r>
            <a:r>
              <a:rPr lang="en-US" altLang="zh-CN" sz="6000" b="1" dirty="0" smtClean="0"/>
              <a:t>I</a:t>
            </a:r>
            <a:r>
              <a:rPr lang="en-US" altLang="zh-CN" sz="6000" b="1" dirty="0" smtClean="0">
                <a:latin typeface="Calibri" panose="020F0502020204030204"/>
              </a:rPr>
              <a:t>’</a:t>
            </a:r>
            <a:r>
              <a:rPr lang="en-US" altLang="zh-CN" sz="6000" b="1" dirty="0" smtClean="0"/>
              <a:t>m </a:t>
            </a:r>
            <a:r>
              <a:rPr lang="en-US" altLang="zh-CN" sz="6000" b="1" dirty="0"/>
              <a:t>watching TV.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5181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2"/>
          <p:cNvSpPr>
            <a:spLocks noChangeArrowheads="1"/>
          </p:cNvSpPr>
          <p:nvPr/>
        </p:nvSpPr>
        <p:spPr bwMode="auto">
          <a:xfrm>
            <a:off x="762000" y="1571685"/>
            <a:ext cx="7772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--- Is Mary reading English?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--- </a:t>
            </a:r>
            <a:r>
              <a:rPr lang="en-US" altLang="zh-CN" sz="3200" dirty="0" smtClean="0"/>
              <a:t>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A. Yes, she isn’t </a:t>
            </a:r>
            <a:r>
              <a:rPr lang="en-US" altLang="zh-CN" sz="3200" dirty="0" smtClean="0"/>
              <a:t>     B</a:t>
            </a:r>
            <a:r>
              <a:rPr lang="en-US" altLang="zh-CN" sz="3200" dirty="0"/>
              <a:t>. Yes, she is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C. No, she is  	</a:t>
            </a:r>
            <a:r>
              <a:rPr lang="en-US" altLang="zh-CN" sz="3200" dirty="0" smtClean="0"/>
              <a:t>      D</a:t>
            </a:r>
            <a:r>
              <a:rPr lang="en-US" altLang="zh-CN" sz="3200" dirty="0"/>
              <a:t>. No, I am not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Lucy and I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in the room now.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A. are reading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reading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        C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read            D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reads</a:t>
            </a:r>
            <a:endParaRPr lang="en-US" altLang="zh-CN" sz="3200" dirty="0"/>
          </a:p>
        </p:txBody>
      </p:sp>
      <p:sp>
        <p:nvSpPr>
          <p:cNvPr id="88067" name="Text Box 21"/>
          <p:cNvSpPr txBox="1">
            <a:spLocks noChangeArrowheads="1"/>
          </p:cNvSpPr>
          <p:nvPr/>
        </p:nvSpPr>
        <p:spPr bwMode="auto">
          <a:xfrm>
            <a:off x="362744" y="5334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1012825" y="2127310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8069" name="TextBox 5"/>
          <p:cNvSpPr txBox="1">
            <a:spLocks noChangeArrowheads="1"/>
          </p:cNvSpPr>
          <p:nvPr/>
        </p:nvSpPr>
        <p:spPr bwMode="auto">
          <a:xfrm>
            <a:off x="941388" y="4430772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0" y="627757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Look! Some children </a:t>
            </a:r>
            <a:r>
              <a:rPr lang="en-US" altLang="zh-CN" sz="3200" dirty="0" smtClean="0"/>
              <a:t>___</a:t>
            </a:r>
            <a:r>
              <a:rPr lang="en-US" altLang="zh-CN" sz="3200" dirty="0"/>
              <a:t>in the river. Let’s go and join them</a:t>
            </a:r>
            <a:r>
              <a:rPr lang="en-US" altLang="zh-CN" sz="3200" dirty="0" smtClean="0"/>
              <a:t>.</a:t>
            </a:r>
            <a:endParaRPr lang="en-US" altLang="zh-CN" sz="3200" dirty="0"/>
          </a:p>
          <a:p>
            <a:pPr marL="514350" indent="-514350" algn="l">
              <a:buFont typeface="Arial" panose="020B0604020202020204" pitchFamily="34" charset="0"/>
              <a:buAutoNum type="alphaUcPeriod"/>
            </a:pPr>
            <a:r>
              <a:rPr lang="en-US" altLang="zh-CN" sz="3200" dirty="0" smtClean="0"/>
              <a:t>Swim           B</a:t>
            </a:r>
            <a:r>
              <a:rPr lang="en-US" altLang="zh-CN" sz="3200" dirty="0"/>
              <a:t>. are swimming  </a:t>
            </a:r>
            <a:endParaRPr lang="en-US" altLang="zh-CN" sz="3200" dirty="0" smtClean="0"/>
          </a:p>
          <a:p>
            <a:pPr algn="l"/>
            <a:r>
              <a:rPr lang="en-US" altLang="zh-CN" sz="3200" dirty="0" smtClean="0"/>
              <a:t>C</a:t>
            </a:r>
            <a:r>
              <a:rPr lang="en-US" altLang="zh-CN" sz="3200" dirty="0"/>
              <a:t>. will swim   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swimming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My mother often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after work.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A. shop           	B. shops   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C. shopping       	D. shopped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There are many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clothes in this shop.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A. man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mans   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C. men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</a:t>
            </a:r>
            <a:r>
              <a:rPr lang="en-US" altLang="zh-CN" sz="3200" dirty="0" err="1"/>
              <a:t>mens</a:t>
            </a:r>
            <a:endParaRPr lang="en-US" altLang="zh-CN" sz="3200" dirty="0"/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642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250825" y="3094732"/>
            <a:ext cx="642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118" name="TextBox 4"/>
          <p:cNvSpPr txBox="1">
            <a:spLocks noChangeArrowheads="1"/>
          </p:cNvSpPr>
          <p:nvPr/>
        </p:nvSpPr>
        <p:spPr bwMode="auto">
          <a:xfrm>
            <a:off x="228601" y="5105400"/>
            <a:ext cx="665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71437" y="1302127"/>
            <a:ext cx="907256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My parents are cleaning our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</a:t>
            </a:r>
            <a:r>
              <a:rPr lang="zh-CN" altLang="en-US" sz="3200" dirty="0"/>
              <a:t>房子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It’s good for our health to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</a:t>
            </a:r>
            <a:r>
              <a:rPr lang="zh-CN" altLang="en-US" sz="3200" dirty="0"/>
              <a:t>喝</a:t>
            </a:r>
            <a:r>
              <a:rPr lang="en-US" altLang="zh-CN" sz="3200" dirty="0"/>
              <a:t>) eight cups of water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He is swimming in the swimming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</a:t>
            </a:r>
            <a:r>
              <a:rPr lang="zh-CN" altLang="en-US" sz="3200" dirty="0"/>
              <a:t>水池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I often go to the </a:t>
            </a:r>
            <a:r>
              <a:rPr lang="en-US" altLang="zh-CN" sz="3200" dirty="0" smtClean="0"/>
              <a:t>____________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超市</a:t>
            </a:r>
            <a:r>
              <a:rPr lang="en-US" altLang="zh-CN" sz="3200" dirty="0"/>
              <a:t>) after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Do you want to go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(</a:t>
            </a:r>
            <a:r>
              <a:rPr lang="zh-CN" altLang="en-US" sz="3200" dirty="0"/>
              <a:t>在明天</a:t>
            </a:r>
            <a:r>
              <a:rPr lang="en-US" altLang="zh-CN" sz="3200" dirty="0"/>
              <a:t>)?</a:t>
            </a:r>
          </a:p>
        </p:txBody>
      </p:sp>
      <p:sp>
        <p:nvSpPr>
          <p:cNvPr id="91139" name="TextBox 13"/>
          <p:cNvSpPr txBox="1">
            <a:spLocks noChangeArrowheads="1"/>
          </p:cNvSpPr>
          <p:nvPr/>
        </p:nvSpPr>
        <p:spPr bwMode="auto">
          <a:xfrm>
            <a:off x="5722937" y="1711702"/>
            <a:ext cx="149621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house</a:t>
            </a:r>
          </a:p>
        </p:txBody>
      </p:sp>
      <p:sp>
        <p:nvSpPr>
          <p:cNvPr id="91140" name="TextBox 14"/>
          <p:cNvSpPr txBox="1">
            <a:spLocks noChangeArrowheads="1"/>
          </p:cNvSpPr>
          <p:nvPr/>
        </p:nvSpPr>
        <p:spPr bwMode="auto">
          <a:xfrm>
            <a:off x="5405437" y="2254627"/>
            <a:ext cx="1423194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drink</a:t>
            </a:r>
          </a:p>
        </p:txBody>
      </p:sp>
      <p:sp>
        <p:nvSpPr>
          <p:cNvPr id="91141" name="TextBox 16"/>
          <p:cNvSpPr txBox="1">
            <a:spLocks noChangeArrowheads="1"/>
          </p:cNvSpPr>
          <p:nvPr/>
        </p:nvSpPr>
        <p:spPr bwMode="auto">
          <a:xfrm>
            <a:off x="3571874" y="3702427"/>
            <a:ext cx="2747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supermarket</a:t>
            </a:r>
          </a:p>
        </p:txBody>
      </p:sp>
      <p:sp>
        <p:nvSpPr>
          <p:cNvPr id="91142" name="Text Box 21"/>
          <p:cNvSpPr txBox="1">
            <a:spLocks noChangeArrowheads="1"/>
          </p:cNvSpPr>
          <p:nvPr/>
        </p:nvSpPr>
        <p:spPr bwMode="auto">
          <a:xfrm>
            <a:off x="500063" y="3476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1143" name="TextBox 26"/>
          <p:cNvSpPr txBox="1">
            <a:spLocks noChangeArrowheads="1"/>
          </p:cNvSpPr>
          <p:nvPr/>
        </p:nvSpPr>
        <p:spPr bwMode="auto">
          <a:xfrm>
            <a:off x="6569074" y="3122989"/>
            <a:ext cx="1198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pool</a:t>
            </a:r>
          </a:p>
        </p:txBody>
      </p:sp>
      <p:sp>
        <p:nvSpPr>
          <p:cNvPr id="91144" name="TextBox 16"/>
          <p:cNvSpPr txBox="1">
            <a:spLocks noChangeArrowheads="1"/>
          </p:cNvSpPr>
          <p:nvPr/>
        </p:nvSpPr>
        <p:spPr bwMode="auto">
          <a:xfrm>
            <a:off x="4244974" y="4616827"/>
            <a:ext cx="2320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tomorrow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1" grpId="0"/>
      <p:bldP spid="91143" grpId="0"/>
      <p:bldP spid="91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926842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三、用所给词的适当形式填空。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The children must do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(they) homework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Would you like to go to the ______________ (movie) with your friend?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The girls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(make) dinner right 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---Hello, this is Tom. Who’s that?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---Hi, Tom. This is John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(speak) 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---Let’s go swimming. ---That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(sound) interesting.</a:t>
            </a:r>
          </a:p>
        </p:txBody>
      </p:sp>
      <p:sp>
        <p:nvSpPr>
          <p:cNvPr id="92163" name="TextBox 3"/>
          <p:cNvSpPr txBox="1">
            <a:spLocks noChangeArrowheads="1"/>
          </p:cNvSpPr>
          <p:nvPr/>
        </p:nvSpPr>
        <p:spPr bwMode="auto">
          <a:xfrm>
            <a:off x="4643438" y="1331655"/>
            <a:ext cx="120253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their</a:t>
            </a:r>
          </a:p>
        </p:txBody>
      </p:sp>
      <p:sp>
        <p:nvSpPr>
          <p:cNvPr id="92164" name="TextBox 5"/>
          <p:cNvSpPr txBox="1">
            <a:spLocks noChangeArrowheads="1"/>
          </p:cNvSpPr>
          <p:nvPr/>
        </p:nvSpPr>
        <p:spPr bwMode="auto">
          <a:xfrm>
            <a:off x="2438400" y="3289043"/>
            <a:ext cx="2362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are making</a:t>
            </a:r>
          </a:p>
        </p:txBody>
      </p:sp>
      <p:sp>
        <p:nvSpPr>
          <p:cNvPr id="92165" name="TextBox 7"/>
          <p:cNvSpPr txBox="1">
            <a:spLocks noChangeArrowheads="1"/>
          </p:cNvSpPr>
          <p:nvPr/>
        </p:nvSpPr>
        <p:spPr bwMode="auto">
          <a:xfrm>
            <a:off x="5651500" y="2266692"/>
            <a:ext cx="3024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movie/ movies </a:t>
            </a:r>
          </a:p>
        </p:txBody>
      </p:sp>
      <p:sp>
        <p:nvSpPr>
          <p:cNvPr id="92166" name="TextBox 9"/>
          <p:cNvSpPr txBox="1">
            <a:spLocks noChangeArrowheads="1"/>
          </p:cNvSpPr>
          <p:nvPr/>
        </p:nvSpPr>
        <p:spPr bwMode="auto">
          <a:xfrm>
            <a:off x="4446588" y="4274305"/>
            <a:ext cx="1954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speaking</a:t>
            </a:r>
          </a:p>
        </p:txBody>
      </p:sp>
      <p:sp>
        <p:nvSpPr>
          <p:cNvPr id="92167" name="TextBox 5"/>
          <p:cNvSpPr txBox="1">
            <a:spLocks noChangeArrowheads="1"/>
          </p:cNvSpPr>
          <p:nvPr/>
        </p:nvSpPr>
        <p:spPr bwMode="auto">
          <a:xfrm>
            <a:off x="5943601" y="4782880"/>
            <a:ext cx="167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sounds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6" grpId="0"/>
      <p:bldP spid="921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381000" y="211515"/>
            <a:ext cx="8763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四、完成句子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16. </a:t>
            </a:r>
            <a:r>
              <a:rPr lang="zh-CN" altLang="en-US" sz="3200" dirty="0">
                <a:sym typeface="Arial" panose="020B0604020202020204" pitchFamily="34" charset="0"/>
              </a:rPr>
              <a:t>明天来我家喝茶吧。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Come to my </a:t>
            </a:r>
            <a:r>
              <a:rPr lang="en-US" altLang="zh-CN" sz="3200" dirty="0" smtClean="0">
                <a:sym typeface="Arial" panose="020B0604020202020204" pitchFamily="34" charset="0"/>
              </a:rPr>
              <a:t>_______ </a:t>
            </a:r>
            <a:r>
              <a:rPr lang="en-US" altLang="zh-CN" sz="3200" dirty="0">
                <a:sym typeface="Arial" panose="020B0604020202020204" pitchFamily="34" charset="0"/>
              </a:rPr>
              <a:t>to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 </a:t>
            </a:r>
            <a:r>
              <a:rPr lang="en-US" altLang="zh-CN" sz="3200" dirty="0">
                <a:sym typeface="Arial" panose="020B0604020202020204" pitchFamily="34" charset="0"/>
              </a:rPr>
              <a:t>tomorrow.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17. </a:t>
            </a:r>
            <a:r>
              <a:rPr lang="zh-CN" altLang="en-US" sz="3200" dirty="0">
                <a:sym typeface="Arial" panose="020B0604020202020204" pitchFamily="34" charset="0"/>
              </a:rPr>
              <a:t>去看电影怎么样？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What about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___________________?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18. </a:t>
            </a:r>
            <a:r>
              <a:rPr lang="zh-CN" altLang="en-US" sz="3200" dirty="0">
                <a:sym typeface="Arial" panose="020B0604020202020204" pitchFamily="34" charset="0"/>
              </a:rPr>
              <a:t>老人们没在唱歌，他们在跳舞。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The old people _____________. They 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19. </a:t>
            </a:r>
            <a:r>
              <a:rPr lang="zh-CN" altLang="en-US" sz="3200" dirty="0">
                <a:sym typeface="Arial" panose="020B0604020202020204" pitchFamily="34" charset="0"/>
              </a:rPr>
              <a:t>他们正在谈论什么？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 </a:t>
            </a:r>
            <a:r>
              <a:rPr lang="en-US" altLang="zh-CN" sz="3200" dirty="0">
                <a:sym typeface="Arial" panose="020B0604020202020204" pitchFamily="34" charset="0"/>
              </a:rPr>
              <a:t>are they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______________?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20. </a:t>
            </a:r>
            <a:r>
              <a:rPr lang="zh-CN" altLang="en-US" sz="3200" dirty="0">
                <a:sym typeface="Arial" panose="020B0604020202020204" pitchFamily="34" charset="0"/>
              </a:rPr>
              <a:t>学生们正在超市购物吗？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 the students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 </a:t>
            </a:r>
            <a:r>
              <a:rPr lang="en-US" altLang="zh-CN" sz="3200" dirty="0">
                <a:sym typeface="Arial" panose="020B0604020202020204" pitchFamily="34" charset="0"/>
              </a:rPr>
              <a:t>in the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_____________?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93187" name="TextBox 3"/>
          <p:cNvSpPr txBox="1">
            <a:spLocks noChangeArrowheads="1"/>
          </p:cNvSpPr>
          <p:nvPr/>
        </p:nvSpPr>
        <p:spPr bwMode="auto">
          <a:xfrm>
            <a:off x="2792413" y="1192590"/>
            <a:ext cx="16065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house</a:t>
            </a:r>
          </a:p>
        </p:txBody>
      </p:sp>
      <p:sp>
        <p:nvSpPr>
          <p:cNvPr id="93188" name="TextBox 5"/>
          <p:cNvSpPr txBox="1">
            <a:spLocks noChangeArrowheads="1"/>
          </p:cNvSpPr>
          <p:nvPr/>
        </p:nvSpPr>
        <p:spPr bwMode="auto">
          <a:xfrm>
            <a:off x="4953000" y="1119565"/>
            <a:ext cx="1997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drink tea</a:t>
            </a:r>
          </a:p>
        </p:txBody>
      </p:sp>
      <p:sp>
        <p:nvSpPr>
          <p:cNvPr id="93189" name="TextBox 3"/>
          <p:cNvSpPr txBox="1">
            <a:spLocks noChangeArrowheads="1"/>
          </p:cNvSpPr>
          <p:nvPr/>
        </p:nvSpPr>
        <p:spPr bwMode="auto">
          <a:xfrm>
            <a:off x="3081338" y="2056190"/>
            <a:ext cx="40052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going to the movie 	</a:t>
            </a:r>
          </a:p>
        </p:txBody>
      </p:sp>
      <p:sp>
        <p:nvSpPr>
          <p:cNvPr id="93190" name="TextBox 3"/>
          <p:cNvSpPr txBox="1">
            <a:spLocks noChangeArrowheads="1"/>
          </p:cNvSpPr>
          <p:nvPr/>
        </p:nvSpPr>
        <p:spPr bwMode="auto">
          <a:xfrm>
            <a:off x="3297238" y="3064253"/>
            <a:ext cx="3346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aren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200" b="1">
                <a:solidFill>
                  <a:srgbClr val="FF0000"/>
                </a:solidFill>
              </a:rPr>
              <a:t>t singing</a:t>
            </a:r>
          </a:p>
        </p:txBody>
      </p:sp>
      <p:sp>
        <p:nvSpPr>
          <p:cNvPr id="93191" name="TextBox 3"/>
          <p:cNvSpPr txBox="1">
            <a:spLocks noChangeArrowheads="1"/>
          </p:cNvSpPr>
          <p:nvPr/>
        </p:nvSpPr>
        <p:spPr bwMode="auto">
          <a:xfrm>
            <a:off x="609600" y="3518278"/>
            <a:ext cx="3346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are dancing</a:t>
            </a:r>
          </a:p>
        </p:txBody>
      </p:sp>
      <p:sp>
        <p:nvSpPr>
          <p:cNvPr id="93192" name="TextBox 3"/>
          <p:cNvSpPr txBox="1">
            <a:spLocks noChangeArrowheads="1"/>
          </p:cNvSpPr>
          <p:nvPr/>
        </p:nvSpPr>
        <p:spPr bwMode="auto">
          <a:xfrm>
            <a:off x="560388" y="4504115"/>
            <a:ext cx="1420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What</a:t>
            </a:r>
          </a:p>
        </p:txBody>
      </p:sp>
      <p:sp>
        <p:nvSpPr>
          <p:cNvPr id="93193" name="TextBox 3"/>
          <p:cNvSpPr txBox="1">
            <a:spLocks noChangeArrowheads="1"/>
          </p:cNvSpPr>
          <p:nvPr/>
        </p:nvSpPr>
        <p:spPr bwMode="auto">
          <a:xfrm>
            <a:off x="3810000" y="4504115"/>
            <a:ext cx="2779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talking about</a:t>
            </a:r>
          </a:p>
        </p:txBody>
      </p:sp>
      <p:sp>
        <p:nvSpPr>
          <p:cNvPr id="93194" name="TextBox 3"/>
          <p:cNvSpPr txBox="1">
            <a:spLocks noChangeArrowheads="1"/>
          </p:cNvSpPr>
          <p:nvPr/>
        </p:nvSpPr>
        <p:spPr bwMode="auto">
          <a:xfrm>
            <a:off x="488950" y="5512178"/>
            <a:ext cx="3344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93195" name="TextBox 3"/>
          <p:cNvSpPr txBox="1">
            <a:spLocks noChangeArrowheads="1"/>
          </p:cNvSpPr>
          <p:nvPr/>
        </p:nvSpPr>
        <p:spPr bwMode="auto">
          <a:xfrm>
            <a:off x="4592638" y="5512178"/>
            <a:ext cx="2189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shopping</a:t>
            </a:r>
          </a:p>
        </p:txBody>
      </p:sp>
      <p:sp>
        <p:nvSpPr>
          <p:cNvPr id="93196" name="TextBox 3"/>
          <p:cNvSpPr txBox="1">
            <a:spLocks noChangeArrowheads="1"/>
          </p:cNvSpPr>
          <p:nvPr/>
        </p:nvSpPr>
        <p:spPr bwMode="auto">
          <a:xfrm>
            <a:off x="560388" y="6088440"/>
            <a:ext cx="3346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supermarket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552450" y="884237"/>
            <a:ext cx="6629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21. </a:t>
            </a:r>
            <a:r>
              <a:rPr lang="zh-CN" altLang="en-US" sz="3200" dirty="0">
                <a:sym typeface="Arial" panose="020B0604020202020204" pitchFamily="34" charset="0"/>
              </a:rPr>
              <a:t>我正给我的朋友写信。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I __________ </a:t>
            </a:r>
            <a:r>
              <a:rPr lang="en-US" altLang="zh-CN" sz="3200" dirty="0">
                <a:sym typeface="Arial" panose="020B0604020202020204" pitchFamily="34" charset="0"/>
              </a:rPr>
              <a:t>to my friend.</a:t>
            </a:r>
          </a:p>
        </p:txBody>
      </p:sp>
      <p:sp>
        <p:nvSpPr>
          <p:cNvPr id="94211" name="TextBox 5"/>
          <p:cNvSpPr txBox="1">
            <a:spLocks noChangeArrowheads="1"/>
          </p:cNvSpPr>
          <p:nvPr/>
        </p:nvSpPr>
        <p:spPr bwMode="auto">
          <a:xfrm>
            <a:off x="914400" y="1792287"/>
            <a:ext cx="2425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am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420688" y="6604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375444" y="2071687"/>
            <a:ext cx="8616156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drink, shop, house, tea, tomorrow, pool, supermarket, man, shop, tomorrow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drink tea, use the computer, go shopping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381000" y="1231642"/>
            <a:ext cx="85344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房</a:t>
            </a:r>
            <a:r>
              <a:rPr lang="zh-CN" altLang="en-US" sz="3200" dirty="0" smtClean="0"/>
              <a:t>子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喝；</a:t>
            </a:r>
            <a:r>
              <a:rPr lang="en-US" altLang="zh-CN" sz="3200" dirty="0"/>
              <a:t>n. </a:t>
            </a:r>
            <a:r>
              <a:rPr lang="zh-CN" altLang="en-US" sz="3200" dirty="0"/>
              <a:t>饮</a:t>
            </a:r>
            <a:r>
              <a:rPr lang="zh-CN" altLang="en-US" sz="3200" dirty="0" smtClean="0"/>
              <a:t>料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茶叶，</a:t>
            </a:r>
            <a:r>
              <a:rPr lang="zh-CN" altLang="en-US" sz="3200" dirty="0" smtClean="0"/>
              <a:t>茶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游泳池；水池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</a:t>
            </a:r>
            <a:r>
              <a:rPr lang="en-US" altLang="zh-CN" sz="3200" dirty="0" smtClean="0"/>
              <a:t>______________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超</a:t>
            </a:r>
            <a:r>
              <a:rPr lang="zh-CN" altLang="en-US" sz="3200" dirty="0" smtClean="0"/>
              <a:t>市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v. </a:t>
            </a:r>
            <a:r>
              <a:rPr lang="zh-CN" altLang="en-US" sz="3200" dirty="0"/>
              <a:t>购物；</a:t>
            </a:r>
            <a:r>
              <a:rPr lang="en-US" altLang="zh-CN" sz="3200" dirty="0"/>
              <a:t>n. </a:t>
            </a:r>
            <a:r>
              <a:rPr lang="zh-CN" altLang="en-US" sz="3200" dirty="0"/>
              <a:t>商店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adv. </a:t>
            </a:r>
            <a:r>
              <a:rPr lang="zh-CN" altLang="en-US" sz="3200" dirty="0"/>
              <a:t>在明天；</a:t>
            </a:r>
            <a:r>
              <a:rPr lang="en-US" altLang="zh-CN" sz="3200" dirty="0"/>
              <a:t>n. </a:t>
            </a:r>
            <a:r>
              <a:rPr lang="zh-CN" altLang="en-US" sz="3200" dirty="0"/>
              <a:t>明天；未</a:t>
            </a:r>
            <a:r>
              <a:rPr lang="zh-CN" altLang="en-US" sz="3200" dirty="0" smtClean="0"/>
              <a:t>来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en-US" altLang="zh-CN" sz="3200" dirty="0" smtClean="0"/>
              <a:t>__________  </a:t>
            </a:r>
            <a:r>
              <a:rPr lang="en-US" altLang="zh-CN" sz="3200" dirty="0"/>
              <a:t>n. </a:t>
            </a:r>
            <a:r>
              <a:rPr lang="zh-CN" altLang="en-US" sz="3200" dirty="0"/>
              <a:t>男人；人	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165225" y="2158742"/>
            <a:ext cx="1671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house</a:t>
            </a:r>
          </a:p>
        </p:txBody>
      </p:sp>
      <p:sp>
        <p:nvSpPr>
          <p:cNvPr id="74757" name="TextBox 12"/>
          <p:cNvSpPr txBox="1">
            <a:spLocks noChangeArrowheads="1"/>
          </p:cNvSpPr>
          <p:nvPr/>
        </p:nvSpPr>
        <p:spPr bwMode="auto">
          <a:xfrm>
            <a:off x="1311275" y="2658805"/>
            <a:ext cx="1974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drink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1136650" y="3081080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tea</a:t>
            </a:r>
          </a:p>
        </p:txBody>
      </p:sp>
      <p:sp>
        <p:nvSpPr>
          <p:cNvPr id="74759" name="TextBox 11"/>
          <p:cNvSpPr txBox="1">
            <a:spLocks noChangeArrowheads="1"/>
          </p:cNvSpPr>
          <p:nvPr/>
        </p:nvSpPr>
        <p:spPr bwMode="auto">
          <a:xfrm>
            <a:off x="1063625" y="3585905"/>
            <a:ext cx="28336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pool</a:t>
            </a:r>
          </a:p>
        </p:txBody>
      </p:sp>
      <p:sp>
        <p:nvSpPr>
          <p:cNvPr id="74760" name="TextBox 11"/>
          <p:cNvSpPr txBox="1">
            <a:spLocks noChangeArrowheads="1"/>
          </p:cNvSpPr>
          <p:nvPr/>
        </p:nvSpPr>
        <p:spPr bwMode="auto">
          <a:xfrm>
            <a:off x="1208088" y="4089142"/>
            <a:ext cx="2833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supermarket</a:t>
            </a:r>
          </a:p>
        </p:txBody>
      </p:sp>
      <p:sp>
        <p:nvSpPr>
          <p:cNvPr id="74761" name="TextBox 11"/>
          <p:cNvSpPr txBox="1">
            <a:spLocks noChangeArrowheads="1"/>
          </p:cNvSpPr>
          <p:nvPr/>
        </p:nvSpPr>
        <p:spPr bwMode="auto">
          <a:xfrm>
            <a:off x="1135063" y="4592380"/>
            <a:ext cx="2833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shop</a:t>
            </a:r>
          </a:p>
        </p:txBody>
      </p:sp>
      <p:sp>
        <p:nvSpPr>
          <p:cNvPr id="74762" name="TextBox 11"/>
          <p:cNvSpPr txBox="1">
            <a:spLocks noChangeArrowheads="1"/>
          </p:cNvSpPr>
          <p:nvPr/>
        </p:nvSpPr>
        <p:spPr bwMode="auto">
          <a:xfrm>
            <a:off x="1135063" y="5097205"/>
            <a:ext cx="2833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tomorrow</a:t>
            </a:r>
          </a:p>
        </p:txBody>
      </p:sp>
      <p:sp>
        <p:nvSpPr>
          <p:cNvPr id="74763" name="TextBox 11"/>
          <p:cNvSpPr txBox="1">
            <a:spLocks noChangeArrowheads="1"/>
          </p:cNvSpPr>
          <p:nvPr/>
        </p:nvSpPr>
        <p:spPr bwMode="auto">
          <a:xfrm>
            <a:off x="1135063" y="5579805"/>
            <a:ext cx="2833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7985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609600" y="2058412"/>
            <a:ext cx="7924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 </a:t>
            </a:r>
            <a:r>
              <a:rPr lang="zh-CN" altLang="en-US" sz="3200" dirty="0"/>
              <a:t>喝茶</a:t>
            </a:r>
            <a:r>
              <a:rPr lang="en-US" altLang="zh-CN" sz="3200" dirty="0" smtClean="0"/>
              <a:t>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 smtClean="0"/>
              <a:t>去</a:t>
            </a:r>
            <a:r>
              <a:rPr lang="zh-CN" altLang="en-US" sz="3200" dirty="0"/>
              <a:t>购物 </a:t>
            </a:r>
            <a:r>
              <a:rPr lang="en-US" altLang="zh-CN" sz="3200" dirty="0" smtClean="0"/>
              <a:t>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打篮球</a:t>
            </a:r>
            <a:r>
              <a:rPr lang="en-US" altLang="zh-CN" sz="3200" dirty="0" smtClean="0"/>
              <a:t>____________________  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使用电脑</a:t>
            </a:r>
            <a:r>
              <a:rPr lang="en-US" altLang="zh-CN" sz="3200" dirty="0" smtClean="0"/>
              <a:t>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打扫我的房间</a:t>
            </a:r>
            <a:r>
              <a:rPr lang="en-US" altLang="zh-CN" sz="3200" dirty="0" smtClean="0"/>
              <a:t>_______________</a:t>
            </a:r>
            <a:r>
              <a:rPr lang="en-US" altLang="zh-CN" sz="3200" dirty="0"/>
              <a:t>	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2286000" y="2467987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drink tea</a:t>
            </a: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3200400" y="2972812"/>
            <a:ext cx="32750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go shopping</a:t>
            </a: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3200400" y="3476050"/>
            <a:ext cx="325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play basketball</a:t>
            </a:r>
          </a:p>
        </p:txBody>
      </p:sp>
      <p:sp>
        <p:nvSpPr>
          <p:cNvPr id="77831" name="TextBox 11"/>
          <p:cNvSpPr txBox="1">
            <a:spLocks noChangeArrowheads="1"/>
          </p:cNvSpPr>
          <p:nvPr/>
        </p:nvSpPr>
        <p:spPr bwMode="auto">
          <a:xfrm>
            <a:off x="3200400" y="3979287"/>
            <a:ext cx="4111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use the computer</a:t>
            </a: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4038600" y="4484112"/>
            <a:ext cx="320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clean my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room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3201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8916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她正在洗她的衣服。</a:t>
            </a:r>
            <a:r>
              <a:rPr lang="en-US" altLang="zh-CN" sz="3200" dirty="0"/>
              <a:t>(wash her clothes)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你正在做你的作业吗？</a:t>
            </a:r>
            <a:r>
              <a:rPr lang="en-US" altLang="zh-CN" sz="3200" dirty="0"/>
              <a:t>(do your homework)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他们正在使用电脑吗？</a:t>
            </a:r>
            <a:r>
              <a:rPr lang="en-US" altLang="zh-CN" sz="3200" dirty="0"/>
              <a:t>(use the computer) 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17. </a:t>
            </a:r>
            <a:r>
              <a:rPr lang="zh-CN" altLang="en-US" sz="3200" dirty="0">
                <a:sym typeface="Arial" panose="020B0604020202020204" pitchFamily="34" charset="0"/>
              </a:rPr>
              <a:t>他正在做什么？</a:t>
            </a:r>
            <a:r>
              <a:rPr lang="en-US" altLang="zh-CN" sz="3200" dirty="0">
                <a:sym typeface="Arial" panose="020B0604020202020204" pitchFamily="34" charset="0"/>
              </a:rPr>
              <a:t>(What)  _______________________________________18. </a:t>
            </a:r>
            <a:r>
              <a:rPr lang="zh-CN" altLang="en-US" sz="3200" dirty="0">
                <a:sym typeface="Arial" panose="020B0604020202020204" pitchFamily="34" charset="0"/>
              </a:rPr>
              <a:t>我正在锻炼。</a:t>
            </a:r>
            <a:r>
              <a:rPr lang="en-US" altLang="zh-CN" sz="3200" dirty="0">
                <a:sym typeface="Arial" panose="020B0604020202020204" pitchFamily="34" charset="0"/>
              </a:rPr>
              <a:t>(exercise)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_______________________________________</a:t>
            </a:r>
            <a:endParaRPr lang="en-US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50813" y="1891725"/>
            <a:ext cx="5792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She is washing her clothes.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79388" y="2834700"/>
            <a:ext cx="6526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Are you doing your </a:t>
            </a:r>
            <a:r>
              <a:rPr lang="en-US" altLang="zh-CN" sz="3200" b="1" dirty="0" smtClean="0">
                <a:solidFill>
                  <a:srgbClr val="FF0000"/>
                </a:solidFill>
                <a:sym typeface="Arial" panose="020B0604020202020204" pitchFamily="34" charset="0"/>
              </a:rPr>
              <a:t>homework?</a:t>
            </a:r>
            <a:endParaRPr lang="en-US" altLang="zh-CN" sz="32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250825" y="374910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Are they using the computer?		</a:t>
            </a:r>
          </a:p>
        </p:txBody>
      </p:sp>
      <p:sp>
        <p:nvSpPr>
          <p:cNvPr id="79879" name="TextBox 17"/>
          <p:cNvSpPr txBox="1">
            <a:spLocks noChangeArrowheads="1"/>
          </p:cNvSpPr>
          <p:nvPr/>
        </p:nvSpPr>
        <p:spPr bwMode="auto">
          <a:xfrm>
            <a:off x="322263" y="4685725"/>
            <a:ext cx="39647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What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he doing?	</a:t>
            </a:r>
          </a:p>
        </p:txBody>
      </p:sp>
      <p:sp>
        <p:nvSpPr>
          <p:cNvPr id="79880" name="TextBox 17"/>
          <p:cNvSpPr txBox="1">
            <a:spLocks noChangeArrowheads="1"/>
          </p:cNvSpPr>
          <p:nvPr/>
        </p:nvSpPr>
        <p:spPr bwMode="auto">
          <a:xfrm>
            <a:off x="179388" y="5695375"/>
            <a:ext cx="39647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What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he doing?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500063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一、要点讲解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★</a:t>
            </a:r>
            <a:r>
              <a:rPr lang="en-US" altLang="zh-CN" sz="3200" dirty="0"/>
              <a:t>1. </a:t>
            </a:r>
            <a:r>
              <a:rPr lang="zh-CN" altLang="en-US" sz="3200" dirty="0"/>
              <a:t>现在进行时的常用句型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肯定句式：主语</a:t>
            </a:r>
            <a:r>
              <a:rPr lang="en-US" altLang="zh-CN" sz="3200" dirty="0"/>
              <a:t>+be(am, is, are)+</a:t>
            </a:r>
            <a:r>
              <a:rPr lang="zh-CN" altLang="en-US" sz="3200" dirty="0"/>
              <a:t>现在分词</a:t>
            </a:r>
            <a:r>
              <a:rPr lang="en-US" altLang="zh-CN" sz="3200" dirty="0"/>
              <a:t>+</a:t>
            </a:r>
            <a:r>
              <a:rPr lang="zh-CN" altLang="en-US" sz="3200" dirty="0"/>
              <a:t>其他 例</a:t>
            </a:r>
            <a:r>
              <a:rPr lang="en-US" altLang="zh-CN" sz="3200" dirty="0"/>
              <a:t>1. I’m working now.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否定句式：主语</a:t>
            </a:r>
            <a:r>
              <a:rPr lang="en-US" altLang="zh-CN" sz="3200" dirty="0"/>
              <a:t>+be(am, is, are)+not+</a:t>
            </a:r>
            <a:r>
              <a:rPr lang="zh-CN" altLang="en-US" sz="3200" dirty="0"/>
              <a:t>现在分词</a:t>
            </a:r>
            <a:r>
              <a:rPr lang="en-US" altLang="zh-CN" sz="3200" dirty="0"/>
              <a:t>+</a:t>
            </a:r>
            <a:r>
              <a:rPr lang="zh-CN" altLang="en-US" sz="3200" dirty="0"/>
              <a:t>其他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把例</a:t>
            </a:r>
            <a:r>
              <a:rPr lang="en-US" altLang="zh-CN" sz="3200" dirty="0"/>
              <a:t>1</a:t>
            </a:r>
            <a:r>
              <a:rPr lang="zh-CN" altLang="en-US" sz="3200" dirty="0"/>
              <a:t>变成否定句</a:t>
            </a:r>
            <a:r>
              <a:rPr lang="en-US" altLang="zh-CN" sz="3200" dirty="0"/>
              <a:t>: 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疑问句式及简略答语：</a:t>
            </a:r>
            <a:r>
              <a:rPr lang="en-US" altLang="zh-CN" sz="3200" dirty="0"/>
              <a:t>be(am, is, are)+</a:t>
            </a:r>
            <a:r>
              <a:rPr lang="zh-CN" altLang="en-US" sz="3200" dirty="0"/>
              <a:t>主语</a:t>
            </a:r>
            <a:r>
              <a:rPr lang="en-US" altLang="zh-CN" sz="3200" dirty="0"/>
              <a:t>+</a:t>
            </a:r>
            <a:r>
              <a:rPr lang="zh-CN" altLang="en-US" sz="3200" dirty="0"/>
              <a:t>现在分词</a:t>
            </a:r>
            <a:r>
              <a:rPr lang="en-US" altLang="zh-CN" sz="3200" dirty="0"/>
              <a:t>+</a:t>
            </a:r>
            <a:r>
              <a:rPr lang="zh-CN" altLang="en-US" sz="3200" dirty="0"/>
              <a:t>其他？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肯定回答：</a:t>
            </a:r>
            <a:r>
              <a:rPr lang="en-US" altLang="zh-CN" sz="3200" dirty="0"/>
              <a:t>Yes, </a:t>
            </a:r>
            <a:r>
              <a:rPr lang="zh-CN" altLang="en-US" sz="3200" dirty="0"/>
              <a:t>主语</a:t>
            </a:r>
            <a:r>
              <a:rPr lang="en-US" altLang="zh-CN" sz="3200" dirty="0"/>
              <a:t>+be.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否定回答： </a:t>
            </a:r>
            <a:r>
              <a:rPr lang="en-US" altLang="zh-CN" sz="3200" dirty="0"/>
              <a:t>No, </a:t>
            </a:r>
            <a:r>
              <a:rPr lang="zh-CN" altLang="en-US" sz="3200" dirty="0"/>
              <a:t>主语</a:t>
            </a:r>
            <a:r>
              <a:rPr lang="en-US" altLang="zh-CN" sz="3200" dirty="0"/>
              <a:t>+</a:t>
            </a:r>
            <a:r>
              <a:rPr lang="en-US" altLang="zh-CN" sz="3200" dirty="0" err="1"/>
              <a:t>be+not</a:t>
            </a:r>
            <a:r>
              <a:rPr lang="en-US" altLang="zh-CN" sz="3200" dirty="0"/>
              <a:t>.</a:t>
            </a:r>
          </a:p>
        </p:txBody>
      </p:sp>
      <p:sp>
        <p:nvSpPr>
          <p:cNvPr id="81924" name="TextBox 2"/>
          <p:cNvSpPr txBox="1">
            <a:spLocks noChangeArrowheads="1"/>
          </p:cNvSpPr>
          <p:nvPr/>
        </p:nvSpPr>
        <p:spPr bwMode="auto">
          <a:xfrm>
            <a:off x="755650" y="3860800"/>
            <a:ext cx="6888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I am not working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8154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★2. </a:t>
            </a:r>
            <a:r>
              <a:rPr lang="zh-CN" altLang="en-US" sz="3200" dirty="0">
                <a:sym typeface="Arial" panose="020B0604020202020204" pitchFamily="34" charset="0"/>
              </a:rPr>
              <a:t>现在进行时常用的标志性词语：</a:t>
            </a:r>
            <a:r>
              <a:rPr lang="en-US" altLang="zh-CN" sz="3200" dirty="0">
                <a:sym typeface="Arial" panose="020B0604020202020204" pitchFamily="34" charset="0"/>
              </a:rPr>
              <a:t>now, look, listen, these days, at the moment(</a:t>
            </a:r>
            <a:r>
              <a:rPr lang="zh-CN" altLang="en-US" sz="3200" dirty="0">
                <a:sym typeface="Arial" panose="020B0604020202020204" pitchFamily="34" charset="0"/>
              </a:rPr>
              <a:t>此刻</a:t>
            </a:r>
            <a:r>
              <a:rPr lang="en-US" altLang="zh-CN" sz="3200" dirty="0">
                <a:sym typeface="Arial" panose="020B0604020202020204" pitchFamily="34" charset="0"/>
              </a:rPr>
              <a:t>), right now,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at present</a:t>
            </a:r>
            <a:r>
              <a:rPr lang="zh-CN" altLang="en-US" sz="3200" dirty="0">
                <a:sym typeface="Arial" panose="020B0604020202020204" pitchFamily="34" charset="0"/>
              </a:rPr>
              <a:t>（目前）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At the moment, she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 </a:t>
            </a:r>
            <a:r>
              <a:rPr lang="en-US" altLang="zh-CN" sz="3200" dirty="0">
                <a:sym typeface="Arial" panose="020B0604020202020204" pitchFamily="34" charset="0"/>
              </a:rPr>
              <a:t>(clean) her living 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★3. man</a:t>
            </a:r>
            <a:r>
              <a:rPr lang="zh-CN" altLang="en-US" sz="3200" dirty="0">
                <a:sym typeface="Arial" panose="020B0604020202020204" pitchFamily="34" charset="0"/>
              </a:rPr>
              <a:t>的复数形式是 </a:t>
            </a:r>
            <a:r>
              <a:rPr lang="en-US" altLang="zh-CN" sz="3200" dirty="0">
                <a:sym typeface="Arial" panose="020B0604020202020204" pitchFamily="34" charset="0"/>
              </a:rPr>
              <a:t>_________, woman</a:t>
            </a:r>
            <a:r>
              <a:rPr lang="zh-CN" altLang="en-US" sz="3200" dirty="0">
                <a:sym typeface="Arial" panose="020B0604020202020204" pitchFamily="34" charset="0"/>
              </a:rPr>
              <a:t>的复数形式是 </a:t>
            </a:r>
            <a:r>
              <a:rPr lang="en-US" altLang="zh-CN" sz="3200" dirty="0">
                <a:sym typeface="Arial" panose="020B0604020202020204" pitchFamily="34" charset="0"/>
              </a:rPr>
              <a:t>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当</a:t>
            </a:r>
            <a:r>
              <a:rPr lang="en-US" altLang="zh-CN" sz="3200" dirty="0">
                <a:sym typeface="Arial" panose="020B0604020202020204" pitchFamily="34" charset="0"/>
              </a:rPr>
              <a:t>man, woman</a:t>
            </a:r>
            <a:r>
              <a:rPr lang="zh-CN" altLang="en-US" sz="3200" dirty="0">
                <a:sym typeface="Arial" panose="020B0604020202020204" pitchFamily="34" charset="0"/>
              </a:rPr>
              <a:t>在名词词组中修饰名词时，变成复数形式时，两个名词都要同时变成复数，如：女医生：</a:t>
            </a:r>
            <a:r>
              <a:rPr lang="en-US" altLang="zh-CN" sz="3200" dirty="0">
                <a:sym typeface="Arial" panose="020B0604020202020204" pitchFamily="34" charset="0"/>
              </a:rPr>
              <a:t>women doctors</a:t>
            </a:r>
            <a:r>
              <a:rPr lang="zh-CN" altLang="en-US" sz="3200" dirty="0">
                <a:sym typeface="Arial" panose="020B0604020202020204" pitchFamily="34" charset="0"/>
              </a:rPr>
              <a:t>；男老师：</a:t>
            </a:r>
            <a:r>
              <a:rPr lang="en-US" altLang="zh-CN" sz="3200" dirty="0">
                <a:sym typeface="Arial" panose="020B0604020202020204" pitchFamily="34" charset="0"/>
              </a:rPr>
              <a:t>men teachers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3886200" y="2229862"/>
            <a:ext cx="24780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 cleaning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4643439" y="3164900"/>
            <a:ext cx="1147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men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1908176" y="3668137"/>
            <a:ext cx="1858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211515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★4. drink tea: </a:t>
            </a:r>
            <a:r>
              <a:rPr lang="zh-CN" altLang="en-US" sz="3200" dirty="0">
                <a:sym typeface="Arial" panose="020B0604020202020204" pitchFamily="34" charset="0"/>
              </a:rPr>
              <a:t>喝茶，</a:t>
            </a:r>
            <a:r>
              <a:rPr lang="en-US" altLang="zh-CN" sz="3200" dirty="0">
                <a:sym typeface="Arial" panose="020B0604020202020204" pitchFamily="34" charset="0"/>
              </a:rPr>
              <a:t>tea</a:t>
            </a:r>
            <a:r>
              <a:rPr lang="zh-CN" altLang="en-US" sz="3200" dirty="0">
                <a:sym typeface="Arial" panose="020B0604020202020204" pitchFamily="34" charset="0"/>
              </a:rPr>
              <a:t>为</a:t>
            </a:r>
            <a:r>
              <a:rPr lang="en-US" altLang="zh-CN" sz="3200" dirty="0" smtClean="0">
                <a:sym typeface="Arial" panose="020B0604020202020204" pitchFamily="34" charset="0"/>
              </a:rPr>
              <a:t>_______(</a:t>
            </a:r>
            <a:r>
              <a:rPr lang="zh-CN" altLang="en-US" sz="3200" dirty="0">
                <a:sym typeface="Arial" panose="020B0604020202020204" pitchFamily="34" charset="0"/>
              </a:rPr>
              <a:t>可数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不可数</a:t>
            </a:r>
            <a:r>
              <a:rPr lang="en-US" altLang="zh-CN" sz="3200" dirty="0">
                <a:sym typeface="Arial" panose="020B0604020202020204" pitchFamily="34" charset="0"/>
              </a:rPr>
              <a:t>)</a:t>
            </a:r>
            <a:r>
              <a:rPr lang="zh-CN" altLang="en-US" sz="3200" dirty="0">
                <a:sym typeface="Arial" panose="020B0604020202020204" pitchFamily="34" charset="0"/>
              </a:rPr>
              <a:t>名词，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可构成词组如：绿茶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</a:t>
            </a:r>
            <a:r>
              <a:rPr lang="zh-CN" altLang="en-US" sz="3200" dirty="0" smtClean="0">
                <a:sym typeface="Arial" panose="020B0604020202020204" pitchFamily="34" charset="0"/>
              </a:rPr>
              <a:t>，</a:t>
            </a:r>
            <a:r>
              <a:rPr lang="zh-CN" altLang="en-US" sz="3200" dirty="0">
                <a:sym typeface="Arial" panose="020B0604020202020204" pitchFamily="34" charset="0"/>
              </a:rPr>
              <a:t>红茶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★5. tomorrow: </a:t>
            </a:r>
            <a:r>
              <a:rPr lang="zh-CN" altLang="en-US" sz="3200" dirty="0">
                <a:sym typeface="Arial" panose="020B0604020202020204" pitchFamily="34" charset="0"/>
              </a:rPr>
              <a:t>做副词时意为</a:t>
            </a:r>
            <a:r>
              <a:rPr lang="en-US" altLang="zh-CN" sz="3200" dirty="0" smtClean="0">
                <a:sym typeface="Arial" panose="020B0604020202020204" pitchFamily="34" charset="0"/>
              </a:rPr>
              <a:t>_______</a:t>
            </a:r>
            <a:r>
              <a:rPr lang="zh-CN" altLang="en-US" sz="3200" dirty="0" smtClean="0">
                <a:sym typeface="Arial" panose="020B0604020202020204" pitchFamily="34" charset="0"/>
              </a:rPr>
              <a:t>，</a:t>
            </a:r>
            <a:r>
              <a:rPr lang="zh-CN" altLang="en-US" sz="3200" dirty="0">
                <a:sym typeface="Arial" panose="020B0604020202020204" pitchFamily="34" charset="0"/>
              </a:rPr>
              <a:t>做名词时意为</a:t>
            </a:r>
            <a:r>
              <a:rPr lang="en-US" altLang="zh-CN" sz="3200" dirty="0" smtClean="0">
                <a:sym typeface="Arial" panose="020B0604020202020204" pitchFamily="34" charset="0"/>
              </a:rPr>
              <a:t>_______</a:t>
            </a:r>
            <a:r>
              <a:rPr lang="en-US" altLang="en-US" sz="3200" dirty="0" smtClean="0">
                <a:sym typeface="Arial" panose="020B0604020202020204" pitchFamily="34" charset="0"/>
              </a:rPr>
              <a:t>___</a:t>
            </a:r>
            <a:r>
              <a:rPr lang="en-US" altLang="zh-CN" sz="3200" dirty="0" smtClean="0"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ym typeface="Arial" panose="020B0604020202020204" pitchFamily="34" charset="0"/>
              </a:rPr>
              <a:t>如：明天见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宋体" panose="02010600030101010101" pitchFamily="2" charset="-122"/>
              </a:rPr>
              <a:t>二、用所给单词的适当形式填空：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1. Look! They____________ (study) for the English test.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2. Listen! The girls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___________(</a:t>
            </a:r>
            <a:r>
              <a:rPr lang="en-US" altLang="zh-CN" sz="3200" dirty="0">
                <a:sym typeface="宋体" panose="02010600030101010101" pitchFamily="2" charset="-122"/>
              </a:rPr>
              <a:t>sing) under the trees. They are so happy.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3. She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 </a:t>
            </a:r>
            <a:r>
              <a:rPr lang="en-US" altLang="zh-CN" sz="3200" dirty="0">
                <a:sym typeface="宋体" panose="02010600030101010101" pitchFamily="2" charset="-122"/>
              </a:rPr>
              <a:t>( exercise) now.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5029200" y="182939"/>
            <a:ext cx="1474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不可数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5334000" y="2054602"/>
            <a:ext cx="1474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在明天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3733800" y="1117977"/>
            <a:ext cx="2182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green tea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838200" y="2602289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明天或未来</a:t>
            </a:r>
          </a:p>
        </p:txBody>
      </p:sp>
      <p:sp>
        <p:nvSpPr>
          <p:cNvPr id="84999" name="TextBox 2"/>
          <p:cNvSpPr txBox="1">
            <a:spLocks noChangeArrowheads="1"/>
          </p:cNvSpPr>
          <p:nvPr/>
        </p:nvSpPr>
        <p:spPr bwMode="auto">
          <a:xfrm>
            <a:off x="5334000" y="2590800"/>
            <a:ext cx="381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see you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tomorrow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85000" name="TextBox 2"/>
          <p:cNvSpPr txBox="1">
            <a:spLocks noChangeArrowheads="1"/>
          </p:cNvSpPr>
          <p:nvPr/>
        </p:nvSpPr>
        <p:spPr bwMode="auto">
          <a:xfrm>
            <a:off x="152400" y="1581527"/>
            <a:ext cx="2030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black tea</a:t>
            </a:r>
          </a:p>
        </p:txBody>
      </p:sp>
      <p:sp>
        <p:nvSpPr>
          <p:cNvPr id="85001" name="TextBox 2"/>
          <p:cNvSpPr txBox="1">
            <a:spLocks noChangeArrowheads="1"/>
          </p:cNvSpPr>
          <p:nvPr/>
        </p:nvSpPr>
        <p:spPr bwMode="auto">
          <a:xfrm>
            <a:off x="2667000" y="35814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 studying</a:t>
            </a:r>
          </a:p>
        </p:txBody>
      </p:sp>
      <p:sp>
        <p:nvSpPr>
          <p:cNvPr id="85002" name="TextBox 2"/>
          <p:cNvSpPr txBox="1">
            <a:spLocks noChangeArrowheads="1"/>
          </p:cNvSpPr>
          <p:nvPr/>
        </p:nvSpPr>
        <p:spPr bwMode="auto">
          <a:xfrm>
            <a:off x="3505200" y="4495800"/>
            <a:ext cx="24685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are singing</a:t>
            </a:r>
          </a:p>
        </p:txBody>
      </p:sp>
      <p:sp>
        <p:nvSpPr>
          <p:cNvPr id="85003" name="TextBox 2"/>
          <p:cNvSpPr txBox="1">
            <a:spLocks noChangeArrowheads="1"/>
          </p:cNvSpPr>
          <p:nvPr/>
        </p:nvSpPr>
        <p:spPr bwMode="auto">
          <a:xfrm>
            <a:off x="1371600" y="5526088"/>
            <a:ext cx="2800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 exercising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53340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P33-P34)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75260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shop</a:t>
            </a:r>
            <a:r>
              <a:rPr lang="zh-CN" altLang="en-US" sz="3200" dirty="0"/>
              <a:t>的词性及用法：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Let</a:t>
            </a:r>
            <a:r>
              <a:rPr lang="en-US" altLang="zh-CN" sz="3200" dirty="0">
                <a:latin typeface="Calibri" panose="020F0502020204030204"/>
              </a:rPr>
              <a:t>’</a:t>
            </a:r>
            <a:r>
              <a:rPr lang="en-US" altLang="zh-CN" sz="3200" dirty="0"/>
              <a:t>s shop together. </a:t>
            </a:r>
            <a:r>
              <a:rPr lang="zh-CN" altLang="en-US" sz="3200" dirty="0"/>
              <a:t>此处</a:t>
            </a:r>
            <a:r>
              <a:rPr lang="en-US" altLang="zh-CN" sz="3200" dirty="0"/>
              <a:t>shop </a:t>
            </a:r>
            <a:r>
              <a:rPr lang="zh-CN" altLang="en-US" sz="3200" dirty="0"/>
              <a:t>用作 </a:t>
            </a:r>
            <a:r>
              <a:rPr lang="en-US" altLang="zh-CN" sz="3200" dirty="0" smtClean="0"/>
              <a:t>____(</a:t>
            </a:r>
            <a:r>
              <a:rPr lang="zh-CN" altLang="en-US" sz="3200" dirty="0"/>
              <a:t>填词性</a:t>
            </a:r>
            <a:r>
              <a:rPr lang="en-US" altLang="zh-CN" sz="3200" dirty="0"/>
              <a:t>)</a:t>
            </a:r>
            <a:r>
              <a:rPr lang="zh-CN" altLang="en-US" sz="3200" dirty="0"/>
              <a:t>，意为</a:t>
            </a:r>
            <a:r>
              <a:rPr lang="zh-CN" altLang="en-US" sz="3200" dirty="0">
                <a:latin typeface="Calibri" panose="020F0502020204030204"/>
              </a:rPr>
              <a:t>“</a:t>
            </a:r>
            <a:r>
              <a:rPr lang="zh-CN" altLang="en-US" sz="3200" dirty="0"/>
              <a:t>购物</a:t>
            </a:r>
            <a:r>
              <a:rPr lang="zh-CN" altLang="en-US" sz="3200" dirty="0">
                <a:latin typeface="Calibri" panose="020F0502020204030204"/>
              </a:rPr>
              <a:t>”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There is a shop near my school. </a:t>
            </a:r>
            <a:r>
              <a:rPr lang="zh-CN" altLang="en-US" sz="3200" dirty="0"/>
              <a:t>此处</a:t>
            </a:r>
            <a:r>
              <a:rPr lang="en-US" altLang="zh-CN" sz="3200" dirty="0"/>
              <a:t>shop</a:t>
            </a:r>
            <a:r>
              <a:rPr lang="zh-CN" altLang="en-US" sz="3200" dirty="0"/>
              <a:t>用作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(</a:t>
            </a:r>
            <a:r>
              <a:rPr lang="zh-CN" altLang="en-US" sz="3200" dirty="0"/>
              <a:t>填词性</a:t>
            </a:r>
            <a:r>
              <a:rPr lang="en-US" altLang="zh-CN" sz="3200" dirty="0"/>
              <a:t>)</a:t>
            </a:r>
            <a:r>
              <a:rPr lang="zh-CN" altLang="en-US" sz="3200" dirty="0"/>
              <a:t>，意为</a:t>
            </a:r>
            <a:r>
              <a:rPr lang="zh-CN" altLang="en-US" sz="3200" dirty="0">
                <a:latin typeface="Calibri" panose="020F0502020204030204"/>
              </a:rPr>
              <a:t>“</a:t>
            </a:r>
            <a:r>
              <a:rPr lang="zh-CN" altLang="en-US" sz="3200" dirty="0"/>
              <a:t>商店</a:t>
            </a:r>
            <a:r>
              <a:rPr lang="zh-CN" altLang="en-US" sz="3200" dirty="0">
                <a:latin typeface="Calibri" panose="020F0502020204030204"/>
              </a:rPr>
              <a:t>”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Can you go shopping with me? </a:t>
            </a:r>
            <a:r>
              <a:rPr lang="zh-CN" altLang="en-US" sz="3200" dirty="0"/>
              <a:t>此处</a:t>
            </a:r>
            <a:r>
              <a:rPr lang="en-US" altLang="zh-CN" sz="3200" dirty="0"/>
              <a:t>shopping</a:t>
            </a:r>
            <a:r>
              <a:rPr lang="zh-CN" altLang="en-US" sz="3200" dirty="0"/>
              <a:t>是</a:t>
            </a:r>
            <a:r>
              <a:rPr lang="en-US" altLang="zh-CN" sz="3200" dirty="0"/>
              <a:t>shop </a:t>
            </a:r>
            <a:r>
              <a:rPr lang="zh-CN" altLang="en-US" sz="3200" dirty="0"/>
              <a:t>的 </a:t>
            </a:r>
            <a:r>
              <a:rPr lang="en-US" altLang="zh-CN" sz="3200" dirty="0" smtClean="0"/>
              <a:t>________ </a:t>
            </a:r>
            <a:r>
              <a:rPr lang="zh-CN" altLang="en-US" sz="3200" dirty="0"/>
              <a:t>形式。</a:t>
            </a:r>
          </a:p>
        </p:txBody>
      </p:sp>
      <p:sp>
        <p:nvSpPr>
          <p:cNvPr id="86020" name="TextBox 9"/>
          <p:cNvSpPr txBox="1">
            <a:spLocks noChangeArrowheads="1"/>
          </p:cNvSpPr>
          <p:nvPr/>
        </p:nvSpPr>
        <p:spPr bwMode="auto">
          <a:xfrm>
            <a:off x="6804025" y="2165350"/>
            <a:ext cx="1196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动词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250825" y="3678237"/>
            <a:ext cx="1273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名词</a:t>
            </a:r>
          </a:p>
        </p:txBody>
      </p:sp>
      <p:sp>
        <p:nvSpPr>
          <p:cNvPr id="86022" name="TextBox 9"/>
          <p:cNvSpPr txBox="1">
            <a:spLocks noChangeArrowheads="1"/>
          </p:cNvSpPr>
          <p:nvPr/>
        </p:nvSpPr>
        <p:spPr bwMode="auto">
          <a:xfrm>
            <a:off x="1979613" y="4597399"/>
            <a:ext cx="2581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现在分词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1106</Words>
  <Application>Microsoft Office PowerPoint</Application>
  <PresentationFormat>全屏显示(4:3)</PresentationFormat>
  <Paragraphs>181</Paragraphs>
  <Slides>15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B99BCB82ABFA437A89C16CD332B6BA90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