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84" r:id="rId3"/>
    <p:sldId id="286" r:id="rId4"/>
    <p:sldId id="287" r:id="rId5"/>
    <p:sldId id="290" r:id="rId6"/>
    <p:sldId id="265" r:id="rId7"/>
    <p:sldId id="292" r:id="rId8"/>
    <p:sldId id="297" r:id="rId9"/>
    <p:sldId id="298" r:id="rId10"/>
    <p:sldId id="295" r:id="rId11"/>
    <p:sldId id="296" r:id="rId12"/>
  </p:sldIdLst>
  <p:sldSz cx="9144000" cy="5143500" type="screen16x9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00"/>
    <a:srgbClr val="6600CC"/>
    <a:srgbClr val="0000CC"/>
    <a:srgbClr val="FF0000"/>
    <a:srgbClr val="0000FF"/>
    <a:srgbClr val="6600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页眉占位符 6758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7587" name="日期占位符 67586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4340" name="幻灯片图像占位符 67587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文本占位符 67588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7590" name="页脚占位符 67589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eaLnBrk="1" hangingPunct="1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7591" name="灯片编号占位符 67590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buFont typeface="Arial" panose="020B0604020202020204" pitchFamily="34" charset="0"/>
              <a:buNone/>
              <a:defRPr sz="1200" noProof="1" smtClean="0"/>
            </a:lvl1pPr>
          </a:lstStyle>
          <a:p>
            <a:pPr>
              <a:defRPr/>
            </a:pPr>
            <a:fld id="{1BA23C6C-B553-459C-888E-4844971B2F7A}" type="slidenum">
              <a:rPr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algn="l" rtl="0" eaLnBrk="0" fontAlgn="base" hangingPunct="0">
      <a:spcBef>
        <a:spcPct val="30000"/>
      </a:spcBef>
      <a:spcAft>
        <a:spcPct val="0"/>
      </a:spcAft>
      <a:buFont typeface="Arial" panose="020B0604020202020204" pitchFamily="34" charset="0"/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30000"/>
      </a:spcBef>
      <a:spcAft>
        <a:spcPct val="0"/>
      </a:spcAft>
      <a:buNone/>
      <a:defRPr sz="1200"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A23C6C-B553-459C-888E-4844971B2F7A}" type="slidenum">
              <a:rPr lang="en-US" altLang="zh-CN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5D19C-4D75-4C43-BF68-E91BC41961CB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9779A-92CF-4816-94CF-91375AA14131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74C4E-22F9-4C59-98EC-BCB2DBC104CA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628650" y="1369219"/>
            <a:ext cx="3886200" cy="157400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29150" y="1369219"/>
            <a:ext cx="3886200" cy="1574006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628650" y="3057526"/>
            <a:ext cx="3886200" cy="1575197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3057526"/>
            <a:ext cx="3886200" cy="1575197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8B588-5890-49D3-A3D8-CFD8F02D19FF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F7E91-1FAE-47E0-899C-CF37234119A5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CE1E8-7422-477E-8EFB-F7D93B467E46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6E0D5-A7B9-4B81-9447-96525AC62D1D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7B63A-1901-4E57-B4FB-B0EB0FC82F2E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3FA9E-188C-4B21-9430-B34D44EC2FB0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BF465-61F4-4893-AF8D-0294AB64B2C9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FE127-FFDA-4D86-A3D7-52C22CBEDF59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198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198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4198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0785E4-F6FB-4A48-82F4-20413AC105AD}" type="slidenum">
              <a:rPr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4198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4198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1988" name="日期占位符 4198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989" name="页脚占位符 4198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7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 eaLnBrk="1" hangingPunct="1">
              <a:buFont typeface="Arial" panose="020B0604020202020204" pitchFamily="34" charset="0"/>
              <a:buNone/>
              <a:defRPr sz="14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990" name="灯片编号占位符 4198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 typeface="Arial" panose="020B0604020202020204" pitchFamily="34" charset="0"/>
              <a:buNone/>
              <a:defRPr sz="1400" noProof="1" smtClean="0"/>
            </a:lvl1pPr>
          </a:lstStyle>
          <a:p>
            <a:pPr>
              <a:defRPr/>
            </a:pPr>
            <a:fld id="{CACF591B-1157-4DDE-B1EA-990286413999}" type="slidenum">
              <a:rPr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png"/><Relationship Id="rId7" Type="http://schemas.openxmlformats.org/officeDocument/2006/relationships/image" Target="../media/image19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11" Type="http://schemas.openxmlformats.org/officeDocument/2006/relationships/image" Target="../media/image23.jpeg"/><Relationship Id="rId5" Type="http://schemas.openxmlformats.org/officeDocument/2006/relationships/image" Target="../media/image17.png"/><Relationship Id="rId10" Type="http://schemas.openxmlformats.org/officeDocument/2006/relationships/image" Target="../media/image22.jpeg"/><Relationship Id="rId4" Type="http://schemas.openxmlformats.org/officeDocument/2006/relationships/image" Target="../media/image16.pn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3074"/>
          <p:cNvSpPr txBox="1">
            <a:spLocks noChangeArrowheads="1"/>
          </p:cNvSpPr>
          <p:nvPr/>
        </p:nvSpPr>
        <p:spPr bwMode="auto">
          <a:xfrm>
            <a:off x="0" y="1059582"/>
            <a:ext cx="91440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Unit 5  Weather 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7200" b="1" dirty="0" smtClean="0">
                <a:solidFill>
                  <a:srgbClr val="FF0000"/>
                </a:solidFill>
              </a:rPr>
              <a:t>It’s </a:t>
            </a:r>
            <a:r>
              <a:rPr lang="en-US" altLang="zh-CN" sz="7200" b="1" dirty="0">
                <a:solidFill>
                  <a:srgbClr val="FF0000"/>
                </a:solidFill>
              </a:rPr>
              <a:t>sunny.</a:t>
            </a:r>
          </a:p>
        </p:txBody>
      </p:sp>
      <p:sp>
        <p:nvSpPr>
          <p:cNvPr id="2051" name="文本框 3077"/>
          <p:cNvSpPr txBox="1">
            <a:spLocks noChangeArrowheads="1"/>
          </p:cNvSpPr>
          <p:nvPr/>
        </p:nvSpPr>
        <p:spPr bwMode="auto">
          <a:xfrm>
            <a:off x="8655050" y="4956175"/>
            <a:ext cx="1841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0" y="4083918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文本框 63493"/>
          <p:cNvSpPr txBox="1">
            <a:spLocks noChangeArrowheads="1"/>
          </p:cNvSpPr>
          <p:nvPr/>
        </p:nvSpPr>
        <p:spPr bwMode="auto">
          <a:xfrm>
            <a:off x="699467" y="915566"/>
            <a:ext cx="803296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We should know about the weather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and keep healthy</a:t>
            </a:r>
            <a:r>
              <a:rPr lang="en-US" altLang="zh-CN" sz="3600" dirty="0" smtClean="0">
                <a:solidFill>
                  <a:srgbClr val="FF0000"/>
                </a:solidFill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sz="3600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dirty="0"/>
              <a:t>我们应该养成时刻关注天气的好习惯，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3600" dirty="0"/>
              <a:t>适当增减衣服，保持健康。</a:t>
            </a:r>
          </a:p>
        </p:txBody>
      </p:sp>
      <p:sp>
        <p:nvSpPr>
          <p:cNvPr id="11268" name="文本框 63494"/>
          <p:cNvSpPr txBox="1">
            <a:spLocks noChangeArrowheads="1"/>
          </p:cNvSpPr>
          <p:nvPr/>
        </p:nvSpPr>
        <p:spPr bwMode="auto">
          <a:xfrm>
            <a:off x="8512175" y="4922838"/>
            <a:ext cx="441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000"/>
              <a:t>作业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矩形 69636"/>
          <p:cNvSpPr>
            <a:spLocks noChangeArrowheads="1" noChangeShapeType="1" noTextEdit="1"/>
          </p:cNvSpPr>
          <p:nvPr/>
        </p:nvSpPr>
        <p:spPr bwMode="auto">
          <a:xfrm>
            <a:off x="2144713" y="826294"/>
            <a:ext cx="4464050" cy="9191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49343"/>
              </a:avLst>
            </a:prstTxWarp>
          </a:bodyPr>
          <a:lstStyle/>
          <a:p>
            <a:pPr algn="ctr"/>
            <a:r>
              <a:rPr lang="en-US" altLang="zh-CN" sz="3600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Homework</a:t>
            </a:r>
            <a:endParaRPr lang="zh-CN" altLang="en-US" sz="3600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2291" name="文本框 69637"/>
          <p:cNvSpPr txBox="1">
            <a:spLocks noChangeArrowheads="1"/>
          </p:cNvSpPr>
          <p:nvPr/>
        </p:nvSpPr>
        <p:spPr bwMode="auto">
          <a:xfrm>
            <a:off x="683568" y="2427734"/>
            <a:ext cx="792011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/>
              <a:t>1</a:t>
            </a:r>
            <a:r>
              <a:rPr lang="zh-CN" altLang="en-US" sz="2800" dirty="0"/>
              <a:t>、运用今天所学的句型与家人或朋</a:t>
            </a:r>
            <a:r>
              <a:rPr lang="zh-CN" altLang="en-US" sz="2800" dirty="0" smtClean="0"/>
              <a:t>友交</a:t>
            </a:r>
            <a:r>
              <a:rPr lang="zh-CN" altLang="en-US" sz="2800" dirty="0"/>
              <a:t>流天气。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/>
              <a:t>2</a:t>
            </a:r>
            <a:r>
              <a:rPr lang="zh-CN" altLang="en-US" sz="2800" dirty="0"/>
              <a:t>、观看今天的中央电视台的天气预报</a:t>
            </a:r>
            <a:r>
              <a:rPr lang="zh-CN" altLang="en-US" sz="2800" dirty="0" smtClean="0"/>
              <a:t>，并</a:t>
            </a:r>
            <a:r>
              <a:rPr lang="zh-CN" altLang="en-US" sz="2800" dirty="0"/>
              <a:t>做好记录，没学过的表示天气的单词</a:t>
            </a:r>
            <a:r>
              <a:rPr lang="zh-CN" altLang="en-US" sz="2800" dirty="0" smtClean="0"/>
              <a:t>，做</a:t>
            </a:r>
            <a:r>
              <a:rPr lang="zh-CN" altLang="en-US" sz="2800" dirty="0"/>
              <a:t>好标记，下节课学习讨论。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51214"/>
          <p:cNvSpPr>
            <a:spLocks noChangeArrowheads="1"/>
          </p:cNvSpPr>
          <p:nvPr/>
        </p:nvSpPr>
        <p:spPr bwMode="auto">
          <a:xfrm>
            <a:off x="1547813" y="3003550"/>
            <a:ext cx="6192837" cy="4873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3075" name="内容占位符 51208" descr="0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478588" y="3560763"/>
            <a:ext cx="2665412" cy="1582737"/>
          </a:xfrm>
        </p:spPr>
      </p:pic>
      <p:pic>
        <p:nvPicPr>
          <p:cNvPr id="3076" name="内容占位符 51201" descr="0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0" y="0"/>
            <a:ext cx="3097213" cy="1752600"/>
          </a:xfrm>
        </p:spPr>
      </p:pic>
      <p:pic>
        <p:nvPicPr>
          <p:cNvPr id="3077" name="内容占位符 51202" descr="0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5975350" y="0"/>
            <a:ext cx="3168650" cy="1784350"/>
          </a:xfrm>
        </p:spPr>
      </p:pic>
      <p:pic>
        <p:nvPicPr>
          <p:cNvPr id="3078" name="内容占位符 51203" descr="0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0" y="3560763"/>
            <a:ext cx="2808288" cy="1582737"/>
          </a:xfrm>
        </p:spPr>
      </p:pic>
      <p:sp>
        <p:nvSpPr>
          <p:cNvPr id="3079" name="文本框 51210"/>
          <p:cNvSpPr txBox="1">
            <a:spLocks noChangeArrowheads="1"/>
          </p:cNvSpPr>
          <p:nvPr/>
        </p:nvSpPr>
        <p:spPr bwMode="auto">
          <a:xfrm>
            <a:off x="8924925" y="4902200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3081" name="文本框 51213"/>
          <p:cNvSpPr txBox="1">
            <a:spLocks noChangeArrowheads="1"/>
          </p:cNvSpPr>
          <p:nvPr/>
        </p:nvSpPr>
        <p:spPr bwMode="auto">
          <a:xfrm>
            <a:off x="1476375" y="1600200"/>
            <a:ext cx="72215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chemeClr val="folHlink"/>
                </a:solidFill>
              </a:rPr>
              <a:t>Spring,spring,it’s</a:t>
            </a:r>
            <a:r>
              <a:rPr lang="en-US" altLang="zh-CN" sz="4000" dirty="0">
                <a:solidFill>
                  <a:schemeClr val="folHlink"/>
                </a:solidFill>
              </a:rPr>
              <a:t> spring.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rgbClr val="006600"/>
                </a:solidFill>
              </a:rPr>
              <a:t>Sunmmer,summer,it’s</a:t>
            </a:r>
            <a:r>
              <a:rPr lang="en-US" altLang="zh-CN" sz="4000" dirty="0">
                <a:solidFill>
                  <a:srgbClr val="006600"/>
                </a:solidFill>
              </a:rPr>
              <a:t> summer.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rgbClr val="FF9900"/>
                </a:solidFill>
              </a:rPr>
              <a:t>Autumn,autumn,it’s</a:t>
            </a:r>
            <a:r>
              <a:rPr lang="en-US" altLang="zh-CN" sz="4000" dirty="0">
                <a:solidFill>
                  <a:srgbClr val="FF9900"/>
                </a:solidFill>
              </a:rPr>
              <a:t> autumn.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chemeClr val="tx2">
                    <a:lumMod val="75000"/>
                    <a:lumOff val="25000"/>
                  </a:schemeClr>
                </a:solidFill>
              </a:rPr>
              <a:t>Winter,winter,it’s</a:t>
            </a:r>
            <a:r>
              <a:rPr lang="en-US" altLang="zh-CN" sz="40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 winter.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53249" descr="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249238"/>
            <a:ext cx="6948487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矩形 53251"/>
          <p:cNvSpPr>
            <a:spLocks noChangeArrowheads="1"/>
          </p:cNvSpPr>
          <p:nvPr/>
        </p:nvSpPr>
        <p:spPr bwMode="auto">
          <a:xfrm>
            <a:off x="3716338" y="4160838"/>
            <a:ext cx="184150" cy="132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 sz="8000">
              <a:solidFill>
                <a:srgbClr val="FF3300"/>
              </a:solidFill>
            </a:endParaRPr>
          </a:p>
        </p:txBody>
      </p:sp>
      <p:sp>
        <p:nvSpPr>
          <p:cNvPr id="4100" name="文本框 53253"/>
          <p:cNvSpPr txBox="1">
            <a:spLocks noChangeArrowheads="1"/>
          </p:cNvSpPr>
          <p:nvPr/>
        </p:nvSpPr>
        <p:spPr bwMode="auto">
          <a:xfrm>
            <a:off x="398463" y="3165475"/>
            <a:ext cx="8128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dirty="0"/>
              <a:t>How’s  the  </a:t>
            </a:r>
            <a:r>
              <a:rPr lang="en-US" altLang="zh-CN" sz="3600" dirty="0">
                <a:solidFill>
                  <a:srgbClr val="FF3300"/>
                </a:solidFill>
              </a:rPr>
              <a:t>weather(</a:t>
            </a:r>
            <a:r>
              <a:rPr lang="zh-CN" altLang="en-US" sz="3600" dirty="0">
                <a:solidFill>
                  <a:srgbClr val="FF3300"/>
                </a:solidFill>
              </a:rPr>
              <a:t>天气</a:t>
            </a:r>
            <a:r>
              <a:rPr lang="en-US" altLang="zh-CN" sz="3600" dirty="0">
                <a:solidFill>
                  <a:srgbClr val="FF3300"/>
                </a:solidFill>
              </a:rPr>
              <a:t>) </a:t>
            </a:r>
            <a:r>
              <a:rPr lang="en-US" altLang="zh-CN" sz="3600" dirty="0"/>
              <a:t> in autumn ?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sz="3600" dirty="0"/>
              <a:t>(</a:t>
            </a:r>
            <a:r>
              <a:rPr lang="zh-CN" altLang="en-US" sz="3600" dirty="0"/>
              <a:t>秋天的天气怎么样？</a:t>
            </a:r>
            <a:r>
              <a:rPr lang="en-US" altLang="zh-CN" sz="3600" dirty="0"/>
              <a:t>)</a:t>
            </a:r>
          </a:p>
        </p:txBody>
      </p:sp>
      <p:sp>
        <p:nvSpPr>
          <p:cNvPr id="53255" name="文本框 53254"/>
          <p:cNvSpPr txBox="1">
            <a:spLocks noChangeArrowheads="1"/>
          </p:cNvSpPr>
          <p:nvPr/>
        </p:nvSpPr>
        <p:spPr bwMode="auto">
          <a:xfrm>
            <a:off x="900113" y="4300538"/>
            <a:ext cx="38163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/>
              <a:t>It’s  </a:t>
            </a:r>
            <a:r>
              <a:rPr lang="en-US" altLang="zh-CN" sz="3600" u="sng" dirty="0"/>
              <a:t>cool</a:t>
            </a:r>
            <a:r>
              <a:rPr lang="en-US" altLang="zh-CN" sz="3600" dirty="0"/>
              <a:t>.</a:t>
            </a:r>
          </a:p>
        </p:txBody>
      </p:sp>
      <p:sp>
        <p:nvSpPr>
          <p:cNvPr id="4102" name="文本框 53257"/>
          <p:cNvSpPr txBox="1">
            <a:spLocks noChangeArrowheads="1"/>
          </p:cNvSpPr>
          <p:nvPr/>
        </p:nvSpPr>
        <p:spPr bwMode="auto">
          <a:xfrm>
            <a:off x="8324850" y="4960938"/>
            <a:ext cx="825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000"/>
              <a:t>今天的天气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2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矩形 54275"/>
          <p:cNvSpPr>
            <a:spLocks noChangeArrowheads="1"/>
          </p:cNvSpPr>
          <p:nvPr/>
        </p:nvSpPr>
        <p:spPr bwMode="auto">
          <a:xfrm>
            <a:off x="395288" y="412750"/>
            <a:ext cx="70564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/>
              <a:t>How’s  the  </a:t>
            </a:r>
            <a:r>
              <a:rPr lang="en-US" altLang="zh-CN" sz="3600" dirty="0">
                <a:solidFill>
                  <a:srgbClr val="FF0000"/>
                </a:solidFill>
              </a:rPr>
              <a:t>weather</a:t>
            </a:r>
            <a:r>
              <a:rPr lang="en-US" altLang="zh-CN" sz="3600" dirty="0">
                <a:solidFill>
                  <a:srgbClr val="FF3300"/>
                </a:solidFill>
              </a:rPr>
              <a:t> </a:t>
            </a:r>
            <a:r>
              <a:rPr lang="en-US" altLang="zh-CN" sz="3600" dirty="0"/>
              <a:t> today 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/>
              <a:t>(</a:t>
            </a:r>
            <a:r>
              <a:rPr lang="zh-CN" altLang="en-US" sz="3600" dirty="0"/>
              <a:t>今天的天气怎么样？</a:t>
            </a:r>
            <a:r>
              <a:rPr lang="en-US" altLang="zh-CN" sz="3600" dirty="0"/>
              <a:t>)</a:t>
            </a:r>
          </a:p>
        </p:txBody>
      </p:sp>
      <p:sp>
        <p:nvSpPr>
          <p:cNvPr id="54277" name="文本框 54276"/>
          <p:cNvSpPr txBox="1">
            <a:spLocks noChangeArrowheads="1"/>
          </p:cNvSpPr>
          <p:nvPr/>
        </p:nvSpPr>
        <p:spPr bwMode="auto">
          <a:xfrm>
            <a:off x="395288" y="1600200"/>
            <a:ext cx="67691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0000FF"/>
                </a:solidFill>
              </a:rPr>
              <a:t>It’s</a:t>
            </a:r>
            <a:r>
              <a:rPr lang="en-US" altLang="zh-CN" sz="3600" dirty="0"/>
              <a:t> </a:t>
            </a:r>
            <a:r>
              <a:rPr lang="en-US" altLang="zh-CN" sz="3600" dirty="0">
                <a:solidFill>
                  <a:srgbClr val="FF0000"/>
                </a:solidFill>
              </a:rPr>
              <a:t>sunny.(</a:t>
            </a:r>
            <a:r>
              <a:rPr lang="zh-CN" altLang="en-US" sz="3600" dirty="0">
                <a:solidFill>
                  <a:srgbClr val="FF0000"/>
                </a:solidFill>
              </a:rPr>
              <a:t>晴朗的，阳光充足的</a:t>
            </a:r>
            <a:r>
              <a:rPr lang="en-US" altLang="zh-CN" sz="3600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54280" name="图片 5427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656682"/>
            <a:ext cx="5040313" cy="250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81" name="文本框 54280"/>
          <p:cNvSpPr txBox="1">
            <a:spLocks noChangeArrowheads="1"/>
          </p:cNvSpPr>
          <p:nvPr/>
        </p:nvSpPr>
        <p:spPr bwMode="auto">
          <a:xfrm>
            <a:off x="5364163" y="2787650"/>
            <a:ext cx="3455987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/>
              <a:t>Let’s go and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u="sng" dirty="0">
                <a:solidFill>
                  <a:srgbClr val="FF0000"/>
                </a:solidFill>
              </a:rPr>
              <a:t>climb</a:t>
            </a:r>
            <a:r>
              <a:rPr lang="en-US" altLang="zh-CN" sz="3600" u="sng" dirty="0">
                <a:solidFill>
                  <a:srgbClr val="0000FF"/>
                </a:solidFill>
              </a:rPr>
              <a:t> the </a:t>
            </a:r>
            <a:r>
              <a:rPr lang="en-US" altLang="zh-CN" sz="3600" u="sng" dirty="0">
                <a:solidFill>
                  <a:srgbClr val="FF0000"/>
                </a:solidFill>
              </a:rPr>
              <a:t>hill</a:t>
            </a:r>
            <a:r>
              <a:rPr lang="en-US" altLang="zh-CN" sz="36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600" dirty="0">
                <a:solidFill>
                  <a:srgbClr val="FF0000"/>
                </a:solidFill>
              </a:rPr>
              <a:t>(</a:t>
            </a:r>
            <a:r>
              <a:rPr lang="zh-CN" altLang="en-US" sz="3600" dirty="0">
                <a:solidFill>
                  <a:srgbClr val="FF0000"/>
                </a:solidFill>
              </a:rPr>
              <a:t>爬山</a:t>
            </a:r>
            <a:r>
              <a:rPr lang="en-US" altLang="zh-CN" sz="36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5126" name="文本框 54281"/>
          <p:cNvSpPr txBox="1">
            <a:spLocks noChangeArrowheads="1"/>
          </p:cNvSpPr>
          <p:nvPr/>
        </p:nvSpPr>
        <p:spPr bwMode="auto">
          <a:xfrm>
            <a:off x="7805738" y="4960938"/>
            <a:ext cx="134937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000"/>
              <a:t>Li Ming</a:t>
            </a:r>
            <a:r>
              <a:rPr lang="zh-CN" altLang="en-US" sz="1000"/>
              <a:t>、</a:t>
            </a:r>
            <a:r>
              <a:rPr lang="en-US" altLang="zh-CN" sz="1000"/>
              <a:t>Danny</a:t>
            </a:r>
            <a:r>
              <a:rPr lang="zh-CN" altLang="en-US" sz="1000"/>
              <a:t>爬山</a:t>
            </a:r>
          </a:p>
        </p:txBody>
      </p:sp>
      <p:pic>
        <p:nvPicPr>
          <p:cNvPr id="54283" name="图片 54282" descr="RZ6YZU}T0X_}_D7CPS7P1_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1122" y="0"/>
            <a:ext cx="2087562" cy="164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542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542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42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89" name="椭圆 58388"/>
          <p:cNvSpPr>
            <a:spLocks noChangeArrowheads="1"/>
          </p:cNvSpPr>
          <p:nvPr/>
        </p:nvSpPr>
        <p:spPr bwMode="auto">
          <a:xfrm>
            <a:off x="971550" y="4300538"/>
            <a:ext cx="647700" cy="4857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58388" name="椭圆 58387"/>
          <p:cNvSpPr>
            <a:spLocks noChangeArrowheads="1"/>
          </p:cNvSpPr>
          <p:nvPr/>
        </p:nvSpPr>
        <p:spPr bwMode="auto">
          <a:xfrm>
            <a:off x="4211638" y="3381375"/>
            <a:ext cx="647700" cy="4857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58387" name="椭圆 58386"/>
          <p:cNvSpPr>
            <a:spLocks noChangeArrowheads="1"/>
          </p:cNvSpPr>
          <p:nvPr/>
        </p:nvSpPr>
        <p:spPr bwMode="auto">
          <a:xfrm>
            <a:off x="971550" y="3436938"/>
            <a:ext cx="647700" cy="485775"/>
          </a:xfrm>
          <a:prstGeom prst="ellipse">
            <a:avLst/>
          </a:prstGeom>
          <a:solidFill>
            <a:schemeClr val="bg1"/>
          </a:solidFill>
          <a:ln w="76200">
            <a:solidFill>
              <a:srgbClr val="FF0000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pic>
        <p:nvPicPr>
          <p:cNvPr id="6149" name="图片 58381" descr="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660280" y="0"/>
            <a:ext cx="3455988" cy="210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0" name="文本框 58370"/>
          <p:cNvSpPr txBox="1">
            <a:spLocks noChangeArrowheads="1"/>
          </p:cNvSpPr>
          <p:nvPr/>
        </p:nvSpPr>
        <p:spPr bwMode="auto">
          <a:xfrm>
            <a:off x="1282700" y="25177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1" name="文本框 58371"/>
          <p:cNvSpPr txBox="1">
            <a:spLocks noChangeArrowheads="1"/>
          </p:cNvSpPr>
          <p:nvPr/>
        </p:nvSpPr>
        <p:spPr bwMode="auto">
          <a:xfrm>
            <a:off x="250825" y="1600200"/>
            <a:ext cx="80645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/>
              <a:t>How’s the </a:t>
            </a:r>
            <a:r>
              <a:rPr lang="en-US" altLang="zh-CN" sz="4000" b="1" dirty="0">
                <a:solidFill>
                  <a:srgbClr val="FF0000"/>
                </a:solidFill>
              </a:rPr>
              <a:t>weather</a:t>
            </a:r>
            <a:r>
              <a:rPr lang="en-US" altLang="zh-CN" sz="4000" b="1" dirty="0"/>
              <a:t> on the hill ?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4000" b="1" dirty="0"/>
              <a:t>（山上的天气发生了怎样的变化？）</a:t>
            </a:r>
          </a:p>
        </p:txBody>
      </p:sp>
      <p:sp>
        <p:nvSpPr>
          <p:cNvPr id="6152" name="文本框 58372"/>
          <p:cNvSpPr txBox="1">
            <a:spLocks noChangeArrowheads="1"/>
          </p:cNvSpPr>
          <p:nvPr/>
        </p:nvSpPr>
        <p:spPr bwMode="auto">
          <a:xfrm>
            <a:off x="179388" y="465138"/>
            <a:ext cx="62642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>
                <a:solidFill>
                  <a:srgbClr val="0000FF"/>
                </a:solidFill>
              </a:rPr>
              <a:t>Listen and choose.</a:t>
            </a:r>
          </a:p>
        </p:txBody>
      </p:sp>
      <p:sp>
        <p:nvSpPr>
          <p:cNvPr id="6153" name="文本框 58376"/>
          <p:cNvSpPr txBox="1">
            <a:spLocks noChangeArrowheads="1"/>
          </p:cNvSpPr>
          <p:nvPr/>
        </p:nvSpPr>
        <p:spPr bwMode="auto">
          <a:xfrm>
            <a:off x="2176463" y="2144713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6154" name="文本框 58382"/>
          <p:cNvSpPr txBox="1">
            <a:spLocks noChangeArrowheads="1"/>
          </p:cNvSpPr>
          <p:nvPr/>
        </p:nvSpPr>
        <p:spPr bwMode="auto">
          <a:xfrm>
            <a:off x="7380288" y="4960938"/>
            <a:ext cx="125888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000"/>
              <a:t>Listen and fill</a:t>
            </a:r>
          </a:p>
        </p:txBody>
      </p:sp>
      <p:sp>
        <p:nvSpPr>
          <p:cNvPr id="6155" name="文本框 58383"/>
          <p:cNvSpPr txBox="1">
            <a:spLocks noChangeArrowheads="1"/>
          </p:cNvSpPr>
          <p:nvPr/>
        </p:nvSpPr>
        <p:spPr bwMode="auto">
          <a:xfrm>
            <a:off x="539750" y="2625725"/>
            <a:ext cx="5184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/>
              <a:t>It’s                    .</a:t>
            </a:r>
            <a:endParaRPr lang="zh-CN" altLang="en-US" sz="4000" b="1" dirty="0"/>
          </a:p>
        </p:txBody>
      </p:sp>
      <p:sp>
        <p:nvSpPr>
          <p:cNvPr id="6156" name="直接连接符 58384"/>
          <p:cNvSpPr>
            <a:spLocks noChangeShapeType="1"/>
          </p:cNvSpPr>
          <p:nvPr/>
        </p:nvSpPr>
        <p:spPr bwMode="auto">
          <a:xfrm>
            <a:off x="1763713" y="3057525"/>
            <a:ext cx="23034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6157" name="文本框 58385"/>
          <p:cNvSpPr txBox="1">
            <a:spLocks noChangeArrowheads="1"/>
          </p:cNvSpPr>
          <p:nvPr/>
        </p:nvSpPr>
        <p:spPr bwMode="auto">
          <a:xfrm>
            <a:off x="1042988" y="3381375"/>
            <a:ext cx="836771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/>
              <a:t>A</a:t>
            </a:r>
            <a:r>
              <a:rPr lang="zh-CN" altLang="en-US" sz="4000" b="1" dirty="0"/>
              <a:t>、</a:t>
            </a:r>
            <a:r>
              <a:rPr lang="en-US" altLang="zh-CN" sz="4000" b="1" dirty="0">
                <a:solidFill>
                  <a:srgbClr val="FF0000"/>
                </a:solidFill>
              </a:rPr>
              <a:t>cloudy  </a:t>
            </a:r>
            <a:r>
              <a:rPr lang="en-US" altLang="zh-CN" sz="4000" b="1" dirty="0"/>
              <a:t>   B</a:t>
            </a:r>
            <a:r>
              <a:rPr lang="zh-CN" altLang="en-US" sz="4000" b="1" dirty="0"/>
              <a:t>、</a:t>
            </a:r>
            <a:r>
              <a:rPr lang="en-US" altLang="zh-CN" sz="4000" b="1" dirty="0">
                <a:solidFill>
                  <a:srgbClr val="FF0000"/>
                </a:solidFill>
              </a:rPr>
              <a:t>windy </a:t>
            </a:r>
            <a:endParaRPr lang="en-US" altLang="zh-CN" sz="4000" b="1" dirty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b="1" dirty="0"/>
              <a:t>C</a:t>
            </a:r>
            <a:r>
              <a:rPr lang="zh-CN" altLang="en-US" sz="4000" b="1" dirty="0"/>
              <a:t>、</a:t>
            </a:r>
            <a:r>
              <a:rPr lang="en-US" altLang="zh-CN" sz="4000" b="1" dirty="0"/>
              <a:t>cold    D</a:t>
            </a:r>
            <a:r>
              <a:rPr lang="zh-CN" altLang="en-US" sz="4000" b="1" dirty="0"/>
              <a:t>、</a:t>
            </a:r>
            <a:r>
              <a:rPr lang="en-US" altLang="zh-CN" sz="4000" b="1" dirty="0"/>
              <a:t>hot</a:t>
            </a:r>
            <a:r>
              <a:rPr lang="zh-CN" altLang="en-US" b="1" dirty="0"/>
              <a:t>          </a:t>
            </a:r>
            <a:r>
              <a:rPr lang="en-US" altLang="zh-CN" sz="4000" b="1" dirty="0"/>
              <a:t>E</a:t>
            </a:r>
            <a:r>
              <a:rPr lang="zh-CN" altLang="en-US" sz="4000" b="1" dirty="0"/>
              <a:t>、</a:t>
            </a:r>
            <a:r>
              <a:rPr lang="en-US" altLang="zh-CN" sz="4000" b="1" dirty="0"/>
              <a:t>warm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9251" descr="V)(QU4UBD4Y`$VCYOGG%LD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6013" y="2895600"/>
            <a:ext cx="6840537" cy="214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图片 924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57188"/>
            <a:ext cx="401796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图片 924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357188"/>
            <a:ext cx="3995738" cy="2322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文本框 9217"/>
          <p:cNvSpPr txBox="1">
            <a:spLocks noChangeArrowheads="1"/>
          </p:cNvSpPr>
          <p:nvPr/>
        </p:nvSpPr>
        <p:spPr bwMode="auto">
          <a:xfrm>
            <a:off x="323850" y="141288"/>
            <a:ext cx="5543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0000FF"/>
                </a:solidFill>
              </a:rPr>
              <a:t>Listen </a:t>
            </a:r>
            <a:r>
              <a:rPr lang="en-US" altLang="zh-CN" sz="2400" b="1">
                <a:solidFill>
                  <a:srgbClr val="0000FF"/>
                </a:solidFill>
              </a:rPr>
              <a:t>and fill the blanks,then repeat.</a:t>
            </a:r>
          </a:p>
        </p:txBody>
      </p:sp>
      <p:sp>
        <p:nvSpPr>
          <p:cNvPr id="7174" name="矩形 9218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175" name="矩形 9219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176" name="矩形 9220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177" name="矩形 9221"/>
          <p:cNvSpPr>
            <a:spLocks noChangeAspect="1" noChangeArrowheads="1"/>
          </p:cNvSpPr>
          <p:nvPr/>
        </p:nvSpPr>
        <p:spPr bwMode="auto">
          <a:xfrm>
            <a:off x="4419600" y="245745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178" name="AutoShape 6"/>
          <p:cNvSpPr>
            <a:spLocks noChangeArrowheads="1"/>
          </p:cNvSpPr>
          <p:nvPr/>
        </p:nvSpPr>
        <p:spPr bwMode="auto">
          <a:xfrm>
            <a:off x="250825" y="681038"/>
            <a:ext cx="3455988" cy="487362"/>
          </a:xfrm>
          <a:prstGeom prst="wedgeEllipseCallout">
            <a:avLst>
              <a:gd name="adj1" fmla="val -16560"/>
              <a:gd name="adj2" fmla="val 90588"/>
            </a:avLst>
          </a:prstGeom>
          <a:solidFill>
            <a:schemeClr val="bg1">
              <a:alpha val="30196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202" name="AutoShape 6"/>
          <p:cNvSpPr>
            <a:spLocks noChangeArrowheads="1"/>
          </p:cNvSpPr>
          <p:nvPr/>
        </p:nvSpPr>
        <p:spPr bwMode="auto">
          <a:xfrm>
            <a:off x="1835151" y="1977629"/>
            <a:ext cx="2087563" cy="485775"/>
          </a:xfrm>
          <a:prstGeom prst="wedgeEllipseCallout">
            <a:avLst>
              <a:gd name="adj1" fmla="val 3079"/>
              <a:gd name="adj2" fmla="val -76227"/>
            </a:avLst>
          </a:prstGeom>
          <a:gradFill rotWithShape="1">
            <a:gsLst>
              <a:gs pos="0">
                <a:srgbClr val="F2FFEF">
                  <a:alpha val="24001"/>
                </a:srgbClr>
              </a:gs>
              <a:gs pos="50000">
                <a:schemeClr val="bg1"/>
              </a:gs>
              <a:gs pos="100000">
                <a:srgbClr val="F2FFEF">
                  <a:alpha val="24001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zh-CN"/>
          </a:p>
        </p:txBody>
      </p:sp>
      <p:sp>
        <p:nvSpPr>
          <p:cNvPr id="8203" name="AutoShape 6"/>
          <p:cNvSpPr>
            <a:spLocks noChangeArrowheads="1"/>
          </p:cNvSpPr>
          <p:nvPr/>
        </p:nvSpPr>
        <p:spPr bwMode="auto">
          <a:xfrm>
            <a:off x="6516688" y="2139554"/>
            <a:ext cx="2444750" cy="486965"/>
          </a:xfrm>
          <a:prstGeom prst="wedgeEllipseCallout">
            <a:avLst>
              <a:gd name="adj1" fmla="val -9935"/>
              <a:gd name="adj2" fmla="val -109412"/>
            </a:avLst>
          </a:prstGeom>
          <a:gradFill rotWithShape="1">
            <a:gsLst>
              <a:gs pos="0">
                <a:srgbClr val="F2FFEF">
                  <a:alpha val="0"/>
                </a:srgbClr>
              </a:gs>
              <a:gs pos="50000">
                <a:schemeClr val="bg1"/>
              </a:gs>
              <a:gs pos="100000">
                <a:srgbClr val="F2FFEF"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zh-CN"/>
          </a:p>
        </p:txBody>
      </p:sp>
      <p:sp>
        <p:nvSpPr>
          <p:cNvPr id="7185" name="AutoShape 6"/>
          <p:cNvSpPr>
            <a:spLocks noChangeArrowheads="1"/>
          </p:cNvSpPr>
          <p:nvPr/>
        </p:nvSpPr>
        <p:spPr bwMode="auto">
          <a:xfrm flipV="1">
            <a:off x="1547813" y="3436938"/>
            <a:ext cx="2663825" cy="430212"/>
          </a:xfrm>
          <a:prstGeom prst="wedgeEllipseCallout">
            <a:avLst>
              <a:gd name="adj1" fmla="val 37782"/>
              <a:gd name="adj2" fmla="val -105250"/>
            </a:avLst>
          </a:prstGeom>
          <a:solidFill>
            <a:schemeClr val="bg1">
              <a:alpha val="30196"/>
            </a:schemeClr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zh-CN" altLang="zh-CN"/>
          </a:p>
        </p:txBody>
      </p:sp>
      <p:sp>
        <p:nvSpPr>
          <p:cNvPr id="8205" name="AutoShape 6"/>
          <p:cNvSpPr>
            <a:spLocks noChangeArrowheads="1"/>
          </p:cNvSpPr>
          <p:nvPr/>
        </p:nvSpPr>
        <p:spPr bwMode="auto">
          <a:xfrm>
            <a:off x="5508626" y="4192191"/>
            <a:ext cx="2447925" cy="270272"/>
          </a:xfrm>
          <a:prstGeom prst="wedgeEllipseCallout">
            <a:avLst>
              <a:gd name="adj1" fmla="val -56875"/>
              <a:gd name="adj2" fmla="val -107269"/>
            </a:avLst>
          </a:prstGeom>
          <a:gradFill rotWithShape="1">
            <a:gsLst>
              <a:gs pos="0">
                <a:srgbClr val="F2FFEF">
                  <a:alpha val="0"/>
                </a:srgbClr>
              </a:gs>
              <a:gs pos="50000">
                <a:schemeClr val="bg1"/>
              </a:gs>
              <a:gs pos="100000">
                <a:srgbClr val="F2FFEF">
                  <a:alpha val="0"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zh-CN" altLang="zh-CN"/>
          </a:p>
        </p:txBody>
      </p:sp>
      <p:sp>
        <p:nvSpPr>
          <p:cNvPr id="9232" name="文本框 9231"/>
          <p:cNvSpPr txBox="1">
            <a:spLocks noChangeArrowheads="1"/>
          </p:cNvSpPr>
          <p:nvPr/>
        </p:nvSpPr>
        <p:spPr bwMode="auto">
          <a:xfrm>
            <a:off x="1473200" y="788988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sunny</a:t>
            </a:r>
            <a:endParaRPr lang="zh-CN" altLang="en-US" b="1">
              <a:solidFill>
                <a:srgbClr val="FF0000"/>
              </a:solidFill>
            </a:endParaRPr>
          </a:p>
        </p:txBody>
      </p:sp>
      <p:sp>
        <p:nvSpPr>
          <p:cNvPr id="7190" name="文本框 9232"/>
          <p:cNvSpPr txBox="1">
            <a:spLocks noChangeArrowheads="1"/>
          </p:cNvSpPr>
          <p:nvPr/>
        </p:nvSpPr>
        <p:spPr bwMode="auto">
          <a:xfrm>
            <a:off x="1835150" y="1978025"/>
            <a:ext cx="18716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/>
              <a:t>Let’s go and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/>
              <a:t>climb the hill .</a:t>
            </a:r>
            <a:endParaRPr lang="zh-CN" altLang="en-US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/>
              <a:t>                     </a:t>
            </a:r>
          </a:p>
        </p:txBody>
      </p:sp>
      <p:sp>
        <p:nvSpPr>
          <p:cNvPr id="7191" name="文本框 9234"/>
          <p:cNvSpPr txBox="1">
            <a:spLocks noChangeArrowheads="1"/>
          </p:cNvSpPr>
          <p:nvPr/>
        </p:nvSpPr>
        <p:spPr bwMode="auto">
          <a:xfrm>
            <a:off x="6567488" y="230663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192" name="直接连接符 9235"/>
          <p:cNvSpPr>
            <a:spLocks noChangeShapeType="1"/>
          </p:cNvSpPr>
          <p:nvPr/>
        </p:nvSpPr>
        <p:spPr bwMode="auto">
          <a:xfrm>
            <a:off x="1547813" y="1006475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3" name="文本框 9238"/>
          <p:cNvSpPr txBox="1">
            <a:spLocks noChangeArrowheads="1"/>
          </p:cNvSpPr>
          <p:nvPr/>
        </p:nvSpPr>
        <p:spPr bwMode="auto">
          <a:xfrm>
            <a:off x="1547813" y="3543300"/>
            <a:ext cx="28797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/>
              <a:t>It’s windy. It’s cold</a:t>
            </a:r>
            <a:endParaRPr lang="zh-CN" altLang="en-US"/>
          </a:p>
          <a:p>
            <a:pPr algn="ctr"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241" name="文本框 9240"/>
          <p:cNvSpPr txBox="1">
            <a:spLocks noChangeArrowheads="1"/>
          </p:cNvSpPr>
          <p:nvPr/>
        </p:nvSpPr>
        <p:spPr bwMode="auto">
          <a:xfrm>
            <a:off x="5867400" y="4192588"/>
            <a:ext cx="10398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Put  on</a:t>
            </a:r>
          </a:p>
        </p:txBody>
      </p:sp>
      <p:sp>
        <p:nvSpPr>
          <p:cNvPr id="7195" name="直接连接符 9242"/>
          <p:cNvSpPr>
            <a:spLocks noChangeShapeType="1"/>
          </p:cNvSpPr>
          <p:nvPr/>
        </p:nvSpPr>
        <p:spPr bwMode="auto">
          <a:xfrm>
            <a:off x="7596188" y="2463800"/>
            <a:ext cx="6477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196" name="矩形 9243"/>
          <p:cNvSpPr>
            <a:spLocks noChangeArrowheads="1"/>
          </p:cNvSpPr>
          <p:nvPr/>
        </p:nvSpPr>
        <p:spPr bwMode="auto">
          <a:xfrm>
            <a:off x="8351838" y="4960938"/>
            <a:ext cx="792162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000"/>
              <a:t>chant</a:t>
            </a:r>
          </a:p>
        </p:txBody>
      </p:sp>
      <p:sp>
        <p:nvSpPr>
          <p:cNvPr id="7197" name="文本框 9246"/>
          <p:cNvSpPr txBox="1">
            <a:spLocks noChangeArrowheads="1"/>
          </p:cNvSpPr>
          <p:nvPr/>
        </p:nvSpPr>
        <p:spPr bwMode="auto">
          <a:xfrm>
            <a:off x="2124075" y="21288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 b="1">
              <a:solidFill>
                <a:srgbClr val="FF3300"/>
              </a:solidFill>
            </a:endParaRPr>
          </a:p>
        </p:txBody>
      </p:sp>
      <p:sp>
        <p:nvSpPr>
          <p:cNvPr id="7198" name="文本框 9248"/>
          <p:cNvSpPr txBox="1">
            <a:spLocks noChangeArrowheads="1"/>
          </p:cNvSpPr>
          <p:nvPr/>
        </p:nvSpPr>
        <p:spPr bwMode="auto">
          <a:xfrm>
            <a:off x="6659563" y="2193925"/>
            <a:ext cx="2360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/>
              <a:t>Oh! It’s              now .</a:t>
            </a:r>
          </a:p>
        </p:txBody>
      </p:sp>
      <p:sp>
        <p:nvSpPr>
          <p:cNvPr id="9250" name="文本框 9249"/>
          <p:cNvSpPr txBox="1">
            <a:spLocks noChangeArrowheads="1"/>
          </p:cNvSpPr>
          <p:nvPr/>
        </p:nvSpPr>
        <p:spPr bwMode="auto">
          <a:xfrm>
            <a:off x="7451725" y="2193925"/>
            <a:ext cx="9286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FF0000"/>
                </a:solidFill>
              </a:rPr>
              <a:t>cloudy</a:t>
            </a:r>
          </a:p>
        </p:txBody>
      </p:sp>
      <p:sp>
        <p:nvSpPr>
          <p:cNvPr id="7200" name="直接连接符 9252"/>
          <p:cNvSpPr>
            <a:spLocks noChangeShapeType="1"/>
          </p:cNvSpPr>
          <p:nvPr/>
        </p:nvSpPr>
        <p:spPr bwMode="auto">
          <a:xfrm>
            <a:off x="5940425" y="4408488"/>
            <a:ext cx="863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7201" name="文本框 9253"/>
          <p:cNvSpPr txBox="1">
            <a:spLocks noChangeArrowheads="1"/>
          </p:cNvSpPr>
          <p:nvPr/>
        </p:nvSpPr>
        <p:spPr bwMode="auto">
          <a:xfrm>
            <a:off x="6804025" y="4192588"/>
            <a:ext cx="1365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/>
              <a:t>your jacket.</a:t>
            </a:r>
          </a:p>
        </p:txBody>
      </p:sp>
      <p:sp>
        <p:nvSpPr>
          <p:cNvPr id="9255" name="矩形 9254"/>
          <p:cNvSpPr>
            <a:spLocks noChangeArrowheads="1" noChangeShapeType="1" noTextEdit="1"/>
          </p:cNvSpPr>
          <p:nvPr/>
        </p:nvSpPr>
        <p:spPr bwMode="auto">
          <a:xfrm>
            <a:off x="1979613" y="0"/>
            <a:ext cx="4464050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最佳配音员</a:t>
            </a:r>
          </a:p>
        </p:txBody>
      </p:sp>
      <p:sp>
        <p:nvSpPr>
          <p:cNvPr id="7203" name="文本框 9255"/>
          <p:cNvSpPr txBox="1">
            <a:spLocks noChangeArrowheads="1"/>
          </p:cNvSpPr>
          <p:nvPr/>
        </p:nvSpPr>
        <p:spPr bwMode="auto">
          <a:xfrm>
            <a:off x="1042988" y="788988"/>
            <a:ext cx="25209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/>
              <a:t>It’s               today.</a:t>
            </a:r>
            <a:endParaRPr lang="zh-CN" altLang="en-US"/>
          </a:p>
        </p:txBody>
      </p:sp>
      <p:sp>
        <p:nvSpPr>
          <p:cNvPr id="9257" name="文本框 9256"/>
          <p:cNvSpPr txBox="1">
            <a:spLocks noChangeArrowheads="1"/>
          </p:cNvSpPr>
          <p:nvPr/>
        </p:nvSpPr>
        <p:spPr bwMode="auto">
          <a:xfrm>
            <a:off x="1692275" y="735013"/>
            <a:ext cx="33829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00CC"/>
                </a:solidFill>
              </a:rPr>
              <a:t>1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b="1">
              <a:solidFill>
                <a:srgbClr val="6600CC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00CC"/>
                </a:solidFill>
              </a:rPr>
              <a:t>A</a:t>
            </a:r>
            <a:r>
              <a:rPr lang="zh-CN" altLang="en-US" b="1">
                <a:solidFill>
                  <a:srgbClr val="6600CC"/>
                </a:solidFill>
              </a:rPr>
              <a:t>、</a:t>
            </a:r>
            <a:r>
              <a:rPr lang="en-US" altLang="zh-CN" b="1">
                <a:solidFill>
                  <a:srgbClr val="6600CC"/>
                </a:solidFill>
              </a:rPr>
              <a:t>cloudy     B</a:t>
            </a:r>
            <a:r>
              <a:rPr lang="zh-CN" altLang="en-US" b="1">
                <a:solidFill>
                  <a:srgbClr val="6600CC"/>
                </a:solidFill>
              </a:rPr>
              <a:t>、</a:t>
            </a:r>
            <a:r>
              <a:rPr lang="en-US" altLang="zh-CN" b="1">
                <a:solidFill>
                  <a:srgbClr val="6600CC"/>
                </a:solidFill>
              </a:rPr>
              <a:t>sunny</a:t>
            </a:r>
            <a:r>
              <a:rPr lang="en-US" altLang="zh-CN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9259" name="矩形 9258"/>
          <p:cNvSpPr>
            <a:spLocks noChangeArrowheads="1"/>
          </p:cNvSpPr>
          <p:nvPr/>
        </p:nvSpPr>
        <p:spPr bwMode="auto">
          <a:xfrm>
            <a:off x="5364163" y="2192338"/>
            <a:ext cx="28797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00CC"/>
                </a:solidFill>
              </a:rPr>
              <a:t>                                       2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zh-CN" b="1">
              <a:solidFill>
                <a:srgbClr val="6600CC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00CC"/>
                </a:solidFill>
              </a:rPr>
              <a:t>A</a:t>
            </a:r>
            <a:r>
              <a:rPr lang="zh-CN" altLang="en-US" b="1">
                <a:solidFill>
                  <a:srgbClr val="6600CC"/>
                </a:solidFill>
              </a:rPr>
              <a:t>、</a:t>
            </a:r>
            <a:r>
              <a:rPr lang="en-US" altLang="zh-CN" b="1">
                <a:solidFill>
                  <a:srgbClr val="6600CC"/>
                </a:solidFill>
              </a:rPr>
              <a:t>cloudy     B</a:t>
            </a:r>
            <a:r>
              <a:rPr lang="zh-CN" altLang="en-US" b="1">
                <a:solidFill>
                  <a:srgbClr val="6600CC"/>
                </a:solidFill>
              </a:rPr>
              <a:t>、</a:t>
            </a:r>
            <a:r>
              <a:rPr lang="en-US" altLang="zh-CN" b="1">
                <a:solidFill>
                  <a:srgbClr val="6600CC"/>
                </a:solidFill>
              </a:rPr>
              <a:t>windy</a:t>
            </a:r>
            <a:endParaRPr lang="zh-CN" altLang="en-US" b="1">
              <a:solidFill>
                <a:srgbClr val="6600CC"/>
              </a:solidFill>
            </a:endParaRPr>
          </a:p>
        </p:txBody>
      </p:sp>
      <p:sp>
        <p:nvSpPr>
          <p:cNvPr id="9261" name="矩形 9260"/>
          <p:cNvSpPr>
            <a:spLocks noChangeArrowheads="1"/>
          </p:cNvSpPr>
          <p:nvPr/>
        </p:nvSpPr>
        <p:spPr bwMode="auto">
          <a:xfrm>
            <a:off x="5724525" y="3543300"/>
            <a:ext cx="2457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rgbClr val="6600CC"/>
                </a:solidFill>
              </a:rPr>
              <a:t>A</a:t>
            </a:r>
            <a:r>
              <a:rPr lang="zh-CN" altLang="en-US" b="1">
                <a:solidFill>
                  <a:srgbClr val="6600CC"/>
                </a:solidFill>
              </a:rPr>
              <a:t>、 </a:t>
            </a:r>
            <a:r>
              <a:rPr lang="en-US" altLang="zh-CN" b="1">
                <a:solidFill>
                  <a:srgbClr val="6600CC"/>
                </a:solidFill>
              </a:rPr>
              <a:t>Put     B</a:t>
            </a:r>
            <a:r>
              <a:rPr lang="zh-CN" altLang="en-US" b="1">
                <a:solidFill>
                  <a:srgbClr val="6600CC"/>
                </a:solidFill>
              </a:rPr>
              <a:t>、</a:t>
            </a:r>
            <a:r>
              <a:rPr lang="en-US" altLang="zh-CN" b="1" i="1">
                <a:solidFill>
                  <a:srgbClr val="FF0000"/>
                </a:solidFill>
              </a:rPr>
              <a:t>Put on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b="1" i="1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b="1" i="1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b="1">
                <a:solidFill>
                  <a:srgbClr val="6600CC"/>
                </a:solidFill>
              </a:rPr>
              <a:t>      </a:t>
            </a:r>
            <a:r>
              <a:rPr lang="en-US" altLang="zh-CN" b="1">
                <a:solidFill>
                  <a:srgbClr val="6600CC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0" grpId="0"/>
      <p:bldP spid="92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文本框 60419"/>
          <p:cNvSpPr txBox="1">
            <a:spLocks noChangeArrowheads="1"/>
          </p:cNvSpPr>
          <p:nvPr/>
        </p:nvSpPr>
        <p:spPr bwMode="auto">
          <a:xfrm>
            <a:off x="1326853" y="1275606"/>
            <a:ext cx="5449887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rgbClr val="FF0000"/>
                </a:solidFill>
              </a:rPr>
              <a:t>Sunny,windy,cloudy</a:t>
            </a:r>
            <a:endParaRPr lang="en-US" altLang="zh-CN" sz="4000" dirty="0">
              <a:solidFill>
                <a:srgbClr val="FF0000"/>
              </a:solidFill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rgbClr val="0000CC"/>
                </a:solidFill>
              </a:rPr>
              <a:t>Sunny,sunny,it’s</a:t>
            </a:r>
            <a:r>
              <a:rPr lang="en-US" altLang="zh-CN" sz="4000" dirty="0">
                <a:solidFill>
                  <a:srgbClr val="0000CC"/>
                </a:solidFill>
              </a:rPr>
              <a:t> sunny.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rgbClr val="0000CC"/>
                </a:solidFill>
              </a:rPr>
              <a:t>Windy,windy,it’s</a:t>
            </a:r>
            <a:r>
              <a:rPr lang="en-US" altLang="zh-CN" sz="4000" dirty="0">
                <a:solidFill>
                  <a:srgbClr val="0000CC"/>
                </a:solidFill>
              </a:rPr>
              <a:t> windy.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rgbClr val="0000CC"/>
                </a:solidFill>
              </a:rPr>
              <a:t>Cloudy,cloudy,it</a:t>
            </a:r>
            <a:r>
              <a:rPr lang="en-US" altLang="zh-CN" sz="4000" dirty="0">
                <a:solidFill>
                  <a:srgbClr val="0000CC"/>
                </a:solidFill>
              </a:rPr>
              <a:t>’ </a:t>
            </a:r>
            <a:r>
              <a:rPr lang="en-US" altLang="zh-CN" sz="4000" dirty="0" err="1">
                <a:solidFill>
                  <a:srgbClr val="0000CC"/>
                </a:solidFill>
              </a:rPr>
              <a:t>coudy</a:t>
            </a:r>
            <a:r>
              <a:rPr lang="en-US" altLang="zh-CN" sz="4000" dirty="0">
                <a:solidFill>
                  <a:srgbClr val="0000CC"/>
                </a:solidFill>
              </a:rPr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000" dirty="0" err="1">
                <a:solidFill>
                  <a:srgbClr val="FF0000"/>
                </a:solidFill>
              </a:rPr>
              <a:t>Sunny,windy,cloudy</a:t>
            </a:r>
            <a:r>
              <a:rPr lang="en-US" altLang="zh-CN" sz="40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8195" name="矩形 60420"/>
          <p:cNvSpPr>
            <a:spLocks noChangeArrowheads="1" noChangeShapeType="1" noTextEdit="1"/>
          </p:cNvSpPr>
          <p:nvPr/>
        </p:nvSpPr>
        <p:spPr bwMode="auto">
          <a:xfrm>
            <a:off x="2195513" y="195263"/>
            <a:ext cx="4679950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Enjoy a chant!</a:t>
            </a:r>
            <a:endParaRPr lang="zh-CN" altLang="en-US" sz="3600" kern="10" dirty="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96" name="文本框 60422"/>
          <p:cNvSpPr txBox="1">
            <a:spLocks noChangeArrowheads="1"/>
          </p:cNvSpPr>
          <p:nvPr/>
        </p:nvSpPr>
        <p:spPr bwMode="auto">
          <a:xfrm>
            <a:off x="7956550" y="4840288"/>
            <a:ext cx="10779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1000"/>
              <a:t>Guessing game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7076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0550" y="3489325"/>
            <a:ext cx="84455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图片 7076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6238" y="4084638"/>
            <a:ext cx="1008062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图片 7076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2733675"/>
            <a:ext cx="8445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图片 7076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43213" y="1382713"/>
            <a:ext cx="1512887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图片 7076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16238" y="2032000"/>
            <a:ext cx="129540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图片 70759" descr=")]L2GF7S7TO7Z8_)282Q_B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835150" y="4192588"/>
            <a:ext cx="7207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图片 70760" descr="RZ6YZU}T0X_}_D7CPS7P1_H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1763713" y="2787650"/>
            <a:ext cx="793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5" name="图片 70757" descr=")]L2GF7S7TO7Z8_)282Q_B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692275" y="1384300"/>
            <a:ext cx="935038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6" name="图片 70758" descr="W`D}VVP7`29S%A(I@QJ}VCO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1692275" y="2030413"/>
            <a:ext cx="8636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7" name="图片 70756" descr="RZ6YZU}T0X_}_D7CPS7P1_H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763713" y="3543300"/>
            <a:ext cx="7921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0790" name="表格 70789"/>
          <p:cNvGraphicFramePr/>
          <p:nvPr/>
        </p:nvGraphicFramePr>
        <p:xfrm>
          <a:off x="250825" y="788988"/>
          <a:ext cx="4176713" cy="3943351"/>
        </p:xfrm>
        <a:graphic>
          <a:graphicData uri="http://schemas.openxmlformats.org/drawingml/2006/table">
            <a:tbl>
              <a:tblPr/>
              <a:tblGrid>
                <a:gridCol w="141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2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98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5922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buNone/>
                      </a:pPr>
                      <a:endParaRPr lang="zh-CN" altLang="en-US" sz="1500" dirty="0"/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>
                          <a:solidFill>
                            <a:srgbClr val="FF33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Weather</a:t>
                      </a:r>
                      <a:endParaRPr lang="en-US" altLang="zh-CN" sz="1500">
                        <a:solidFill>
                          <a:srgbClr val="FF33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Action</a:t>
                      </a:r>
                      <a:endParaRPr lang="en-US" altLang="zh-CN" sz="1500">
                        <a:solidFill>
                          <a:srgbClr val="0000FF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49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Monday</a:t>
                      </a:r>
                      <a:endParaRPr lang="en-US" altLang="zh-CN" sz="1500">
                        <a:solidFill>
                          <a:srgbClr val="0080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FF33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0000FF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87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Tuesday</a:t>
                      </a:r>
                      <a:endParaRPr lang="en-US" altLang="zh-CN" sz="1500">
                        <a:solidFill>
                          <a:srgbClr val="0080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FF33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0000FF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268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Wednesday</a:t>
                      </a:r>
                      <a:endParaRPr lang="en-US" altLang="zh-CN" sz="1500">
                        <a:solidFill>
                          <a:srgbClr val="0080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FF33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0000FF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2681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Thursday</a:t>
                      </a:r>
                      <a:endParaRPr lang="en-US" altLang="zh-CN" sz="1500">
                        <a:solidFill>
                          <a:srgbClr val="0080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FF33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0000FF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705"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r>
                        <a:rPr lang="en-US" altLang="zh-CN" sz="1500">
                          <a:solidFill>
                            <a:srgbClr val="008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Friday</a:t>
                      </a:r>
                      <a:endParaRPr lang="en-US" altLang="zh-CN" sz="1500">
                        <a:solidFill>
                          <a:srgbClr val="0080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FF3300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>
                        <a:defRPr sz="2400" kern="1200"/>
                      </a:lvl2pPr>
                      <a:lvl3pPr marL="1143000" lvl="2" indent="-228600">
                        <a:defRPr sz="2000" kern="1200"/>
                      </a:lvl3pPr>
                      <a:lvl4pPr marL="1600200" lvl="3" indent="-228600">
                        <a:defRPr sz="1800" kern="1200"/>
                      </a:lvl4pPr>
                      <a:lvl5pPr marL="2057400" lvl="4" indent="-228600">
                        <a:defRPr sz="1800" kern="1200"/>
                      </a:lvl5pPr>
                    </a:lstStyle>
                    <a:p>
                      <a:pPr marL="0" lvl="0" indent="0">
                        <a:spcBef>
                          <a:spcPct val="0"/>
                        </a:spcBef>
                        <a:buNone/>
                      </a:pPr>
                      <a:endParaRPr lang="en-US" altLang="zh-CN" sz="1500" dirty="0">
                        <a:solidFill>
                          <a:srgbClr val="0000FF"/>
                        </a:solidFill>
                      </a:endParaRPr>
                    </a:p>
                  </a:txBody>
                  <a:tcPr marT="34300" marB="3430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triangl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258" name="矩形 70699"/>
          <p:cNvSpPr>
            <a:spLocks noChangeArrowheads="1" noChangeShapeType="1" noTextEdit="1"/>
          </p:cNvSpPr>
          <p:nvPr/>
        </p:nvSpPr>
        <p:spPr bwMode="auto">
          <a:xfrm>
            <a:off x="684213" y="-182563"/>
            <a:ext cx="3457575" cy="107950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altLang="zh-CN" sz="3600" kern="10">
                <a:ln w="9525">
                  <a:solidFill>
                    <a:srgbClr val="CC99FF"/>
                  </a:solidFill>
                  <a:rou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Guessing game</a:t>
            </a:r>
            <a:endParaRPr lang="zh-CN" altLang="en-US" sz="3600" kern="10">
              <a:ln w="9525">
                <a:solidFill>
                  <a:srgbClr val="CC99FF"/>
                </a:solidFill>
                <a:rou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59" name="文本框 70701"/>
          <p:cNvSpPr txBox="1">
            <a:spLocks noChangeArrowheads="1"/>
          </p:cNvSpPr>
          <p:nvPr/>
        </p:nvSpPr>
        <p:spPr bwMode="auto">
          <a:xfrm>
            <a:off x="4387850" y="0"/>
            <a:ext cx="48006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dirty="0"/>
              <a:t>       </a:t>
            </a:r>
            <a:r>
              <a:rPr lang="zh-CN" altLang="en-US" sz="2000" dirty="0"/>
              <a:t>同学们，用我们所学的英语来猜一猜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周一至周五的天气和活动，看谁猜的又对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又快！</a:t>
            </a:r>
            <a:r>
              <a:rPr lang="en-US" altLang="zh-CN" sz="2000" dirty="0"/>
              <a:t>Come on</a:t>
            </a:r>
            <a:r>
              <a:rPr lang="zh-CN" altLang="en-US" sz="2000" dirty="0"/>
              <a:t>！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2000" dirty="0"/>
          </a:p>
        </p:txBody>
      </p:sp>
      <p:sp>
        <p:nvSpPr>
          <p:cNvPr id="9260" name="矩形 70728"/>
          <p:cNvSpPr>
            <a:spLocks noChangeArrowheads="1"/>
          </p:cNvSpPr>
          <p:nvPr/>
        </p:nvSpPr>
        <p:spPr bwMode="auto">
          <a:xfrm>
            <a:off x="4500563" y="896938"/>
            <a:ext cx="4643437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/>
              <a:t>Key words(</a:t>
            </a:r>
            <a:r>
              <a:rPr lang="zh-CN" altLang="en-US" sz="2400" dirty="0"/>
              <a:t>提示词</a:t>
            </a:r>
            <a:r>
              <a:rPr lang="en-US" altLang="zh-CN" sz="2400" dirty="0"/>
              <a:t>):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3300"/>
                </a:solidFill>
              </a:rPr>
              <a:t>Weather</a:t>
            </a:r>
            <a:r>
              <a:rPr lang="zh-CN" altLang="en-US" sz="2400" dirty="0">
                <a:solidFill>
                  <a:srgbClr val="FF3300"/>
                </a:solidFill>
              </a:rPr>
              <a:t>（天气）</a:t>
            </a:r>
            <a:r>
              <a:rPr lang="en-US" altLang="zh-CN" sz="2400" dirty="0">
                <a:solidFill>
                  <a:srgbClr val="FF3300"/>
                </a:solidFill>
              </a:rPr>
              <a:t>: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FF3300"/>
                </a:solidFill>
              </a:rPr>
              <a:t>sunny</a:t>
            </a:r>
            <a:r>
              <a:rPr lang="zh-CN" altLang="en-US" sz="2400" dirty="0">
                <a:solidFill>
                  <a:srgbClr val="FF3300"/>
                </a:solidFill>
              </a:rPr>
              <a:t>、</a:t>
            </a:r>
            <a:r>
              <a:rPr lang="en-US" altLang="zh-CN" sz="2400" dirty="0">
                <a:solidFill>
                  <a:srgbClr val="FF3300"/>
                </a:solidFill>
              </a:rPr>
              <a:t> windy</a:t>
            </a:r>
            <a:r>
              <a:rPr lang="zh-CN" altLang="en-US" sz="2400" dirty="0">
                <a:solidFill>
                  <a:srgbClr val="FF3300"/>
                </a:solidFill>
              </a:rPr>
              <a:t>、</a:t>
            </a:r>
            <a:r>
              <a:rPr lang="en-US" altLang="zh-CN" sz="2400" dirty="0">
                <a:solidFill>
                  <a:srgbClr val="FF3300"/>
                </a:solidFill>
              </a:rPr>
              <a:t>cloudy</a:t>
            </a:r>
          </a:p>
        </p:txBody>
      </p:sp>
      <p:sp>
        <p:nvSpPr>
          <p:cNvPr id="9261" name="矩形 70729"/>
          <p:cNvSpPr>
            <a:spLocks noChangeArrowheads="1"/>
          </p:cNvSpPr>
          <p:nvPr/>
        </p:nvSpPr>
        <p:spPr bwMode="auto">
          <a:xfrm>
            <a:off x="4558432" y="2095500"/>
            <a:ext cx="2579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Action</a:t>
            </a:r>
            <a:r>
              <a:rPr lang="zh-CN" altLang="en-US" sz="2400">
                <a:solidFill>
                  <a:srgbClr val="0000FF"/>
                </a:solidFill>
              </a:rPr>
              <a:t>（活动）：</a:t>
            </a:r>
          </a:p>
        </p:txBody>
      </p:sp>
      <p:sp>
        <p:nvSpPr>
          <p:cNvPr id="70737" name="矩形 70736"/>
          <p:cNvSpPr>
            <a:spLocks noChangeArrowheads="1"/>
          </p:cNvSpPr>
          <p:nvPr/>
        </p:nvSpPr>
        <p:spPr bwMode="auto">
          <a:xfrm>
            <a:off x="4558432" y="2473325"/>
            <a:ext cx="22240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play basketball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70738" name="矩形 70737"/>
          <p:cNvSpPr>
            <a:spLocks noChangeArrowheads="1"/>
          </p:cNvSpPr>
          <p:nvPr/>
        </p:nvSpPr>
        <p:spPr bwMode="auto">
          <a:xfrm>
            <a:off x="7006357" y="2473325"/>
            <a:ext cx="80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read</a:t>
            </a:r>
          </a:p>
        </p:txBody>
      </p:sp>
      <p:sp>
        <p:nvSpPr>
          <p:cNvPr id="70739" name="矩形 70738"/>
          <p:cNvSpPr>
            <a:spLocks noChangeArrowheads="1"/>
          </p:cNvSpPr>
          <p:nvPr/>
        </p:nvSpPr>
        <p:spPr bwMode="auto">
          <a:xfrm>
            <a:off x="7871545" y="2473325"/>
            <a:ext cx="1023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dance</a:t>
            </a:r>
          </a:p>
        </p:txBody>
      </p:sp>
      <p:sp>
        <p:nvSpPr>
          <p:cNvPr id="70740" name="矩形 70739"/>
          <p:cNvSpPr>
            <a:spLocks noChangeArrowheads="1"/>
          </p:cNvSpPr>
          <p:nvPr/>
        </p:nvSpPr>
        <p:spPr bwMode="auto">
          <a:xfrm>
            <a:off x="4629870" y="2903538"/>
            <a:ext cx="17605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 dirty="0">
                <a:solidFill>
                  <a:srgbClr val="0000FF"/>
                </a:solidFill>
              </a:rPr>
              <a:t>go and skip</a:t>
            </a:r>
            <a:endParaRPr lang="zh-CN" altLang="en-US" sz="2400" dirty="0">
              <a:solidFill>
                <a:srgbClr val="0000FF"/>
              </a:solidFill>
            </a:endParaRPr>
          </a:p>
        </p:txBody>
      </p:sp>
      <p:sp>
        <p:nvSpPr>
          <p:cNvPr id="70741" name="矩形 70740"/>
          <p:cNvSpPr>
            <a:spLocks noChangeArrowheads="1"/>
          </p:cNvSpPr>
          <p:nvPr/>
        </p:nvSpPr>
        <p:spPr bwMode="auto">
          <a:xfrm>
            <a:off x="6719020" y="2903538"/>
            <a:ext cx="1881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400">
                <a:solidFill>
                  <a:srgbClr val="0000FF"/>
                </a:solidFill>
              </a:rPr>
              <a:t>climb the hill</a:t>
            </a:r>
            <a:endParaRPr lang="zh-CN" altLang="en-US" sz="2400">
              <a:solidFill>
                <a:srgbClr val="0000FF"/>
              </a:solidFill>
            </a:endParaRPr>
          </a:p>
        </p:txBody>
      </p:sp>
      <p:sp>
        <p:nvSpPr>
          <p:cNvPr id="70742" name="笑脸 70741"/>
          <p:cNvSpPr>
            <a:spLocks noChangeArrowheads="1"/>
          </p:cNvSpPr>
          <p:nvPr/>
        </p:nvSpPr>
        <p:spPr bwMode="auto">
          <a:xfrm>
            <a:off x="1763713" y="1330325"/>
            <a:ext cx="792162" cy="3778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43" name="笑脸 70742"/>
          <p:cNvSpPr>
            <a:spLocks noChangeArrowheads="1"/>
          </p:cNvSpPr>
          <p:nvPr/>
        </p:nvSpPr>
        <p:spPr bwMode="auto">
          <a:xfrm>
            <a:off x="3419475" y="1382713"/>
            <a:ext cx="792163" cy="3778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44" name="矩形 70743"/>
          <p:cNvSpPr>
            <a:spLocks noChangeArrowheads="1"/>
          </p:cNvSpPr>
          <p:nvPr/>
        </p:nvSpPr>
        <p:spPr bwMode="auto">
          <a:xfrm>
            <a:off x="1692275" y="2247900"/>
            <a:ext cx="865188" cy="322263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45" name="矩形 70744"/>
          <p:cNvSpPr>
            <a:spLocks noChangeArrowheads="1"/>
          </p:cNvSpPr>
          <p:nvPr/>
        </p:nvSpPr>
        <p:spPr bwMode="auto">
          <a:xfrm>
            <a:off x="3132138" y="2247900"/>
            <a:ext cx="863600" cy="32385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46" name="椭圆 70745"/>
          <p:cNvSpPr>
            <a:spLocks noChangeArrowheads="1"/>
          </p:cNvSpPr>
          <p:nvPr/>
        </p:nvSpPr>
        <p:spPr bwMode="auto">
          <a:xfrm>
            <a:off x="1763713" y="2895600"/>
            <a:ext cx="792162" cy="32385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47" name="椭圆 70746"/>
          <p:cNvSpPr>
            <a:spLocks noChangeArrowheads="1"/>
          </p:cNvSpPr>
          <p:nvPr/>
        </p:nvSpPr>
        <p:spPr bwMode="auto">
          <a:xfrm>
            <a:off x="3276600" y="2895600"/>
            <a:ext cx="790575" cy="32385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48" name="矩形 70747"/>
          <p:cNvSpPr>
            <a:spLocks noChangeArrowheads="1"/>
          </p:cNvSpPr>
          <p:nvPr/>
        </p:nvSpPr>
        <p:spPr bwMode="auto">
          <a:xfrm>
            <a:off x="1763713" y="3706813"/>
            <a:ext cx="792162" cy="32385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49" name="矩形 70748"/>
          <p:cNvSpPr>
            <a:spLocks noChangeArrowheads="1"/>
          </p:cNvSpPr>
          <p:nvPr/>
        </p:nvSpPr>
        <p:spPr bwMode="auto">
          <a:xfrm>
            <a:off x="3132138" y="3651250"/>
            <a:ext cx="863600" cy="379413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50" name="椭圆 70749"/>
          <p:cNvSpPr>
            <a:spLocks noChangeArrowheads="1"/>
          </p:cNvSpPr>
          <p:nvPr/>
        </p:nvSpPr>
        <p:spPr bwMode="auto">
          <a:xfrm>
            <a:off x="1835150" y="4354513"/>
            <a:ext cx="720725" cy="268287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70751" name="椭圆 70750"/>
          <p:cNvSpPr>
            <a:spLocks noChangeArrowheads="1"/>
          </p:cNvSpPr>
          <p:nvPr/>
        </p:nvSpPr>
        <p:spPr bwMode="auto">
          <a:xfrm>
            <a:off x="2987675" y="4300538"/>
            <a:ext cx="865188" cy="26987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9277" name="矩形 70751"/>
          <p:cNvSpPr>
            <a:spLocks noChangeArrowheads="1"/>
          </p:cNvSpPr>
          <p:nvPr/>
        </p:nvSpPr>
        <p:spPr bwMode="auto">
          <a:xfrm>
            <a:off x="4610026" y="3489325"/>
            <a:ext cx="417671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dirty="0" err="1"/>
              <a:t>Eg</a:t>
            </a:r>
            <a:r>
              <a:rPr lang="zh-CN" altLang="en-US" sz="3200" dirty="0"/>
              <a:t>：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dirty="0"/>
              <a:t>It’s </a:t>
            </a:r>
            <a:r>
              <a:rPr lang="en-US" altLang="zh-CN" sz="3200" b="1" u="sng" dirty="0"/>
              <a:t>         </a:t>
            </a:r>
            <a:r>
              <a:rPr lang="en-US" altLang="zh-CN" sz="3200" b="1" dirty="0"/>
              <a:t> </a:t>
            </a:r>
            <a:r>
              <a:rPr lang="en-US" altLang="zh-CN" sz="3200" dirty="0"/>
              <a:t>on </a:t>
            </a:r>
            <a:r>
              <a:rPr lang="en-US" altLang="zh-CN" sz="3200" b="1" u="sng" dirty="0"/>
              <a:t>            </a:t>
            </a:r>
            <a:r>
              <a:rPr lang="en-US" altLang="zh-CN" sz="3200" dirty="0"/>
              <a:t>.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dirty="0"/>
              <a:t>Let’s  </a:t>
            </a:r>
            <a:r>
              <a:rPr lang="en-US" altLang="zh-CN" sz="3200" b="1" u="sng" dirty="0"/>
              <a:t>             </a:t>
            </a:r>
            <a:r>
              <a:rPr lang="en-US" altLang="zh-CN" sz="3200" dirty="0" smtClean="0"/>
              <a:t>.</a:t>
            </a:r>
            <a:endParaRPr lang="en-US" altLang="zh-CN" sz="3200" dirty="0"/>
          </a:p>
        </p:txBody>
      </p:sp>
      <p:sp>
        <p:nvSpPr>
          <p:cNvPr id="70753" name="矩形 70752"/>
          <p:cNvSpPr>
            <a:spLocks noChangeArrowheads="1"/>
          </p:cNvSpPr>
          <p:nvPr/>
        </p:nvSpPr>
        <p:spPr bwMode="auto">
          <a:xfrm>
            <a:off x="5186289" y="3865562"/>
            <a:ext cx="1439862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FF3300"/>
                </a:solidFill>
              </a:rPr>
              <a:t>cloudy</a:t>
            </a:r>
            <a:endParaRPr lang="zh-CN" altLang="en-US" sz="3200" dirty="0">
              <a:solidFill>
                <a:srgbClr val="FF3300"/>
              </a:solidFill>
            </a:endParaRPr>
          </a:p>
        </p:txBody>
      </p:sp>
      <p:sp>
        <p:nvSpPr>
          <p:cNvPr id="70754" name="矩形 70753"/>
          <p:cNvSpPr>
            <a:spLocks noChangeArrowheads="1"/>
          </p:cNvSpPr>
          <p:nvPr/>
        </p:nvSpPr>
        <p:spPr bwMode="auto">
          <a:xfrm>
            <a:off x="6915076" y="3865562"/>
            <a:ext cx="18002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rgbClr val="008000"/>
                </a:solidFill>
              </a:rPr>
              <a:t>Monday</a:t>
            </a:r>
            <a:endParaRPr lang="zh-CN" altLang="en-US" sz="3200">
              <a:solidFill>
                <a:srgbClr val="008000"/>
              </a:solidFill>
            </a:endParaRPr>
          </a:p>
        </p:txBody>
      </p:sp>
      <p:sp>
        <p:nvSpPr>
          <p:cNvPr id="70755" name="矩形 70754"/>
          <p:cNvSpPr>
            <a:spLocks noChangeArrowheads="1"/>
          </p:cNvSpPr>
          <p:nvPr/>
        </p:nvSpPr>
        <p:spPr bwMode="auto">
          <a:xfrm>
            <a:off x="5888683" y="4329906"/>
            <a:ext cx="12969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3200" dirty="0">
                <a:solidFill>
                  <a:srgbClr val="0000FF"/>
                </a:solidFill>
              </a:rPr>
              <a:t>read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7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70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70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500"/>
                                        <p:tgtEl>
                                          <p:spTgt spid="7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07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0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0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70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70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3" dur="1000"/>
                                        <p:tgtEl>
                                          <p:spTgt spid="70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1000"/>
                                        <p:tgtEl>
                                          <p:spTgt spid="707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1" dur="500"/>
                                        <p:tgtEl>
                                          <p:spTgt spid="7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6" dur="500"/>
                                        <p:tgtEl>
                                          <p:spTgt spid="707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1" dur="500"/>
                                        <p:tgtEl>
                                          <p:spTgt spid="707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4" dur="500"/>
                                        <p:tgtEl>
                                          <p:spTgt spid="7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5" dur="500"/>
                                        <p:tgtEl>
                                          <p:spTgt spid="7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7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7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矩形 72708"/>
          <p:cNvSpPr>
            <a:spLocks noChangeArrowheads="1" noChangeShapeType="1" noTextEdit="1"/>
          </p:cNvSpPr>
          <p:nvPr/>
        </p:nvSpPr>
        <p:spPr bwMode="auto">
          <a:xfrm>
            <a:off x="2051050" y="0"/>
            <a:ext cx="4248150" cy="7715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r>
              <a:rPr lang="en-US" altLang="zh-CN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Help wanted </a:t>
            </a:r>
            <a:r>
              <a:rPr lang="zh-CN" altLang="en-US" sz="3600" kern="1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宋体" panose="02010600030101010101" pitchFamily="2" charset="-122"/>
              </a:rPr>
              <a:t>招聘</a:t>
            </a:r>
          </a:p>
        </p:txBody>
      </p:sp>
      <p:sp>
        <p:nvSpPr>
          <p:cNvPr id="10244" name="文本框 72709"/>
          <p:cNvSpPr txBox="1">
            <a:spLocks noChangeArrowheads="1"/>
          </p:cNvSpPr>
          <p:nvPr/>
        </p:nvSpPr>
        <p:spPr bwMode="auto">
          <a:xfrm>
            <a:off x="1476375" y="1006475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endParaRPr lang="zh-CN" altLang="en-US"/>
          </a:p>
        </p:txBody>
      </p:sp>
      <p:sp>
        <p:nvSpPr>
          <p:cNvPr id="10245" name="文本框 72710"/>
          <p:cNvSpPr txBox="1">
            <a:spLocks noChangeArrowheads="1"/>
          </p:cNvSpPr>
          <p:nvPr/>
        </p:nvSpPr>
        <p:spPr bwMode="auto">
          <a:xfrm>
            <a:off x="360363" y="891115"/>
            <a:ext cx="853281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600" dirty="0"/>
              <a:t>         </a:t>
            </a:r>
            <a:r>
              <a:rPr lang="zh-CN" altLang="en-US" sz="2000" dirty="0"/>
              <a:t>电视台急聘天气预报员，希望同学们踊跃报名参加应聘。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/>
              <a:t>       </a:t>
            </a:r>
            <a:r>
              <a:rPr lang="zh-CN" altLang="en-US" sz="2000" dirty="0">
                <a:solidFill>
                  <a:srgbClr val="008000"/>
                </a:solidFill>
              </a:rPr>
              <a:t>招聘要求：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000" dirty="0">
                <a:solidFill>
                  <a:srgbClr val="008000"/>
                </a:solidFill>
              </a:rPr>
              <a:t>       能根据天气情况做英文天气预报，提醒观众朋友不同的天气穿什么样的服装，做什么样的运动。通过考核，才能录取。名额有限，把握机会！</a:t>
            </a:r>
            <a:r>
              <a:rPr lang="zh-CN" altLang="en-US" sz="2800" dirty="0">
                <a:solidFill>
                  <a:srgbClr val="006600"/>
                </a:solidFill>
              </a:rPr>
              <a:t> </a:t>
            </a:r>
          </a:p>
        </p:txBody>
      </p:sp>
      <p:sp>
        <p:nvSpPr>
          <p:cNvPr id="10246" name="文本框 72711"/>
          <p:cNvSpPr txBox="1">
            <a:spLocks noChangeArrowheads="1"/>
          </p:cNvSpPr>
          <p:nvPr/>
        </p:nvSpPr>
        <p:spPr bwMode="auto">
          <a:xfrm>
            <a:off x="480665" y="4006831"/>
            <a:ext cx="8647459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Hello</a:t>
            </a:r>
            <a:r>
              <a:rPr lang="zh-CN" altLang="en-US" sz="2800" dirty="0"/>
              <a:t>，</a:t>
            </a:r>
            <a:r>
              <a:rPr lang="en-US" altLang="zh-CN" sz="2800" dirty="0"/>
              <a:t>I’m</a:t>
            </a:r>
            <a:r>
              <a:rPr lang="en-US" altLang="zh-CN" sz="2800" u="sng" dirty="0"/>
              <a:t>          </a:t>
            </a:r>
            <a:r>
              <a:rPr lang="en-US" altLang="zh-CN" sz="2800" dirty="0"/>
              <a:t> .</a:t>
            </a:r>
            <a:r>
              <a:rPr lang="zh-CN" altLang="en-US" sz="2800" dirty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800" dirty="0" smtClean="0"/>
              <a:t>It’s</a:t>
            </a:r>
            <a:r>
              <a:rPr lang="en-US" altLang="zh-CN" sz="2800" i="1" dirty="0" smtClean="0"/>
              <a:t> </a:t>
            </a:r>
            <a:r>
              <a:rPr lang="en-US" altLang="zh-CN" sz="2800" i="1" u="sng" dirty="0">
                <a:solidFill>
                  <a:srgbClr val="FF00FF"/>
                </a:solidFill>
              </a:rPr>
              <a:t>sunny</a:t>
            </a:r>
            <a:r>
              <a:rPr lang="en-US" altLang="zh-CN" sz="2800" dirty="0"/>
              <a:t> . Put on your  </a:t>
            </a:r>
            <a:r>
              <a:rPr lang="en-US" altLang="zh-CN" sz="2800" i="1" u="sng" dirty="0">
                <a:solidFill>
                  <a:srgbClr val="6600CC"/>
                </a:solidFill>
              </a:rPr>
              <a:t>T-shirt</a:t>
            </a:r>
            <a:r>
              <a:rPr lang="en-US" altLang="zh-CN" sz="2800" dirty="0"/>
              <a:t>. Let’s </a:t>
            </a:r>
            <a:r>
              <a:rPr lang="en-US" altLang="zh-CN" sz="2800" i="1" u="sng" dirty="0">
                <a:solidFill>
                  <a:srgbClr val="0000FF"/>
                </a:solidFill>
              </a:rPr>
              <a:t>go </a:t>
            </a:r>
            <a:r>
              <a:rPr lang="en-US" altLang="zh-CN" sz="2800" i="1" u="sng" dirty="0" smtClean="0">
                <a:solidFill>
                  <a:srgbClr val="0000FF"/>
                </a:solidFill>
              </a:rPr>
              <a:t>swimming</a:t>
            </a:r>
            <a:r>
              <a:rPr lang="en-US" altLang="zh-CN" sz="2800" dirty="0"/>
              <a:t>.</a:t>
            </a:r>
            <a:endParaRPr lang="zh-CN" altLang="en-US" sz="2800" dirty="0"/>
          </a:p>
        </p:txBody>
      </p:sp>
      <p:sp>
        <p:nvSpPr>
          <p:cNvPr id="10247" name="矩形 72712"/>
          <p:cNvSpPr>
            <a:spLocks noChangeArrowheads="1"/>
          </p:cNvSpPr>
          <p:nvPr/>
        </p:nvSpPr>
        <p:spPr bwMode="auto">
          <a:xfrm>
            <a:off x="466973" y="2349233"/>
            <a:ext cx="7920038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FF"/>
                </a:solidFill>
              </a:rPr>
              <a:t>Weather</a:t>
            </a:r>
            <a:r>
              <a:rPr lang="zh-CN" altLang="en-US" sz="2000" dirty="0">
                <a:solidFill>
                  <a:srgbClr val="FF00FF"/>
                </a:solidFill>
              </a:rPr>
              <a:t>（天气）</a:t>
            </a:r>
            <a:r>
              <a:rPr lang="en-US" altLang="zh-CN" sz="2000" dirty="0">
                <a:solidFill>
                  <a:srgbClr val="FF00FF"/>
                </a:solidFill>
              </a:rPr>
              <a:t>: sunny</a:t>
            </a:r>
            <a:r>
              <a:rPr lang="zh-CN" altLang="en-US" sz="2000" dirty="0">
                <a:solidFill>
                  <a:srgbClr val="FF00FF"/>
                </a:solidFill>
              </a:rPr>
              <a:t>、 </a:t>
            </a:r>
            <a:r>
              <a:rPr lang="en-US" altLang="zh-CN" sz="2000" dirty="0">
                <a:solidFill>
                  <a:srgbClr val="FF00FF"/>
                </a:solidFill>
              </a:rPr>
              <a:t>windy</a:t>
            </a:r>
            <a:r>
              <a:rPr lang="zh-CN" altLang="en-US" sz="2000" dirty="0">
                <a:solidFill>
                  <a:srgbClr val="FF00FF"/>
                </a:solidFill>
              </a:rPr>
              <a:t>、</a:t>
            </a:r>
            <a:r>
              <a:rPr lang="en-US" altLang="zh-CN" sz="2000" dirty="0" err="1">
                <a:solidFill>
                  <a:srgbClr val="FF00FF"/>
                </a:solidFill>
              </a:rPr>
              <a:t>coudy</a:t>
            </a:r>
            <a:r>
              <a:rPr lang="en-US" altLang="zh-CN" sz="2000" dirty="0">
                <a:solidFill>
                  <a:srgbClr val="FF00FF"/>
                </a:solidFill>
              </a:rPr>
              <a:t> </a:t>
            </a:r>
            <a:r>
              <a:rPr lang="zh-CN" altLang="en-US" sz="2000" dirty="0">
                <a:solidFill>
                  <a:srgbClr val="FF00FF"/>
                </a:solidFill>
              </a:rPr>
              <a:t>、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FF00FF"/>
                </a:solidFill>
              </a:rPr>
              <a:t>                              warm</a:t>
            </a:r>
            <a:r>
              <a:rPr lang="zh-CN" altLang="en-US" sz="2000" dirty="0">
                <a:solidFill>
                  <a:srgbClr val="FF00FF"/>
                </a:solidFill>
              </a:rPr>
              <a:t>、</a:t>
            </a:r>
            <a:r>
              <a:rPr lang="en-US" altLang="zh-CN" sz="2000" dirty="0">
                <a:solidFill>
                  <a:srgbClr val="FF00FF"/>
                </a:solidFill>
              </a:rPr>
              <a:t> hot</a:t>
            </a:r>
            <a:r>
              <a:rPr lang="zh-CN" altLang="en-US" sz="2000" dirty="0">
                <a:solidFill>
                  <a:srgbClr val="FF00FF"/>
                </a:solidFill>
              </a:rPr>
              <a:t>、 </a:t>
            </a:r>
            <a:r>
              <a:rPr lang="en-US" altLang="zh-CN" sz="2000" dirty="0">
                <a:solidFill>
                  <a:srgbClr val="FF00FF"/>
                </a:solidFill>
              </a:rPr>
              <a:t>cool</a:t>
            </a:r>
            <a:r>
              <a:rPr lang="zh-CN" altLang="en-US" sz="2000" dirty="0">
                <a:solidFill>
                  <a:srgbClr val="FF00FF"/>
                </a:solidFill>
              </a:rPr>
              <a:t> 、 </a:t>
            </a:r>
            <a:r>
              <a:rPr lang="en-US" altLang="zh-CN" sz="2000" dirty="0">
                <a:solidFill>
                  <a:srgbClr val="FF00FF"/>
                </a:solidFill>
              </a:rPr>
              <a:t>cold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6600CC"/>
                </a:solidFill>
              </a:rPr>
              <a:t>Clothes</a:t>
            </a:r>
            <a:r>
              <a:rPr lang="zh-CN" altLang="en-US" sz="2000" dirty="0">
                <a:solidFill>
                  <a:srgbClr val="6600CC"/>
                </a:solidFill>
              </a:rPr>
              <a:t>（衣服）：</a:t>
            </a:r>
            <a:r>
              <a:rPr lang="en-US" altLang="zh-CN" sz="2000" dirty="0">
                <a:solidFill>
                  <a:srgbClr val="6600CC"/>
                </a:solidFill>
              </a:rPr>
              <a:t>sweater</a:t>
            </a:r>
            <a:r>
              <a:rPr lang="zh-CN" altLang="en-US" sz="2000" dirty="0">
                <a:solidFill>
                  <a:srgbClr val="6600CC"/>
                </a:solidFill>
              </a:rPr>
              <a:t>、</a:t>
            </a:r>
            <a:r>
              <a:rPr lang="en-US" altLang="zh-CN" sz="2000" dirty="0">
                <a:solidFill>
                  <a:srgbClr val="6600CC"/>
                </a:solidFill>
              </a:rPr>
              <a:t>cap</a:t>
            </a:r>
            <a:r>
              <a:rPr lang="zh-CN" altLang="en-US" sz="2000" dirty="0">
                <a:solidFill>
                  <a:srgbClr val="6600CC"/>
                </a:solidFill>
              </a:rPr>
              <a:t>、</a:t>
            </a:r>
            <a:r>
              <a:rPr lang="en-US" altLang="zh-CN" sz="2000" dirty="0">
                <a:solidFill>
                  <a:srgbClr val="6600CC"/>
                </a:solidFill>
              </a:rPr>
              <a:t>coat</a:t>
            </a:r>
            <a:r>
              <a:rPr lang="zh-CN" altLang="en-US" sz="2000" dirty="0">
                <a:solidFill>
                  <a:srgbClr val="6600CC"/>
                </a:solidFill>
              </a:rPr>
              <a:t>、</a:t>
            </a:r>
            <a:r>
              <a:rPr lang="en-US" altLang="zh-CN" sz="2000" dirty="0">
                <a:solidFill>
                  <a:srgbClr val="6600CC"/>
                </a:solidFill>
              </a:rPr>
              <a:t>shirt</a:t>
            </a:r>
            <a:r>
              <a:rPr lang="zh-CN" altLang="en-US" sz="2000" dirty="0">
                <a:solidFill>
                  <a:srgbClr val="6600CC"/>
                </a:solidFill>
              </a:rPr>
              <a:t>、</a:t>
            </a:r>
            <a:r>
              <a:rPr lang="en-US" altLang="zh-CN" sz="2000" dirty="0">
                <a:solidFill>
                  <a:srgbClr val="6600CC"/>
                </a:solidFill>
              </a:rPr>
              <a:t>T-shirt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FF"/>
                </a:solidFill>
              </a:rPr>
              <a:t>Action</a:t>
            </a:r>
            <a:r>
              <a:rPr lang="zh-CN" altLang="en-US" sz="2000" dirty="0">
                <a:solidFill>
                  <a:srgbClr val="0000FF"/>
                </a:solidFill>
              </a:rPr>
              <a:t>（活动）：</a:t>
            </a:r>
            <a:r>
              <a:rPr lang="en-US" altLang="zh-CN" sz="2000" dirty="0">
                <a:solidFill>
                  <a:srgbClr val="0000FF"/>
                </a:solidFill>
              </a:rPr>
              <a:t>go swimming</a:t>
            </a:r>
            <a:r>
              <a:rPr lang="zh-CN" altLang="en-US" sz="2000" dirty="0">
                <a:solidFill>
                  <a:srgbClr val="0000FF"/>
                </a:solidFill>
              </a:rPr>
              <a:t>、</a:t>
            </a:r>
            <a:r>
              <a:rPr lang="en-US" altLang="zh-CN" sz="2000" b="1" dirty="0">
                <a:solidFill>
                  <a:srgbClr val="0000FF"/>
                </a:solidFill>
              </a:rPr>
              <a:t>go to the </a:t>
            </a:r>
            <a:r>
              <a:rPr lang="en-US" altLang="zh-CN" sz="2000" b="1" dirty="0">
                <a:solidFill>
                  <a:srgbClr val="FF0000"/>
                </a:solidFill>
              </a:rPr>
              <a:t>park</a:t>
            </a:r>
            <a:r>
              <a:rPr lang="zh-CN" altLang="en-US" sz="2000" dirty="0">
                <a:solidFill>
                  <a:srgbClr val="0000FF"/>
                </a:solidFill>
              </a:rPr>
              <a:t>、 </a:t>
            </a:r>
            <a:r>
              <a:rPr lang="en-US" altLang="zh-CN" sz="2000" dirty="0">
                <a:solidFill>
                  <a:srgbClr val="0000FF"/>
                </a:solidFill>
              </a:rPr>
              <a:t>dance</a:t>
            </a:r>
            <a:r>
              <a:rPr lang="zh-CN" altLang="en-US" sz="2000" dirty="0">
                <a:solidFill>
                  <a:srgbClr val="0000FF"/>
                </a:solidFill>
              </a:rPr>
              <a:t>、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2000" dirty="0">
                <a:solidFill>
                  <a:srgbClr val="0000FF"/>
                </a:solidFill>
              </a:rPr>
              <a:t>play basketball</a:t>
            </a:r>
            <a:r>
              <a:rPr lang="zh-CN" altLang="en-US" sz="2000" dirty="0">
                <a:solidFill>
                  <a:srgbClr val="0000FF"/>
                </a:solidFill>
              </a:rPr>
              <a:t>、</a:t>
            </a:r>
            <a:r>
              <a:rPr lang="en-US" altLang="zh-CN" sz="2000" dirty="0">
                <a:solidFill>
                  <a:srgbClr val="0000FF"/>
                </a:solidFill>
              </a:rPr>
              <a:t>climb the hill</a:t>
            </a:r>
            <a:r>
              <a:rPr lang="zh-CN" altLang="en-US" sz="2000" dirty="0">
                <a:solidFill>
                  <a:srgbClr val="0000FF"/>
                </a:solidFill>
              </a:rPr>
              <a:t>、</a:t>
            </a:r>
            <a:r>
              <a:rPr lang="en-US" altLang="zh-CN" sz="2000" dirty="0">
                <a:solidFill>
                  <a:srgbClr val="0000FF"/>
                </a:solidFill>
              </a:rPr>
              <a:t>play football</a:t>
            </a:r>
            <a:r>
              <a:rPr lang="zh-CN" altLang="en-US" sz="2000" dirty="0">
                <a:solidFill>
                  <a:srgbClr val="0000FF"/>
                </a:solidFill>
              </a:rPr>
              <a:t>、</a:t>
            </a:r>
            <a:r>
              <a:rPr lang="en-US" altLang="zh-CN" sz="2000" dirty="0">
                <a:solidFill>
                  <a:srgbClr val="0000FF"/>
                </a:solidFill>
              </a:rPr>
              <a:t>read</a:t>
            </a:r>
          </a:p>
        </p:txBody>
      </p:sp>
      <p:sp>
        <p:nvSpPr>
          <p:cNvPr id="10248" name="文本框 72713"/>
          <p:cNvSpPr txBox="1">
            <a:spLocks noChangeArrowheads="1"/>
          </p:cNvSpPr>
          <p:nvPr/>
        </p:nvSpPr>
        <p:spPr bwMode="auto">
          <a:xfrm>
            <a:off x="8451850" y="4960938"/>
            <a:ext cx="4413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1000"/>
              <a:t>转盘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493</Words>
  <Application>Microsoft Office PowerPoint</Application>
  <PresentationFormat>全屏显示(16:9)</PresentationFormat>
  <Paragraphs>103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宋体</vt:lpstr>
      <vt:lpstr>微软雅黑</vt:lpstr>
      <vt:lpstr>Arial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2013-03-26T03:46:00Z</dcterms:created>
  <dcterms:modified xsi:type="dcterms:W3CDTF">2023-01-16T20:26:42Z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1BEBE33B09674154A42302C77007B766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