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6" r:id="rId3"/>
    <p:sldId id="257" r:id="rId4"/>
    <p:sldId id="275" r:id="rId5"/>
    <p:sldId id="266" r:id="rId6"/>
    <p:sldId id="283" r:id="rId7"/>
    <p:sldId id="278" r:id="rId8"/>
    <p:sldId id="284" r:id="rId9"/>
    <p:sldId id="285" r:id="rId10"/>
    <p:sldId id="265" r:id="rId11"/>
    <p:sldId id="287" r:id="rId12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660066"/>
    <a:srgbClr val="003366"/>
    <a:srgbClr val="003300"/>
    <a:srgbClr val="66FFFF"/>
    <a:srgbClr val="FF3300"/>
    <a:srgbClr val="FF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/>
    <p:restoredTop sz="90929"/>
  </p:normalViewPr>
  <p:slideViewPr>
    <p:cSldViewPr showGuides="1">
      <p:cViewPr varScale="1">
        <p:scale>
          <a:sx n="107" d="100"/>
          <a:sy n="107" d="100"/>
        </p:scale>
        <p:origin x="-1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81" d="100"/>
        <a:sy n="8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8"/>
          <p:cNvGrpSpPr/>
          <p:nvPr/>
        </p:nvGrpSpPr>
        <p:grpSpPr>
          <a:xfrm>
            <a:off x="76200" y="5638800"/>
            <a:ext cx="1866900" cy="1066800"/>
            <a:chOff x="24" y="0"/>
            <a:chExt cx="1176" cy="672"/>
          </a:xfrm>
        </p:grpSpPr>
        <p:sp>
          <p:nvSpPr>
            <p:cNvPr id="1042" name="Rectangle 9"/>
            <p:cNvSpPr/>
            <p:nvPr/>
          </p:nvSpPr>
          <p:spPr>
            <a:xfrm rot="5400000">
              <a:off x="720" y="-360"/>
              <a:ext cx="120" cy="84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 anchorCtr="0"/>
            <a:lstStyle/>
            <a:p>
              <a:pPr lvl="0" eaLnBrk="1" hangingPunct="1">
                <a:buNone/>
              </a:pPr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043" name="Rectangle 10"/>
            <p:cNvSpPr/>
            <p:nvPr/>
          </p:nvSpPr>
          <p:spPr>
            <a:xfrm rot="5400000">
              <a:off x="576" y="-216"/>
              <a:ext cx="120" cy="84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 anchorCtr="0"/>
            <a:lstStyle/>
            <a:p>
              <a:pPr lvl="0" eaLnBrk="1" hangingPunct="1">
                <a:buNone/>
              </a:pPr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044" name="Rectangle 11"/>
            <p:cNvSpPr/>
            <p:nvPr/>
          </p:nvSpPr>
          <p:spPr>
            <a:xfrm rot="5400000">
              <a:off x="384" y="-72"/>
              <a:ext cx="120" cy="84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 anchorCtr="0"/>
            <a:lstStyle/>
            <a:p>
              <a:pPr lvl="0" eaLnBrk="1" hangingPunct="1">
                <a:buNone/>
              </a:pPr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045" name="Rectangle 12"/>
            <p:cNvSpPr/>
            <p:nvPr/>
          </p:nvSpPr>
          <p:spPr>
            <a:xfrm rot="5400000">
              <a:off x="576" y="72"/>
              <a:ext cx="120" cy="84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 anchorCtr="0"/>
            <a:lstStyle/>
            <a:p>
              <a:pPr lvl="0" eaLnBrk="1" hangingPunct="1">
                <a:buNone/>
              </a:pPr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046" name="Rectangle 13"/>
            <p:cNvSpPr/>
            <p:nvPr/>
          </p:nvSpPr>
          <p:spPr>
            <a:xfrm rot="5400000">
              <a:off x="720" y="192"/>
              <a:ext cx="120" cy="84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 anchorCtr="0"/>
            <a:lstStyle/>
            <a:p>
              <a:pPr lvl="0" eaLnBrk="1" hangingPunct="1">
                <a:buNone/>
              </a:pPr>
              <a:endParaRPr lang="zh-CN" altLang="en-US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027" name="Group 15"/>
          <p:cNvGrpSpPr/>
          <p:nvPr/>
        </p:nvGrpSpPr>
        <p:grpSpPr>
          <a:xfrm>
            <a:off x="0" y="381000"/>
            <a:ext cx="1219200" cy="4603750"/>
            <a:chOff x="0" y="240"/>
            <a:chExt cx="956" cy="2900"/>
          </a:xfrm>
        </p:grpSpPr>
        <p:sp>
          <p:nvSpPr>
            <p:cNvPr id="1028" name="Freeform 16"/>
            <p:cNvSpPr/>
            <p:nvPr/>
          </p:nvSpPr>
          <p:spPr>
            <a:xfrm>
              <a:off x="314" y="249"/>
              <a:ext cx="299" cy="2631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66" y="78"/>
                </a:cxn>
                <a:cxn ang="0">
                  <a:pos x="39" y="222"/>
                </a:cxn>
                <a:cxn ang="0">
                  <a:pos x="131" y="707"/>
                </a:cxn>
                <a:cxn ang="0">
                  <a:pos x="197" y="851"/>
                </a:cxn>
                <a:cxn ang="0">
                  <a:pos x="249" y="995"/>
                </a:cxn>
                <a:cxn ang="0">
                  <a:pos x="275" y="1099"/>
                </a:cxn>
                <a:cxn ang="0">
                  <a:pos x="170" y="1636"/>
                </a:cxn>
                <a:cxn ang="0">
                  <a:pos x="26" y="1872"/>
                </a:cxn>
                <a:cxn ang="0">
                  <a:pos x="0" y="1990"/>
                </a:cxn>
                <a:cxn ang="0">
                  <a:pos x="197" y="2317"/>
                </a:cxn>
                <a:cxn ang="0">
                  <a:pos x="223" y="2395"/>
                </a:cxn>
                <a:cxn ang="0">
                  <a:pos x="236" y="2435"/>
                </a:cxn>
                <a:cxn ang="0">
                  <a:pos x="249" y="2474"/>
                </a:cxn>
                <a:cxn ang="0">
                  <a:pos x="275" y="2631"/>
                </a:cxn>
              </a:cxnLst>
              <a:rect l="0" t="0" r="0" b="0"/>
              <a:pathLst>
                <a:path w="298" h="2631">
                  <a:moveTo>
                    <a:pt x="79" y="0"/>
                  </a:moveTo>
                  <a:cubicBezTo>
                    <a:pt x="75" y="26"/>
                    <a:pt x="71" y="52"/>
                    <a:pt x="66" y="78"/>
                  </a:cubicBezTo>
                  <a:cubicBezTo>
                    <a:pt x="57" y="126"/>
                    <a:pt x="39" y="222"/>
                    <a:pt x="39" y="222"/>
                  </a:cubicBezTo>
                  <a:cubicBezTo>
                    <a:pt x="48" y="433"/>
                    <a:pt x="28" y="548"/>
                    <a:pt x="131" y="707"/>
                  </a:cubicBezTo>
                  <a:cubicBezTo>
                    <a:pt x="145" y="763"/>
                    <a:pt x="171" y="800"/>
                    <a:pt x="197" y="851"/>
                  </a:cubicBezTo>
                  <a:cubicBezTo>
                    <a:pt x="210" y="902"/>
                    <a:pt x="235" y="944"/>
                    <a:pt x="249" y="995"/>
                  </a:cubicBezTo>
                  <a:cubicBezTo>
                    <a:pt x="258" y="1029"/>
                    <a:pt x="275" y="1099"/>
                    <a:pt x="275" y="1099"/>
                  </a:cubicBezTo>
                  <a:cubicBezTo>
                    <a:pt x="269" y="1235"/>
                    <a:pt x="298" y="1513"/>
                    <a:pt x="170" y="1636"/>
                  </a:cubicBezTo>
                  <a:cubicBezTo>
                    <a:pt x="129" y="1718"/>
                    <a:pt x="77" y="1796"/>
                    <a:pt x="26" y="1872"/>
                  </a:cubicBezTo>
                  <a:cubicBezTo>
                    <a:pt x="21" y="1893"/>
                    <a:pt x="0" y="1972"/>
                    <a:pt x="0" y="1990"/>
                  </a:cubicBezTo>
                  <a:cubicBezTo>
                    <a:pt x="0" y="2147"/>
                    <a:pt x="74" y="2237"/>
                    <a:pt x="197" y="2317"/>
                  </a:cubicBezTo>
                  <a:cubicBezTo>
                    <a:pt x="206" y="2343"/>
                    <a:pt x="214" y="2369"/>
                    <a:pt x="223" y="2395"/>
                  </a:cubicBezTo>
                  <a:cubicBezTo>
                    <a:pt x="227" y="2408"/>
                    <a:pt x="232" y="2422"/>
                    <a:pt x="236" y="2435"/>
                  </a:cubicBezTo>
                  <a:cubicBezTo>
                    <a:pt x="240" y="2448"/>
                    <a:pt x="249" y="2474"/>
                    <a:pt x="249" y="2474"/>
                  </a:cubicBezTo>
                  <a:cubicBezTo>
                    <a:pt x="263" y="2615"/>
                    <a:pt x="242" y="2566"/>
                    <a:pt x="275" y="2631"/>
                  </a:cubicBezTo>
                </a:path>
              </a:pathLst>
            </a:custGeom>
            <a:noFill/>
            <a:ln w="952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9" name="Freeform 17"/>
            <p:cNvSpPr/>
            <p:nvPr/>
          </p:nvSpPr>
          <p:spPr>
            <a:xfrm>
              <a:off x="550" y="1191"/>
              <a:ext cx="406" cy="5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3" y="131"/>
                </a:cxn>
                <a:cxn ang="0">
                  <a:pos x="249" y="197"/>
                </a:cxn>
                <a:cxn ang="0">
                  <a:pos x="301" y="314"/>
                </a:cxn>
                <a:cxn ang="0">
                  <a:pos x="406" y="511"/>
                </a:cxn>
              </a:cxnLst>
              <a:rect l="0" t="0" r="0" b="0"/>
              <a:pathLst>
                <a:path w="406" h="511">
                  <a:moveTo>
                    <a:pt x="0" y="0"/>
                  </a:moveTo>
                  <a:cubicBezTo>
                    <a:pt x="105" y="35"/>
                    <a:pt x="108" y="47"/>
                    <a:pt x="183" y="131"/>
                  </a:cubicBezTo>
                  <a:cubicBezTo>
                    <a:pt x="204" y="154"/>
                    <a:pt x="249" y="197"/>
                    <a:pt x="249" y="197"/>
                  </a:cubicBezTo>
                  <a:cubicBezTo>
                    <a:pt x="280" y="290"/>
                    <a:pt x="260" y="252"/>
                    <a:pt x="301" y="314"/>
                  </a:cubicBezTo>
                  <a:cubicBezTo>
                    <a:pt x="333" y="411"/>
                    <a:pt x="335" y="440"/>
                    <a:pt x="406" y="511"/>
                  </a:cubicBezTo>
                </a:path>
              </a:pathLst>
            </a:custGeom>
            <a:noFill/>
            <a:ln w="952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0" name="Freeform 18"/>
            <p:cNvSpPr/>
            <p:nvPr/>
          </p:nvSpPr>
          <p:spPr>
            <a:xfrm>
              <a:off x="9" y="240"/>
              <a:ext cx="214" cy="2487"/>
            </a:xfrm>
            <a:custGeom>
              <a:avLst/>
              <a:gdLst/>
              <a:ahLst/>
              <a:cxnLst>
                <a:cxn ang="0">
                  <a:pos x="135" y="0"/>
                </a:cxn>
                <a:cxn ang="0">
                  <a:pos x="83" y="157"/>
                </a:cxn>
                <a:cxn ang="0">
                  <a:pos x="122" y="576"/>
                </a:cxn>
                <a:cxn ang="0">
                  <a:pos x="135" y="1466"/>
                </a:cxn>
                <a:cxn ang="0">
                  <a:pos x="70" y="1636"/>
                </a:cxn>
                <a:cxn ang="0">
                  <a:pos x="43" y="1715"/>
                </a:cxn>
                <a:cxn ang="0">
                  <a:pos x="30" y="1754"/>
                </a:cxn>
                <a:cxn ang="0">
                  <a:pos x="30" y="1999"/>
                </a:cxn>
                <a:cxn ang="0">
                  <a:pos x="83" y="2304"/>
                </a:cxn>
                <a:cxn ang="0">
                  <a:pos x="96" y="2343"/>
                </a:cxn>
                <a:cxn ang="0">
                  <a:pos x="174" y="2422"/>
                </a:cxn>
                <a:cxn ang="0">
                  <a:pos x="187" y="2461"/>
                </a:cxn>
                <a:cxn ang="0">
                  <a:pos x="214" y="2487"/>
                </a:cxn>
              </a:cxnLst>
              <a:rect l="0" t="0" r="0" b="0"/>
              <a:pathLst>
                <a:path w="214" h="2487">
                  <a:moveTo>
                    <a:pt x="135" y="0"/>
                  </a:moveTo>
                  <a:cubicBezTo>
                    <a:pt x="120" y="59"/>
                    <a:pt x="95" y="97"/>
                    <a:pt x="83" y="157"/>
                  </a:cubicBezTo>
                  <a:cubicBezTo>
                    <a:pt x="90" y="299"/>
                    <a:pt x="88" y="438"/>
                    <a:pt x="122" y="576"/>
                  </a:cubicBezTo>
                  <a:cubicBezTo>
                    <a:pt x="149" y="874"/>
                    <a:pt x="152" y="1167"/>
                    <a:pt x="135" y="1466"/>
                  </a:cubicBezTo>
                  <a:cubicBezTo>
                    <a:pt x="131" y="1527"/>
                    <a:pt x="94" y="1583"/>
                    <a:pt x="70" y="1636"/>
                  </a:cubicBezTo>
                  <a:cubicBezTo>
                    <a:pt x="59" y="1661"/>
                    <a:pt x="52" y="1689"/>
                    <a:pt x="43" y="1715"/>
                  </a:cubicBezTo>
                  <a:cubicBezTo>
                    <a:pt x="39" y="1728"/>
                    <a:pt x="30" y="1754"/>
                    <a:pt x="30" y="1754"/>
                  </a:cubicBezTo>
                  <a:cubicBezTo>
                    <a:pt x="0" y="1938"/>
                    <a:pt x="8" y="1668"/>
                    <a:pt x="30" y="1999"/>
                  </a:cubicBezTo>
                  <a:cubicBezTo>
                    <a:pt x="33" y="2042"/>
                    <a:pt x="53" y="2275"/>
                    <a:pt x="83" y="2304"/>
                  </a:cubicBezTo>
                  <a:cubicBezTo>
                    <a:pt x="87" y="2317"/>
                    <a:pt x="88" y="2332"/>
                    <a:pt x="96" y="2343"/>
                  </a:cubicBezTo>
                  <a:cubicBezTo>
                    <a:pt x="119" y="2372"/>
                    <a:pt x="174" y="2422"/>
                    <a:pt x="174" y="2422"/>
                  </a:cubicBezTo>
                  <a:cubicBezTo>
                    <a:pt x="178" y="2435"/>
                    <a:pt x="180" y="2449"/>
                    <a:pt x="187" y="2461"/>
                  </a:cubicBezTo>
                  <a:cubicBezTo>
                    <a:pt x="194" y="2472"/>
                    <a:pt x="214" y="2487"/>
                    <a:pt x="214" y="2487"/>
                  </a:cubicBezTo>
                </a:path>
              </a:pathLst>
            </a:custGeom>
            <a:noFill/>
            <a:ln w="952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031" name="Group 19"/>
            <p:cNvGrpSpPr/>
            <p:nvPr/>
          </p:nvGrpSpPr>
          <p:grpSpPr>
            <a:xfrm>
              <a:off x="0" y="480"/>
              <a:ext cx="847" cy="2660"/>
              <a:chOff x="-3" y="432"/>
              <a:chExt cx="847" cy="2660"/>
            </a:xfrm>
          </p:grpSpPr>
          <p:sp>
            <p:nvSpPr>
              <p:cNvPr id="1032" name="Freeform 20"/>
              <p:cNvSpPr/>
              <p:nvPr/>
            </p:nvSpPr>
            <p:spPr>
              <a:xfrm>
                <a:off x="131" y="1244"/>
                <a:ext cx="117" cy="1034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78" y="222"/>
                  </a:cxn>
                  <a:cxn ang="0">
                    <a:pos x="39" y="523"/>
                  </a:cxn>
                  <a:cxn ang="0">
                    <a:pos x="13" y="602"/>
                  </a:cxn>
                  <a:cxn ang="0">
                    <a:pos x="0" y="641"/>
                  </a:cxn>
                  <a:cxn ang="0">
                    <a:pos x="26" y="864"/>
                  </a:cxn>
                  <a:cxn ang="0">
                    <a:pos x="92" y="981"/>
                  </a:cxn>
                  <a:cxn ang="0">
                    <a:pos x="118" y="1034"/>
                  </a:cxn>
                </a:cxnLst>
                <a:rect l="0" t="0" r="0" b="0"/>
                <a:pathLst>
                  <a:path w="118" h="1034">
                    <a:moveTo>
                      <a:pt x="13" y="0"/>
                    </a:moveTo>
                    <a:cubicBezTo>
                      <a:pt x="37" y="73"/>
                      <a:pt x="59" y="147"/>
                      <a:pt x="78" y="222"/>
                    </a:cubicBezTo>
                    <a:cubicBezTo>
                      <a:pt x="63" y="455"/>
                      <a:pt x="81" y="355"/>
                      <a:pt x="39" y="523"/>
                    </a:cubicBezTo>
                    <a:cubicBezTo>
                      <a:pt x="32" y="550"/>
                      <a:pt x="22" y="576"/>
                      <a:pt x="13" y="602"/>
                    </a:cubicBezTo>
                    <a:cubicBezTo>
                      <a:pt x="9" y="615"/>
                      <a:pt x="0" y="641"/>
                      <a:pt x="0" y="641"/>
                    </a:cubicBezTo>
                    <a:cubicBezTo>
                      <a:pt x="8" y="736"/>
                      <a:pt x="6" y="783"/>
                      <a:pt x="26" y="864"/>
                    </a:cubicBezTo>
                    <a:cubicBezTo>
                      <a:pt x="37" y="907"/>
                      <a:pt x="92" y="981"/>
                      <a:pt x="92" y="981"/>
                    </a:cubicBezTo>
                    <a:cubicBezTo>
                      <a:pt x="107" y="1027"/>
                      <a:pt x="95" y="1011"/>
                      <a:pt x="118" y="1034"/>
                    </a:cubicBezTo>
                  </a:path>
                </a:pathLst>
              </a:custGeom>
              <a:noFill/>
              <a:ln w="9525" cap="flat" cmpd="sng">
                <a:solidFill>
                  <a:schemeClr val="tx1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3" name="AutoShape 21"/>
              <p:cNvSpPr/>
              <p:nvPr/>
            </p:nvSpPr>
            <p:spPr>
              <a:xfrm rot="-1781138">
                <a:off x="690" y="1219"/>
                <a:ext cx="153" cy="445"/>
              </a:xfrm>
              <a:custGeom>
                <a:avLst/>
                <a:gdLst>
                  <a:gd name="txL" fmla="*/ 5082 w 21600"/>
                  <a:gd name="txT" fmla="*/ 2281 h 21600"/>
                  <a:gd name="txR" fmla="*/ 16518 w 21600"/>
                  <a:gd name="txB" fmla="*/ 13688 h 21600"/>
                </a:gdLst>
                <a:ahLst/>
                <a:cxnLst>
                  <a:cxn ang="17694720">
                    <a:pos x="77" y="45"/>
                  </a:cxn>
                  <a:cxn ang="11796480">
                    <a:pos x="21" y="222"/>
                  </a:cxn>
                  <a:cxn ang="5898240">
                    <a:pos x="77" y="445"/>
                  </a:cxn>
                  <a:cxn ang="0">
                    <a:pos x="132" y="222"/>
                  </a:cxn>
                </a:cxnLst>
                <a:rect l="txL" t="txT" r="txR" b="txB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chemeClr val="accent1">
                  <a:alpha val="100000"/>
                </a:schemeClr>
              </a:solidFill>
              <a:ln w="9525" cap="flat" cmpd="sng">
                <a:solidFill>
                  <a:schemeClr val="tx1">
                    <a:alpha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4" name="AutoShape 22"/>
              <p:cNvSpPr/>
              <p:nvPr/>
            </p:nvSpPr>
            <p:spPr>
              <a:xfrm rot="-1781138">
                <a:off x="387" y="1886"/>
                <a:ext cx="96" cy="445"/>
              </a:xfrm>
              <a:custGeom>
                <a:avLst/>
                <a:gdLst>
                  <a:gd name="txL" fmla="*/ 4950 w 21600"/>
                  <a:gd name="txT" fmla="*/ 2281 h 21600"/>
                  <a:gd name="txR" fmla="*/ 16650 w 21600"/>
                  <a:gd name="txB" fmla="*/ 13688 h 21600"/>
                </a:gdLst>
                <a:ahLst/>
                <a:cxnLst>
                  <a:cxn ang="17694720">
                    <a:pos x="48" y="45"/>
                  </a:cxn>
                  <a:cxn ang="11796480">
                    <a:pos x="13" y="222"/>
                  </a:cxn>
                  <a:cxn ang="5898240">
                    <a:pos x="48" y="445"/>
                  </a:cxn>
                  <a:cxn ang="0">
                    <a:pos x="83" y="222"/>
                  </a:cxn>
                </a:cxnLst>
                <a:rect l="txL" t="txT" r="txR" b="txB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chemeClr val="accent1">
                  <a:alpha val="100000"/>
                </a:schemeClr>
              </a:solidFill>
              <a:ln w="9525" cap="flat" cmpd="sng">
                <a:solidFill>
                  <a:schemeClr val="tx1">
                    <a:alpha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5" name="AutoShape 23"/>
              <p:cNvSpPr/>
              <p:nvPr/>
            </p:nvSpPr>
            <p:spPr>
              <a:xfrm rot="662703" flipH="1">
                <a:off x="336" y="864"/>
                <a:ext cx="67" cy="445"/>
              </a:xfrm>
              <a:custGeom>
                <a:avLst/>
                <a:gdLst>
                  <a:gd name="txL" fmla="*/ 5158 w 21600"/>
                  <a:gd name="txT" fmla="*/ 2281 h 21600"/>
                  <a:gd name="txR" fmla="*/ 16442 w 21600"/>
                  <a:gd name="txB" fmla="*/ 13688 h 21600"/>
                </a:gdLst>
                <a:ahLst/>
                <a:cxnLst>
                  <a:cxn ang="17694720">
                    <a:pos x="34" y="45"/>
                  </a:cxn>
                  <a:cxn ang="11796480">
                    <a:pos x="9" y="222"/>
                  </a:cxn>
                  <a:cxn ang="5898240">
                    <a:pos x="34" y="445"/>
                  </a:cxn>
                  <a:cxn ang="0">
                    <a:pos x="58" y="222"/>
                  </a:cxn>
                </a:cxnLst>
                <a:rect l="txL" t="txT" r="txR" b="txB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chemeClr val="accent1">
                  <a:alpha val="100000"/>
                </a:schemeClr>
              </a:solidFill>
              <a:ln w="9525" cap="flat" cmpd="sng">
                <a:solidFill>
                  <a:schemeClr val="tx1">
                    <a:alpha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6" name="AutoShape 24"/>
              <p:cNvSpPr/>
              <p:nvPr/>
            </p:nvSpPr>
            <p:spPr>
              <a:xfrm rot="-847665">
                <a:off x="527" y="2647"/>
                <a:ext cx="96" cy="445"/>
              </a:xfrm>
              <a:custGeom>
                <a:avLst/>
                <a:gdLst>
                  <a:gd name="txL" fmla="*/ 4950 w 21600"/>
                  <a:gd name="txT" fmla="*/ 2281 h 21600"/>
                  <a:gd name="txR" fmla="*/ 16650 w 21600"/>
                  <a:gd name="txB" fmla="*/ 13688 h 21600"/>
                </a:gdLst>
                <a:ahLst/>
                <a:cxnLst>
                  <a:cxn ang="17694720">
                    <a:pos x="48" y="45"/>
                  </a:cxn>
                  <a:cxn ang="11796480">
                    <a:pos x="13" y="222"/>
                  </a:cxn>
                  <a:cxn ang="5898240">
                    <a:pos x="48" y="445"/>
                  </a:cxn>
                  <a:cxn ang="0">
                    <a:pos x="83" y="222"/>
                  </a:cxn>
                </a:cxnLst>
                <a:rect l="txL" t="txT" r="txR" b="txB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chemeClr val="accent1">
                  <a:alpha val="100000"/>
                </a:schemeClr>
              </a:solidFill>
              <a:ln w="9525" cap="flat" cmpd="sng">
                <a:solidFill>
                  <a:schemeClr val="tx1">
                    <a:alpha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7" name="AutoShape 25"/>
              <p:cNvSpPr/>
              <p:nvPr/>
            </p:nvSpPr>
            <p:spPr>
              <a:xfrm rot="1330973">
                <a:off x="-3" y="1238"/>
                <a:ext cx="192" cy="445"/>
              </a:xfrm>
              <a:custGeom>
                <a:avLst/>
                <a:gdLst>
                  <a:gd name="txL" fmla="*/ 5063 w 21600"/>
                  <a:gd name="txT" fmla="*/ 2281 h 21600"/>
                  <a:gd name="txR" fmla="*/ 16538 w 21600"/>
                  <a:gd name="txB" fmla="*/ 13688 h 21600"/>
                </a:gdLst>
                <a:ahLst/>
                <a:cxnLst>
                  <a:cxn ang="17694720">
                    <a:pos x="97" y="45"/>
                  </a:cxn>
                  <a:cxn ang="11796480">
                    <a:pos x="26" y="222"/>
                  </a:cxn>
                  <a:cxn ang="5898240">
                    <a:pos x="97" y="445"/>
                  </a:cxn>
                  <a:cxn ang="0">
                    <a:pos x="166" y="222"/>
                  </a:cxn>
                </a:cxnLst>
                <a:rect l="txL" t="txT" r="txR" b="txB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chemeClr val="accent1">
                  <a:alpha val="100000"/>
                </a:schemeClr>
              </a:solidFill>
              <a:ln w="9525" cap="flat" cmpd="sng">
                <a:solidFill>
                  <a:schemeClr val="tx1">
                    <a:alpha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8" name="AutoShape 26"/>
              <p:cNvSpPr/>
              <p:nvPr/>
            </p:nvSpPr>
            <p:spPr>
              <a:xfrm rot="379306">
                <a:off x="527" y="1392"/>
                <a:ext cx="76" cy="445"/>
              </a:xfrm>
              <a:custGeom>
                <a:avLst/>
                <a:gdLst>
                  <a:gd name="txL" fmla="*/ 5116 w 21600"/>
                  <a:gd name="txT" fmla="*/ 2281 h 21600"/>
                  <a:gd name="txR" fmla="*/ 16484 w 21600"/>
                  <a:gd name="txB" fmla="*/ 13688 h 21600"/>
                </a:gdLst>
                <a:ahLst/>
                <a:cxnLst>
                  <a:cxn ang="17694720">
                    <a:pos x="38" y="45"/>
                  </a:cxn>
                  <a:cxn ang="11796480">
                    <a:pos x="10" y="222"/>
                  </a:cxn>
                  <a:cxn ang="5898240">
                    <a:pos x="38" y="445"/>
                  </a:cxn>
                  <a:cxn ang="0">
                    <a:pos x="66" y="222"/>
                  </a:cxn>
                </a:cxnLst>
                <a:rect l="txL" t="txT" r="txR" b="txB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chemeClr val="accent1">
                  <a:alpha val="100000"/>
                </a:schemeClr>
              </a:solidFill>
              <a:ln w="9525" cap="flat" cmpd="sng">
                <a:solidFill>
                  <a:schemeClr val="tx1">
                    <a:alpha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9" name="AutoShape 27"/>
              <p:cNvSpPr/>
              <p:nvPr/>
            </p:nvSpPr>
            <p:spPr>
              <a:xfrm rot="-1908242">
                <a:off x="288" y="2640"/>
                <a:ext cx="47" cy="445"/>
              </a:xfrm>
              <a:custGeom>
                <a:avLst/>
                <a:gdLst>
                  <a:gd name="txL" fmla="*/ 5055 w 21600"/>
                  <a:gd name="txT" fmla="*/ 2281 h 21600"/>
                  <a:gd name="txR" fmla="*/ 16545 w 21600"/>
                  <a:gd name="txB" fmla="*/ 13688 h 21600"/>
                </a:gdLst>
                <a:ahLst/>
                <a:cxnLst>
                  <a:cxn ang="17694720">
                    <a:pos x="24" y="45"/>
                  </a:cxn>
                  <a:cxn ang="11796480">
                    <a:pos x="6" y="222"/>
                  </a:cxn>
                  <a:cxn ang="5898240">
                    <a:pos x="24" y="445"/>
                  </a:cxn>
                  <a:cxn ang="0">
                    <a:pos x="41" y="222"/>
                  </a:cxn>
                </a:cxnLst>
                <a:rect l="txL" t="txT" r="txR" b="txB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chemeClr val="accent1">
                  <a:alpha val="100000"/>
                </a:schemeClr>
              </a:solidFill>
              <a:ln w="9525" cap="flat" cmpd="sng">
                <a:solidFill>
                  <a:schemeClr val="tx1">
                    <a:alpha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40" name="AutoShape 28"/>
              <p:cNvSpPr/>
              <p:nvPr/>
            </p:nvSpPr>
            <p:spPr>
              <a:xfrm rot="-847665">
                <a:off x="-1" y="432"/>
                <a:ext cx="240" cy="445"/>
              </a:xfrm>
              <a:custGeom>
                <a:avLst/>
                <a:gdLst>
                  <a:gd name="txL" fmla="*/ 5040 w 21600"/>
                  <a:gd name="txT" fmla="*/ 2281 h 21600"/>
                  <a:gd name="txR" fmla="*/ 16560 w 21600"/>
                  <a:gd name="txB" fmla="*/ 13688 h 21600"/>
                </a:gdLst>
                <a:ahLst/>
                <a:cxnLst>
                  <a:cxn ang="17694720">
                    <a:pos x="121" y="45"/>
                  </a:cxn>
                  <a:cxn ang="11796480">
                    <a:pos x="33" y="222"/>
                  </a:cxn>
                  <a:cxn ang="5898240">
                    <a:pos x="121" y="445"/>
                  </a:cxn>
                  <a:cxn ang="0">
                    <a:pos x="207" y="222"/>
                  </a:cxn>
                </a:cxnLst>
                <a:rect l="txL" t="txT" r="txR" b="txB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chemeClr val="accent1">
                  <a:alpha val="100000"/>
                </a:schemeClr>
              </a:solidFill>
              <a:ln w="9525" cap="flat" cmpd="sng">
                <a:solidFill>
                  <a:schemeClr val="tx1">
                    <a:alpha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41" name="AutoShape 29"/>
              <p:cNvSpPr/>
              <p:nvPr/>
            </p:nvSpPr>
            <p:spPr>
              <a:xfrm rot="-428222">
                <a:off x="143" y="2064"/>
                <a:ext cx="97" cy="445"/>
              </a:xfrm>
              <a:custGeom>
                <a:avLst/>
                <a:gdLst>
                  <a:gd name="txL" fmla="*/ 5122 w 21600"/>
                  <a:gd name="txT" fmla="*/ 2281 h 21600"/>
                  <a:gd name="txR" fmla="*/ 16478 w 21600"/>
                  <a:gd name="txB" fmla="*/ 13688 h 21600"/>
                </a:gdLst>
                <a:ahLst/>
                <a:cxnLst>
                  <a:cxn ang="17694720">
                    <a:pos x="49" y="45"/>
                  </a:cxn>
                  <a:cxn ang="11796480">
                    <a:pos x="13" y="222"/>
                  </a:cxn>
                  <a:cxn ang="5898240">
                    <a:pos x="49" y="445"/>
                  </a:cxn>
                  <a:cxn ang="0">
                    <a:pos x="84" y="222"/>
                  </a:cxn>
                </a:cxnLst>
                <a:rect l="txL" t="txT" r="txR" b="txB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chemeClr val="accent1">
                  <a:alpha val="100000"/>
                </a:schemeClr>
              </a:solidFill>
              <a:ln w="9525" cap="flat" cmpd="sng">
                <a:solidFill>
                  <a:schemeClr val="tx1">
                    <a:alpha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blinds dir="vert"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7.bin"/><Relationship Id="rId4" Type="http://schemas.openxmlformats.org/officeDocument/2006/relationships/image" Target="../media/image2.wmf"/><Relationship Id="rId9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14"/>
          <p:cNvGrpSpPr/>
          <p:nvPr/>
        </p:nvGrpSpPr>
        <p:grpSpPr>
          <a:xfrm>
            <a:off x="76200" y="5638800"/>
            <a:ext cx="1866900" cy="1066800"/>
            <a:chOff x="24" y="0"/>
            <a:chExt cx="1176" cy="672"/>
          </a:xfrm>
        </p:grpSpPr>
        <p:sp>
          <p:nvSpPr>
            <p:cNvPr id="14357" name="Rectangle 8"/>
            <p:cNvSpPr/>
            <p:nvPr/>
          </p:nvSpPr>
          <p:spPr>
            <a:xfrm rot="5400000">
              <a:off x="720" y="-360"/>
              <a:ext cx="120" cy="84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4358" name="Rectangle 10"/>
            <p:cNvSpPr/>
            <p:nvPr/>
          </p:nvSpPr>
          <p:spPr>
            <a:xfrm rot="5400000">
              <a:off x="576" y="-216"/>
              <a:ext cx="120" cy="84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4359" name="Rectangle 11"/>
            <p:cNvSpPr/>
            <p:nvPr/>
          </p:nvSpPr>
          <p:spPr>
            <a:xfrm rot="5400000">
              <a:off x="384" y="-72"/>
              <a:ext cx="120" cy="84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4360" name="Rectangle 12"/>
            <p:cNvSpPr/>
            <p:nvPr/>
          </p:nvSpPr>
          <p:spPr>
            <a:xfrm rot="5400000">
              <a:off x="576" y="72"/>
              <a:ext cx="120" cy="84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4361" name="Rectangle 13"/>
            <p:cNvSpPr/>
            <p:nvPr/>
          </p:nvSpPr>
          <p:spPr>
            <a:xfrm rot="5400000">
              <a:off x="720" y="192"/>
              <a:ext cx="120" cy="84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4339" name="Group 40"/>
          <p:cNvGrpSpPr/>
          <p:nvPr/>
        </p:nvGrpSpPr>
        <p:grpSpPr>
          <a:xfrm>
            <a:off x="0" y="381000"/>
            <a:ext cx="1219200" cy="4603750"/>
            <a:chOff x="0" y="240"/>
            <a:chExt cx="956" cy="2900"/>
          </a:xfrm>
        </p:grpSpPr>
        <p:sp>
          <p:nvSpPr>
            <p:cNvPr id="14343" name="Freeform 25"/>
            <p:cNvSpPr/>
            <p:nvPr/>
          </p:nvSpPr>
          <p:spPr>
            <a:xfrm>
              <a:off x="314" y="249"/>
              <a:ext cx="298" cy="2631"/>
            </a:xfrm>
            <a:custGeom>
              <a:avLst/>
              <a:gdLst>
                <a:gd name="txL" fmla="*/ 0 w 298"/>
                <a:gd name="txT" fmla="*/ 0 h 2631"/>
                <a:gd name="txR" fmla="*/ 298 w 298"/>
                <a:gd name="txB" fmla="*/ 2631 h 2631"/>
              </a:gdLst>
              <a:ahLst/>
              <a:cxnLst>
                <a:cxn ang="0">
                  <a:pos x="79" y="0"/>
                </a:cxn>
                <a:cxn ang="0">
                  <a:pos x="66" y="78"/>
                </a:cxn>
                <a:cxn ang="0">
                  <a:pos x="39" y="222"/>
                </a:cxn>
                <a:cxn ang="0">
                  <a:pos x="131" y="707"/>
                </a:cxn>
                <a:cxn ang="0">
                  <a:pos x="197" y="851"/>
                </a:cxn>
                <a:cxn ang="0">
                  <a:pos x="249" y="995"/>
                </a:cxn>
                <a:cxn ang="0">
                  <a:pos x="275" y="1099"/>
                </a:cxn>
                <a:cxn ang="0">
                  <a:pos x="170" y="1636"/>
                </a:cxn>
                <a:cxn ang="0">
                  <a:pos x="26" y="1872"/>
                </a:cxn>
                <a:cxn ang="0">
                  <a:pos x="0" y="1990"/>
                </a:cxn>
                <a:cxn ang="0">
                  <a:pos x="197" y="2317"/>
                </a:cxn>
                <a:cxn ang="0">
                  <a:pos x="223" y="2395"/>
                </a:cxn>
                <a:cxn ang="0">
                  <a:pos x="236" y="2435"/>
                </a:cxn>
                <a:cxn ang="0">
                  <a:pos x="249" y="2474"/>
                </a:cxn>
                <a:cxn ang="0">
                  <a:pos x="275" y="2631"/>
                </a:cxn>
              </a:cxnLst>
              <a:rect l="txL" t="txT" r="txR" b="txB"/>
              <a:pathLst>
                <a:path w="298" h="2631">
                  <a:moveTo>
                    <a:pt x="79" y="0"/>
                  </a:moveTo>
                  <a:cubicBezTo>
                    <a:pt x="75" y="26"/>
                    <a:pt x="71" y="52"/>
                    <a:pt x="66" y="78"/>
                  </a:cubicBezTo>
                  <a:cubicBezTo>
                    <a:pt x="57" y="126"/>
                    <a:pt x="39" y="222"/>
                    <a:pt x="39" y="222"/>
                  </a:cubicBezTo>
                  <a:cubicBezTo>
                    <a:pt x="48" y="433"/>
                    <a:pt x="28" y="548"/>
                    <a:pt x="131" y="707"/>
                  </a:cubicBezTo>
                  <a:cubicBezTo>
                    <a:pt x="145" y="763"/>
                    <a:pt x="171" y="800"/>
                    <a:pt x="197" y="851"/>
                  </a:cubicBezTo>
                  <a:cubicBezTo>
                    <a:pt x="210" y="902"/>
                    <a:pt x="235" y="944"/>
                    <a:pt x="249" y="995"/>
                  </a:cubicBezTo>
                  <a:cubicBezTo>
                    <a:pt x="258" y="1029"/>
                    <a:pt x="275" y="1099"/>
                    <a:pt x="275" y="1099"/>
                  </a:cubicBezTo>
                  <a:cubicBezTo>
                    <a:pt x="269" y="1235"/>
                    <a:pt x="298" y="1513"/>
                    <a:pt x="170" y="1636"/>
                  </a:cubicBezTo>
                  <a:cubicBezTo>
                    <a:pt x="129" y="1718"/>
                    <a:pt x="77" y="1796"/>
                    <a:pt x="26" y="1872"/>
                  </a:cubicBezTo>
                  <a:cubicBezTo>
                    <a:pt x="21" y="1893"/>
                    <a:pt x="0" y="1972"/>
                    <a:pt x="0" y="1990"/>
                  </a:cubicBezTo>
                  <a:cubicBezTo>
                    <a:pt x="0" y="2147"/>
                    <a:pt x="74" y="2237"/>
                    <a:pt x="197" y="2317"/>
                  </a:cubicBezTo>
                  <a:cubicBezTo>
                    <a:pt x="206" y="2343"/>
                    <a:pt x="214" y="2369"/>
                    <a:pt x="223" y="2395"/>
                  </a:cubicBezTo>
                  <a:cubicBezTo>
                    <a:pt x="227" y="2408"/>
                    <a:pt x="232" y="2422"/>
                    <a:pt x="236" y="2435"/>
                  </a:cubicBezTo>
                  <a:cubicBezTo>
                    <a:pt x="240" y="2448"/>
                    <a:pt x="249" y="2474"/>
                    <a:pt x="249" y="2474"/>
                  </a:cubicBezTo>
                  <a:cubicBezTo>
                    <a:pt x="263" y="2615"/>
                    <a:pt x="242" y="2566"/>
                    <a:pt x="275" y="2631"/>
                  </a:cubicBezTo>
                </a:path>
              </a:pathLst>
            </a:custGeom>
            <a:noFill/>
            <a:ln w="952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4" name="Freeform 26"/>
            <p:cNvSpPr/>
            <p:nvPr/>
          </p:nvSpPr>
          <p:spPr>
            <a:xfrm>
              <a:off x="550" y="1191"/>
              <a:ext cx="406" cy="511"/>
            </a:xfrm>
            <a:custGeom>
              <a:avLst/>
              <a:gdLst>
                <a:gd name="txL" fmla="*/ 0 w 406"/>
                <a:gd name="txT" fmla="*/ 0 h 511"/>
                <a:gd name="txR" fmla="*/ 406 w 406"/>
                <a:gd name="txB" fmla="*/ 511 h 511"/>
              </a:gdLst>
              <a:ahLst/>
              <a:cxnLst>
                <a:cxn ang="0">
                  <a:pos x="0" y="0"/>
                </a:cxn>
                <a:cxn ang="0">
                  <a:pos x="183" y="131"/>
                </a:cxn>
                <a:cxn ang="0">
                  <a:pos x="249" y="197"/>
                </a:cxn>
                <a:cxn ang="0">
                  <a:pos x="301" y="314"/>
                </a:cxn>
                <a:cxn ang="0">
                  <a:pos x="406" y="511"/>
                </a:cxn>
              </a:cxnLst>
              <a:rect l="txL" t="txT" r="txR" b="txB"/>
              <a:pathLst>
                <a:path w="406" h="511">
                  <a:moveTo>
                    <a:pt x="0" y="0"/>
                  </a:moveTo>
                  <a:cubicBezTo>
                    <a:pt x="105" y="35"/>
                    <a:pt x="108" y="47"/>
                    <a:pt x="183" y="131"/>
                  </a:cubicBezTo>
                  <a:cubicBezTo>
                    <a:pt x="204" y="154"/>
                    <a:pt x="249" y="197"/>
                    <a:pt x="249" y="197"/>
                  </a:cubicBezTo>
                  <a:cubicBezTo>
                    <a:pt x="280" y="290"/>
                    <a:pt x="260" y="252"/>
                    <a:pt x="301" y="314"/>
                  </a:cubicBezTo>
                  <a:cubicBezTo>
                    <a:pt x="333" y="411"/>
                    <a:pt x="335" y="440"/>
                    <a:pt x="406" y="511"/>
                  </a:cubicBezTo>
                </a:path>
              </a:pathLst>
            </a:custGeom>
            <a:noFill/>
            <a:ln w="952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5" name="Freeform 28"/>
            <p:cNvSpPr/>
            <p:nvPr/>
          </p:nvSpPr>
          <p:spPr>
            <a:xfrm>
              <a:off x="9" y="240"/>
              <a:ext cx="214" cy="2487"/>
            </a:xfrm>
            <a:custGeom>
              <a:avLst/>
              <a:gdLst>
                <a:gd name="txL" fmla="*/ 0 w 214"/>
                <a:gd name="txT" fmla="*/ 0 h 2487"/>
                <a:gd name="txR" fmla="*/ 214 w 214"/>
                <a:gd name="txB" fmla="*/ 2487 h 2487"/>
              </a:gdLst>
              <a:ahLst/>
              <a:cxnLst>
                <a:cxn ang="0">
                  <a:pos x="135" y="0"/>
                </a:cxn>
                <a:cxn ang="0">
                  <a:pos x="83" y="157"/>
                </a:cxn>
                <a:cxn ang="0">
                  <a:pos x="122" y="576"/>
                </a:cxn>
                <a:cxn ang="0">
                  <a:pos x="135" y="1466"/>
                </a:cxn>
                <a:cxn ang="0">
                  <a:pos x="70" y="1636"/>
                </a:cxn>
                <a:cxn ang="0">
                  <a:pos x="43" y="1715"/>
                </a:cxn>
                <a:cxn ang="0">
                  <a:pos x="30" y="1754"/>
                </a:cxn>
                <a:cxn ang="0">
                  <a:pos x="30" y="1999"/>
                </a:cxn>
                <a:cxn ang="0">
                  <a:pos x="83" y="2304"/>
                </a:cxn>
                <a:cxn ang="0">
                  <a:pos x="96" y="2343"/>
                </a:cxn>
                <a:cxn ang="0">
                  <a:pos x="174" y="2422"/>
                </a:cxn>
                <a:cxn ang="0">
                  <a:pos x="187" y="2461"/>
                </a:cxn>
                <a:cxn ang="0">
                  <a:pos x="214" y="2487"/>
                </a:cxn>
              </a:cxnLst>
              <a:rect l="txL" t="txT" r="txR" b="txB"/>
              <a:pathLst>
                <a:path w="214" h="2487">
                  <a:moveTo>
                    <a:pt x="135" y="0"/>
                  </a:moveTo>
                  <a:cubicBezTo>
                    <a:pt x="120" y="59"/>
                    <a:pt x="95" y="97"/>
                    <a:pt x="83" y="157"/>
                  </a:cubicBezTo>
                  <a:cubicBezTo>
                    <a:pt x="90" y="299"/>
                    <a:pt x="88" y="438"/>
                    <a:pt x="122" y="576"/>
                  </a:cubicBezTo>
                  <a:cubicBezTo>
                    <a:pt x="149" y="874"/>
                    <a:pt x="152" y="1167"/>
                    <a:pt x="135" y="1466"/>
                  </a:cubicBezTo>
                  <a:cubicBezTo>
                    <a:pt x="131" y="1527"/>
                    <a:pt x="94" y="1583"/>
                    <a:pt x="70" y="1636"/>
                  </a:cubicBezTo>
                  <a:cubicBezTo>
                    <a:pt x="59" y="1661"/>
                    <a:pt x="52" y="1689"/>
                    <a:pt x="43" y="1715"/>
                  </a:cubicBezTo>
                  <a:cubicBezTo>
                    <a:pt x="39" y="1728"/>
                    <a:pt x="30" y="1754"/>
                    <a:pt x="30" y="1754"/>
                  </a:cubicBezTo>
                  <a:cubicBezTo>
                    <a:pt x="0" y="1938"/>
                    <a:pt x="8" y="1668"/>
                    <a:pt x="30" y="1999"/>
                  </a:cubicBezTo>
                  <a:cubicBezTo>
                    <a:pt x="33" y="2042"/>
                    <a:pt x="53" y="2275"/>
                    <a:pt x="83" y="2304"/>
                  </a:cubicBezTo>
                  <a:cubicBezTo>
                    <a:pt x="87" y="2317"/>
                    <a:pt x="88" y="2332"/>
                    <a:pt x="96" y="2343"/>
                  </a:cubicBezTo>
                  <a:cubicBezTo>
                    <a:pt x="119" y="2372"/>
                    <a:pt x="174" y="2422"/>
                    <a:pt x="174" y="2422"/>
                  </a:cubicBezTo>
                  <a:cubicBezTo>
                    <a:pt x="178" y="2435"/>
                    <a:pt x="180" y="2449"/>
                    <a:pt x="187" y="2461"/>
                  </a:cubicBezTo>
                  <a:cubicBezTo>
                    <a:pt x="194" y="2472"/>
                    <a:pt x="214" y="2487"/>
                    <a:pt x="214" y="2487"/>
                  </a:cubicBezTo>
                </a:path>
              </a:pathLst>
            </a:custGeom>
            <a:noFill/>
            <a:ln w="952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4346" name="Group 39"/>
            <p:cNvGrpSpPr/>
            <p:nvPr/>
          </p:nvGrpSpPr>
          <p:grpSpPr>
            <a:xfrm>
              <a:off x="0" y="480"/>
              <a:ext cx="847" cy="2660"/>
              <a:chOff x="-3" y="432"/>
              <a:chExt cx="847" cy="2660"/>
            </a:xfrm>
          </p:grpSpPr>
          <p:sp>
            <p:nvSpPr>
              <p:cNvPr id="14347" name="Freeform 29"/>
              <p:cNvSpPr/>
              <p:nvPr/>
            </p:nvSpPr>
            <p:spPr>
              <a:xfrm>
                <a:off x="131" y="1244"/>
                <a:ext cx="118" cy="1034"/>
              </a:xfrm>
              <a:custGeom>
                <a:avLst/>
                <a:gdLst>
                  <a:gd name="txL" fmla="*/ 0 w 118"/>
                  <a:gd name="txT" fmla="*/ 0 h 1034"/>
                  <a:gd name="txR" fmla="*/ 118 w 118"/>
                  <a:gd name="txB" fmla="*/ 1034 h 1034"/>
                </a:gdLst>
                <a:ahLst/>
                <a:cxnLst>
                  <a:cxn ang="0">
                    <a:pos x="13" y="0"/>
                  </a:cxn>
                  <a:cxn ang="0">
                    <a:pos x="78" y="222"/>
                  </a:cxn>
                  <a:cxn ang="0">
                    <a:pos x="39" y="523"/>
                  </a:cxn>
                  <a:cxn ang="0">
                    <a:pos x="13" y="602"/>
                  </a:cxn>
                  <a:cxn ang="0">
                    <a:pos x="0" y="641"/>
                  </a:cxn>
                  <a:cxn ang="0">
                    <a:pos x="26" y="864"/>
                  </a:cxn>
                  <a:cxn ang="0">
                    <a:pos x="92" y="981"/>
                  </a:cxn>
                  <a:cxn ang="0">
                    <a:pos x="118" y="1034"/>
                  </a:cxn>
                </a:cxnLst>
                <a:rect l="txL" t="txT" r="txR" b="txB"/>
                <a:pathLst>
                  <a:path w="118" h="1034">
                    <a:moveTo>
                      <a:pt x="13" y="0"/>
                    </a:moveTo>
                    <a:cubicBezTo>
                      <a:pt x="37" y="73"/>
                      <a:pt x="59" y="147"/>
                      <a:pt x="78" y="222"/>
                    </a:cubicBezTo>
                    <a:cubicBezTo>
                      <a:pt x="63" y="455"/>
                      <a:pt x="81" y="355"/>
                      <a:pt x="39" y="523"/>
                    </a:cubicBezTo>
                    <a:cubicBezTo>
                      <a:pt x="32" y="550"/>
                      <a:pt x="22" y="576"/>
                      <a:pt x="13" y="602"/>
                    </a:cubicBezTo>
                    <a:cubicBezTo>
                      <a:pt x="9" y="615"/>
                      <a:pt x="0" y="641"/>
                      <a:pt x="0" y="641"/>
                    </a:cubicBezTo>
                    <a:cubicBezTo>
                      <a:pt x="8" y="736"/>
                      <a:pt x="6" y="783"/>
                      <a:pt x="26" y="864"/>
                    </a:cubicBezTo>
                    <a:cubicBezTo>
                      <a:pt x="37" y="907"/>
                      <a:pt x="92" y="981"/>
                      <a:pt x="92" y="981"/>
                    </a:cubicBezTo>
                    <a:cubicBezTo>
                      <a:pt x="107" y="1027"/>
                      <a:pt x="95" y="1011"/>
                      <a:pt x="118" y="1034"/>
                    </a:cubicBezTo>
                  </a:path>
                </a:pathLst>
              </a:custGeom>
              <a:noFill/>
              <a:ln w="9525" cap="flat" cmpd="sng">
                <a:solidFill>
                  <a:schemeClr val="tx1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48" name="AutoShape 30"/>
              <p:cNvSpPr/>
              <p:nvPr/>
            </p:nvSpPr>
            <p:spPr>
              <a:xfrm rot="-1781138">
                <a:off x="691" y="1219"/>
                <a:ext cx="153" cy="445"/>
              </a:xfrm>
              <a:custGeom>
                <a:avLst/>
                <a:gdLst>
                  <a:gd name="txL" fmla="*/ 5082 w 21600"/>
                  <a:gd name="txT" fmla="*/ 2281 h 21600"/>
                  <a:gd name="txR" fmla="*/ 16518 w 21600"/>
                  <a:gd name="txB" fmla="*/ 13688 h 21600"/>
                </a:gdLst>
                <a:ahLst/>
                <a:cxnLst>
                  <a:cxn ang="17694720">
                    <a:pos x="1" y="1"/>
                  </a:cxn>
                  <a:cxn ang="11796480">
                    <a:pos x="0" y="5"/>
                  </a:cxn>
                  <a:cxn ang="5898240">
                    <a:pos x="1" y="9"/>
                  </a:cxn>
                  <a:cxn ang="0">
                    <a:pos x="1" y="5"/>
                  </a:cxn>
                </a:cxnLst>
                <a:rect l="txL" t="txT" r="txR" b="txB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chemeClr val="accent1">
                  <a:alpha val="100000"/>
                </a:schemeClr>
              </a:solidFill>
              <a:ln w="9525" cap="flat" cmpd="sng">
                <a:solidFill>
                  <a:schemeClr val="tx1">
                    <a:alpha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49" name="AutoShape 31"/>
              <p:cNvSpPr/>
              <p:nvPr/>
            </p:nvSpPr>
            <p:spPr>
              <a:xfrm rot="-1781138">
                <a:off x="387" y="1886"/>
                <a:ext cx="96" cy="445"/>
              </a:xfrm>
              <a:custGeom>
                <a:avLst/>
                <a:gdLst>
                  <a:gd name="txL" fmla="*/ 4950 w 21600"/>
                  <a:gd name="txT" fmla="*/ 2281 h 21600"/>
                  <a:gd name="txR" fmla="*/ 16650 w 21600"/>
                  <a:gd name="txB" fmla="*/ 13688 h 21600"/>
                </a:gdLst>
                <a:ahLst/>
                <a:cxnLst>
                  <a:cxn ang="17694720">
                    <a:pos x="0" y="1"/>
                  </a:cxn>
                  <a:cxn ang="11796480">
                    <a:pos x="0" y="5"/>
                  </a:cxn>
                  <a:cxn ang="5898240">
                    <a:pos x="0" y="9"/>
                  </a:cxn>
                  <a:cxn ang="0">
                    <a:pos x="0" y="5"/>
                  </a:cxn>
                </a:cxnLst>
                <a:rect l="txL" t="txT" r="txR" b="txB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chemeClr val="accent1">
                  <a:alpha val="100000"/>
                </a:schemeClr>
              </a:solidFill>
              <a:ln w="9525" cap="flat" cmpd="sng">
                <a:solidFill>
                  <a:schemeClr val="tx1">
                    <a:alpha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50" name="AutoShape 32"/>
              <p:cNvSpPr/>
              <p:nvPr/>
            </p:nvSpPr>
            <p:spPr>
              <a:xfrm rot="662703" flipH="1">
                <a:off x="336" y="864"/>
                <a:ext cx="67" cy="445"/>
              </a:xfrm>
              <a:custGeom>
                <a:avLst/>
                <a:gdLst>
                  <a:gd name="txL" fmla="*/ 5158 w 21600"/>
                  <a:gd name="txT" fmla="*/ 2281 h 21600"/>
                  <a:gd name="txR" fmla="*/ 16442 w 21600"/>
                  <a:gd name="txB" fmla="*/ 13688 h 21600"/>
                </a:gdLst>
                <a:ahLst/>
                <a:cxnLst>
                  <a:cxn ang="17694720">
                    <a:pos x="0" y="1"/>
                  </a:cxn>
                  <a:cxn ang="11796480">
                    <a:pos x="0" y="5"/>
                  </a:cxn>
                  <a:cxn ang="5898240">
                    <a:pos x="0" y="9"/>
                  </a:cxn>
                  <a:cxn ang="0">
                    <a:pos x="0" y="5"/>
                  </a:cxn>
                </a:cxnLst>
                <a:rect l="txL" t="txT" r="txR" b="txB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chemeClr val="accent1">
                  <a:alpha val="100000"/>
                </a:schemeClr>
              </a:solidFill>
              <a:ln w="9525" cap="flat" cmpd="sng">
                <a:solidFill>
                  <a:schemeClr val="tx1">
                    <a:alpha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51" name="AutoShape 33"/>
              <p:cNvSpPr/>
              <p:nvPr/>
            </p:nvSpPr>
            <p:spPr>
              <a:xfrm rot="-847665">
                <a:off x="528" y="2647"/>
                <a:ext cx="96" cy="445"/>
              </a:xfrm>
              <a:custGeom>
                <a:avLst/>
                <a:gdLst>
                  <a:gd name="txL" fmla="*/ 4950 w 21600"/>
                  <a:gd name="txT" fmla="*/ 2281 h 21600"/>
                  <a:gd name="txR" fmla="*/ 16650 w 21600"/>
                  <a:gd name="txB" fmla="*/ 13688 h 21600"/>
                </a:gdLst>
                <a:ahLst/>
                <a:cxnLst>
                  <a:cxn ang="17694720">
                    <a:pos x="0" y="1"/>
                  </a:cxn>
                  <a:cxn ang="11796480">
                    <a:pos x="0" y="5"/>
                  </a:cxn>
                  <a:cxn ang="5898240">
                    <a:pos x="0" y="9"/>
                  </a:cxn>
                  <a:cxn ang="0">
                    <a:pos x="0" y="5"/>
                  </a:cxn>
                </a:cxnLst>
                <a:rect l="txL" t="txT" r="txR" b="txB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chemeClr val="accent1">
                  <a:alpha val="100000"/>
                </a:schemeClr>
              </a:solidFill>
              <a:ln w="9525" cap="flat" cmpd="sng">
                <a:solidFill>
                  <a:schemeClr val="tx1">
                    <a:alpha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52" name="AutoShape 34"/>
              <p:cNvSpPr/>
              <p:nvPr/>
            </p:nvSpPr>
            <p:spPr>
              <a:xfrm rot="1330973">
                <a:off x="-3" y="1238"/>
                <a:ext cx="192" cy="445"/>
              </a:xfrm>
              <a:custGeom>
                <a:avLst/>
                <a:gdLst>
                  <a:gd name="txL" fmla="*/ 5063 w 21600"/>
                  <a:gd name="txT" fmla="*/ 2281 h 21600"/>
                  <a:gd name="txR" fmla="*/ 16538 w 21600"/>
                  <a:gd name="txB" fmla="*/ 13688 h 21600"/>
                </a:gdLst>
                <a:ahLst/>
                <a:cxnLst>
                  <a:cxn ang="17694720">
                    <a:pos x="1" y="1"/>
                  </a:cxn>
                  <a:cxn ang="11796480">
                    <a:pos x="0" y="5"/>
                  </a:cxn>
                  <a:cxn ang="5898240">
                    <a:pos x="1" y="9"/>
                  </a:cxn>
                  <a:cxn ang="0">
                    <a:pos x="1" y="5"/>
                  </a:cxn>
                </a:cxnLst>
                <a:rect l="txL" t="txT" r="txR" b="txB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chemeClr val="accent1">
                  <a:alpha val="100000"/>
                </a:schemeClr>
              </a:solidFill>
              <a:ln w="9525" cap="flat" cmpd="sng">
                <a:solidFill>
                  <a:schemeClr val="tx1">
                    <a:alpha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53" name="AutoShape 35"/>
              <p:cNvSpPr/>
              <p:nvPr/>
            </p:nvSpPr>
            <p:spPr>
              <a:xfrm rot="379306">
                <a:off x="528" y="1392"/>
                <a:ext cx="76" cy="445"/>
              </a:xfrm>
              <a:custGeom>
                <a:avLst/>
                <a:gdLst>
                  <a:gd name="txL" fmla="*/ 5116 w 21600"/>
                  <a:gd name="txT" fmla="*/ 2281 h 21600"/>
                  <a:gd name="txR" fmla="*/ 16484 w 21600"/>
                  <a:gd name="txB" fmla="*/ 13688 h 21600"/>
                </a:gdLst>
                <a:ahLst/>
                <a:cxnLst>
                  <a:cxn ang="17694720">
                    <a:pos x="0" y="1"/>
                  </a:cxn>
                  <a:cxn ang="11796480">
                    <a:pos x="0" y="5"/>
                  </a:cxn>
                  <a:cxn ang="5898240">
                    <a:pos x="0" y="9"/>
                  </a:cxn>
                  <a:cxn ang="0">
                    <a:pos x="0" y="5"/>
                  </a:cxn>
                </a:cxnLst>
                <a:rect l="txL" t="txT" r="txR" b="txB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chemeClr val="accent1">
                  <a:alpha val="100000"/>
                </a:schemeClr>
              </a:solidFill>
              <a:ln w="9525" cap="flat" cmpd="sng">
                <a:solidFill>
                  <a:schemeClr val="tx1">
                    <a:alpha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54" name="AutoShape 36"/>
              <p:cNvSpPr/>
              <p:nvPr/>
            </p:nvSpPr>
            <p:spPr>
              <a:xfrm rot="-1908242">
                <a:off x="288" y="2640"/>
                <a:ext cx="48" cy="445"/>
              </a:xfrm>
              <a:custGeom>
                <a:avLst/>
                <a:gdLst>
                  <a:gd name="txL" fmla="*/ 4950 w 21600"/>
                  <a:gd name="txT" fmla="*/ 2281 h 21600"/>
                  <a:gd name="txR" fmla="*/ 16650 w 21600"/>
                  <a:gd name="txB" fmla="*/ 13688 h 21600"/>
                </a:gdLst>
                <a:ahLst/>
                <a:cxnLst>
                  <a:cxn ang="17694720">
                    <a:pos x="0" y="1"/>
                  </a:cxn>
                  <a:cxn ang="11796480">
                    <a:pos x="0" y="5"/>
                  </a:cxn>
                  <a:cxn ang="5898240">
                    <a:pos x="0" y="9"/>
                  </a:cxn>
                  <a:cxn ang="0">
                    <a:pos x="0" y="5"/>
                  </a:cxn>
                </a:cxnLst>
                <a:rect l="txL" t="txT" r="txR" b="txB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chemeClr val="accent1">
                  <a:alpha val="100000"/>
                </a:schemeClr>
              </a:solidFill>
              <a:ln w="9525" cap="flat" cmpd="sng">
                <a:solidFill>
                  <a:schemeClr val="tx1">
                    <a:alpha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55" name="AutoShape 37"/>
              <p:cNvSpPr/>
              <p:nvPr/>
            </p:nvSpPr>
            <p:spPr>
              <a:xfrm rot="-847665">
                <a:off x="0" y="432"/>
                <a:ext cx="240" cy="445"/>
              </a:xfrm>
              <a:custGeom>
                <a:avLst/>
                <a:gdLst>
                  <a:gd name="txL" fmla="*/ 5040 w 21600"/>
                  <a:gd name="txT" fmla="*/ 2281 h 21600"/>
                  <a:gd name="txR" fmla="*/ 16560 w 21600"/>
                  <a:gd name="txB" fmla="*/ 13688 h 21600"/>
                </a:gdLst>
                <a:ahLst/>
                <a:cxnLst>
                  <a:cxn ang="17694720">
                    <a:pos x="1" y="1"/>
                  </a:cxn>
                  <a:cxn ang="11796480">
                    <a:pos x="0" y="5"/>
                  </a:cxn>
                  <a:cxn ang="5898240">
                    <a:pos x="1" y="9"/>
                  </a:cxn>
                  <a:cxn ang="0">
                    <a:pos x="2" y="5"/>
                  </a:cxn>
                </a:cxnLst>
                <a:rect l="txL" t="txT" r="txR" b="txB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chemeClr val="accent1">
                  <a:alpha val="100000"/>
                </a:schemeClr>
              </a:solidFill>
              <a:ln w="9525" cap="flat" cmpd="sng">
                <a:solidFill>
                  <a:schemeClr val="tx1">
                    <a:alpha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56" name="AutoShape 38"/>
              <p:cNvSpPr/>
              <p:nvPr/>
            </p:nvSpPr>
            <p:spPr>
              <a:xfrm rot="-428222">
                <a:off x="143" y="2064"/>
                <a:ext cx="97" cy="445"/>
              </a:xfrm>
              <a:custGeom>
                <a:avLst/>
                <a:gdLst>
                  <a:gd name="txL" fmla="*/ 5122 w 21600"/>
                  <a:gd name="txT" fmla="*/ 2281 h 21600"/>
                  <a:gd name="txR" fmla="*/ 16478 w 21600"/>
                  <a:gd name="txB" fmla="*/ 13688 h 21600"/>
                </a:gdLst>
                <a:ahLst/>
                <a:cxnLst>
                  <a:cxn ang="17694720">
                    <a:pos x="0" y="1"/>
                  </a:cxn>
                  <a:cxn ang="11796480">
                    <a:pos x="0" y="5"/>
                  </a:cxn>
                  <a:cxn ang="5898240">
                    <a:pos x="0" y="9"/>
                  </a:cxn>
                  <a:cxn ang="0">
                    <a:pos x="0" y="5"/>
                  </a:cxn>
                </a:cxnLst>
                <a:rect l="txL" t="txT" r="txR" b="txB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chemeClr val="accent1">
                  <a:alpha val="100000"/>
                </a:schemeClr>
              </a:solidFill>
              <a:ln w="9525" cap="flat" cmpd="sng">
                <a:solidFill>
                  <a:schemeClr val="tx1">
                    <a:alpha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4340" name="Text Box 66" descr="棕色大理石"/>
          <p:cNvSpPr txBox="1"/>
          <p:nvPr/>
        </p:nvSpPr>
        <p:spPr>
          <a:xfrm>
            <a:off x="1547813" y="2155825"/>
            <a:ext cx="5976937" cy="14462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zh-CN" altLang="en-US" sz="8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比   例   尺</a:t>
            </a:r>
          </a:p>
        </p:txBody>
      </p:sp>
      <p:sp>
        <p:nvSpPr>
          <p:cNvPr id="14341" name="TextBox 23"/>
          <p:cNvSpPr txBox="1"/>
          <p:nvPr/>
        </p:nvSpPr>
        <p:spPr>
          <a:xfrm>
            <a:off x="1547813" y="1023938"/>
            <a:ext cx="45720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西师大版六年级数学下册</a:t>
            </a:r>
          </a:p>
        </p:txBody>
      </p:sp>
      <p:sp>
        <p:nvSpPr>
          <p:cNvPr id="25" name="矩形 24"/>
          <p:cNvSpPr/>
          <p:nvPr/>
        </p:nvSpPr>
        <p:spPr>
          <a:xfrm>
            <a:off x="3116949" y="5689600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000" b="1" kern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kumimoji="1" lang="en-US" altLang="zh-CN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ransition spd="med">
    <p:blinds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7"/>
          <p:cNvSpPr/>
          <p:nvPr/>
        </p:nvSpPr>
        <p:spPr>
          <a:xfrm>
            <a:off x="914400" y="533400"/>
            <a:ext cx="914400" cy="457200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66FFFF"/>
              </a:gs>
              <a:gs pos="100000">
                <a:srgbClr val="00FF00"/>
              </a:gs>
            </a:gsLst>
            <a:lin ang="2700000" scaled="1"/>
            <a:tileRect/>
          </a:gradFill>
          <a:ln w="9525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zh-CN" altLang="en-US" sz="2000" dirty="0">
                <a:latin typeface="Times New Roman" panose="02020603050405020304" pitchFamily="18" charset="0"/>
                <a:ea typeface="楷体_GB2312" pitchFamily="49" charset="-122"/>
              </a:rPr>
              <a:t>做一做</a:t>
            </a:r>
          </a:p>
        </p:txBody>
      </p:sp>
      <p:sp>
        <p:nvSpPr>
          <p:cNvPr id="12446" name="Text Box 158"/>
          <p:cNvSpPr txBox="1"/>
          <p:nvPr/>
        </p:nvSpPr>
        <p:spPr>
          <a:xfrm>
            <a:off x="1219200" y="1143000"/>
            <a:ext cx="7042150" cy="8223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      </a:t>
            </a:r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判断下列这段话中，哪些是比例尺，哪些不是？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为什么？</a:t>
            </a:r>
          </a:p>
        </p:txBody>
      </p:sp>
      <p:sp>
        <p:nvSpPr>
          <p:cNvPr id="12447" name="Text Box 159"/>
          <p:cNvSpPr txBox="1"/>
          <p:nvPr/>
        </p:nvSpPr>
        <p:spPr>
          <a:xfrm>
            <a:off x="1447800" y="1870075"/>
            <a:ext cx="6965950" cy="8223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楷体_GB2312" pitchFamily="49" charset="-122"/>
              </a:rPr>
              <a:t>     </a:t>
            </a:r>
            <a:r>
              <a:rPr lang="zh-CN" altLang="en-US" dirty="0">
                <a:solidFill>
                  <a:srgbClr val="FF3300"/>
                </a:solidFill>
                <a:latin typeface="Times New Roman" panose="02020603050405020304" pitchFamily="18" charset="0"/>
                <a:ea typeface="楷体_GB2312" pitchFamily="49" charset="-122"/>
              </a:rPr>
              <a:t>把一块长</a:t>
            </a:r>
            <a:r>
              <a:rPr lang="en-US" altLang="zh-CN" dirty="0">
                <a:solidFill>
                  <a:srgbClr val="FF3300"/>
                </a:solidFill>
                <a:latin typeface="Times New Roman" panose="02020603050405020304" pitchFamily="18" charset="0"/>
              </a:rPr>
              <a:t>20</a:t>
            </a:r>
            <a:r>
              <a:rPr lang="zh-CN" altLang="en-US" dirty="0">
                <a:solidFill>
                  <a:srgbClr val="FF3300"/>
                </a:solidFill>
                <a:latin typeface="Times New Roman" panose="02020603050405020304" pitchFamily="18" charset="0"/>
                <a:ea typeface="楷体_GB2312" pitchFamily="49" charset="-122"/>
              </a:rPr>
              <a:t>米，宽</a:t>
            </a:r>
            <a:r>
              <a:rPr lang="en-US" altLang="zh-CN" dirty="0">
                <a:solidFill>
                  <a:srgbClr val="FF3300"/>
                </a:solidFill>
                <a:latin typeface="Times New Roman" panose="02020603050405020304" pitchFamily="18" charset="0"/>
              </a:rPr>
              <a:t>10</a:t>
            </a:r>
            <a:r>
              <a:rPr lang="zh-CN" altLang="en-US" dirty="0">
                <a:solidFill>
                  <a:srgbClr val="FF3300"/>
                </a:solidFill>
                <a:latin typeface="Times New Roman" panose="02020603050405020304" pitchFamily="18" charset="0"/>
                <a:ea typeface="楷体_GB2312" pitchFamily="49" charset="-122"/>
              </a:rPr>
              <a:t>米的长方形地画在图纸上，</a:t>
            </a:r>
          </a:p>
          <a:p>
            <a:r>
              <a:rPr lang="zh-CN" altLang="en-US" dirty="0">
                <a:solidFill>
                  <a:srgbClr val="FF3300"/>
                </a:solidFill>
                <a:latin typeface="Times New Roman" panose="02020603050405020304" pitchFamily="18" charset="0"/>
                <a:ea typeface="楷体_GB2312" pitchFamily="49" charset="-122"/>
              </a:rPr>
              <a:t>长画了</a:t>
            </a:r>
            <a:r>
              <a:rPr lang="en-US" altLang="zh-CN" dirty="0">
                <a:solidFill>
                  <a:srgbClr val="FF33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dirty="0">
                <a:solidFill>
                  <a:srgbClr val="FF3300"/>
                </a:solidFill>
                <a:latin typeface="Times New Roman" panose="02020603050405020304" pitchFamily="18" charset="0"/>
                <a:ea typeface="楷体_GB2312" pitchFamily="49" charset="-122"/>
              </a:rPr>
              <a:t>厘米，宽画了</a:t>
            </a:r>
            <a:r>
              <a:rPr lang="en-US" altLang="zh-CN" dirty="0">
                <a:solidFill>
                  <a:srgbClr val="FF3300"/>
                </a:solidFill>
                <a:latin typeface="Times New Roman" panose="02020603050405020304" pitchFamily="18" charset="0"/>
              </a:rPr>
              <a:t>2.5</a:t>
            </a:r>
            <a:r>
              <a:rPr lang="zh-CN" altLang="en-US" dirty="0">
                <a:solidFill>
                  <a:srgbClr val="FF3300"/>
                </a:solidFill>
                <a:latin typeface="Times New Roman" panose="02020603050405020304" pitchFamily="18" charset="0"/>
                <a:ea typeface="楷体_GB2312" pitchFamily="49" charset="-122"/>
              </a:rPr>
              <a:t>厘米。</a:t>
            </a:r>
          </a:p>
        </p:txBody>
      </p:sp>
      <p:sp>
        <p:nvSpPr>
          <p:cNvPr id="12453" name="Text Box 165"/>
          <p:cNvSpPr txBox="1"/>
          <p:nvPr/>
        </p:nvSpPr>
        <p:spPr>
          <a:xfrm>
            <a:off x="6477000" y="2833688"/>
            <a:ext cx="85407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√</a:t>
            </a:r>
            <a:endParaRPr lang="en-US" altLang="zh-CN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454" name="Text Box 166"/>
          <p:cNvSpPr txBox="1"/>
          <p:nvPr/>
        </p:nvSpPr>
        <p:spPr>
          <a:xfrm>
            <a:off x="7920038" y="4233863"/>
            <a:ext cx="628650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3300"/>
                </a:solidFill>
                <a:latin typeface="宋体" panose="02010600030101010101" pitchFamily="2" charset="-122"/>
              </a:rPr>
              <a:t>×</a:t>
            </a: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2455" name="Text Box 167"/>
          <p:cNvSpPr txBox="1"/>
          <p:nvPr/>
        </p:nvSpPr>
        <p:spPr>
          <a:xfrm>
            <a:off x="1568450" y="3525838"/>
            <a:ext cx="63563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图上宽与实际宽的比是</a:t>
            </a:r>
            <a:r>
              <a:rPr lang="en-US" altLang="zh-CN" dirty="0">
                <a:latin typeface="Times New Roman" panose="02020603050405020304" pitchFamily="18" charset="0"/>
                <a:ea typeface="楷体_GB2312" pitchFamily="49" charset="-122"/>
              </a:rPr>
              <a:t>1 </a:t>
            </a:r>
            <a:r>
              <a:rPr lang="en-US" altLang="zh-CN" dirty="0">
                <a:latin typeface="Times New Roman" panose="02020603050405020304" pitchFamily="18" charset="0"/>
              </a:rPr>
              <a:t>∶400</a:t>
            </a:r>
            <a:r>
              <a:rPr lang="zh-CN" altLang="en-US" dirty="0">
                <a:latin typeface="Times New Roman" panose="02020603050405020304" pitchFamily="18" charset="0"/>
              </a:rPr>
              <a:t>（          ）</a:t>
            </a:r>
          </a:p>
        </p:txBody>
      </p:sp>
      <p:sp>
        <p:nvSpPr>
          <p:cNvPr id="12456" name="Text Box 168"/>
          <p:cNvSpPr txBox="1"/>
          <p:nvPr/>
        </p:nvSpPr>
        <p:spPr>
          <a:xfrm>
            <a:off x="6781800" y="3500438"/>
            <a:ext cx="85407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√</a:t>
            </a:r>
            <a:endParaRPr lang="en-US" altLang="zh-CN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457" name="Text Box 169"/>
          <p:cNvSpPr txBox="1"/>
          <p:nvPr/>
        </p:nvSpPr>
        <p:spPr>
          <a:xfrm>
            <a:off x="1568450" y="4232275"/>
            <a:ext cx="71945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图上面积与实际面积的比是</a:t>
            </a:r>
            <a:r>
              <a:rPr lang="en-US" altLang="zh-CN" dirty="0">
                <a:latin typeface="Times New Roman" panose="02020603050405020304" pitchFamily="18" charset="0"/>
                <a:ea typeface="楷体_GB2312" pitchFamily="49" charset="-122"/>
              </a:rPr>
              <a:t>1 </a:t>
            </a:r>
            <a:r>
              <a:rPr lang="en-US" altLang="zh-CN" dirty="0">
                <a:latin typeface="Times New Roman" panose="02020603050405020304" pitchFamily="18" charset="0"/>
              </a:rPr>
              <a:t>∶160000</a:t>
            </a:r>
            <a:r>
              <a:rPr lang="zh-CN" altLang="en-US" dirty="0">
                <a:latin typeface="Times New Roman" panose="02020603050405020304" pitchFamily="18" charset="0"/>
              </a:rPr>
              <a:t>（         ）</a:t>
            </a:r>
          </a:p>
        </p:txBody>
      </p:sp>
      <p:sp>
        <p:nvSpPr>
          <p:cNvPr id="12458" name="Text Box 170"/>
          <p:cNvSpPr txBox="1"/>
          <p:nvPr/>
        </p:nvSpPr>
        <p:spPr>
          <a:xfrm>
            <a:off x="1600200" y="4918075"/>
            <a:ext cx="63563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实际长与图上长的比是</a:t>
            </a:r>
            <a:r>
              <a:rPr lang="en-US" altLang="zh-CN" dirty="0">
                <a:latin typeface="Times New Roman" panose="02020603050405020304" pitchFamily="18" charset="0"/>
                <a:ea typeface="楷体_GB2312" pitchFamily="49" charset="-122"/>
              </a:rPr>
              <a:t>400 </a:t>
            </a:r>
            <a:r>
              <a:rPr lang="en-US" altLang="zh-CN" dirty="0">
                <a:latin typeface="Times New Roman" panose="02020603050405020304" pitchFamily="18" charset="0"/>
              </a:rPr>
              <a:t>∶1</a:t>
            </a:r>
            <a:r>
              <a:rPr lang="zh-CN" altLang="en-US" dirty="0">
                <a:latin typeface="Times New Roman" panose="02020603050405020304" pitchFamily="18" charset="0"/>
              </a:rPr>
              <a:t>（          ）</a:t>
            </a:r>
          </a:p>
        </p:txBody>
      </p:sp>
      <p:sp>
        <p:nvSpPr>
          <p:cNvPr id="12460" name="Text Box 172"/>
          <p:cNvSpPr txBox="1"/>
          <p:nvPr/>
        </p:nvSpPr>
        <p:spPr>
          <a:xfrm>
            <a:off x="6900863" y="4914900"/>
            <a:ext cx="6286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3300"/>
                </a:solidFill>
                <a:latin typeface="宋体" panose="02010600030101010101" pitchFamily="2" charset="-122"/>
              </a:rPr>
              <a:t>×</a:t>
            </a: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2" name="Group 176"/>
          <p:cNvGrpSpPr/>
          <p:nvPr/>
        </p:nvGrpSpPr>
        <p:grpSpPr>
          <a:xfrm>
            <a:off x="1584325" y="2667000"/>
            <a:ext cx="5975350" cy="773113"/>
            <a:chOff x="998" y="1680"/>
            <a:chExt cx="3764" cy="487"/>
          </a:xfrm>
        </p:grpSpPr>
        <p:sp>
          <p:nvSpPr>
            <p:cNvPr id="23565" name="Text Box 160"/>
            <p:cNvSpPr txBox="1"/>
            <p:nvPr/>
          </p:nvSpPr>
          <p:spPr>
            <a:xfrm>
              <a:off x="998" y="1789"/>
              <a:ext cx="376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zh-CN" altLang="en-US" dirty="0">
                  <a:latin typeface="楷体_GB2312" pitchFamily="49" charset="-122"/>
                  <a:ea typeface="楷体_GB2312" pitchFamily="49" charset="-122"/>
                </a:rPr>
                <a:t>（</a:t>
              </a:r>
              <a:r>
                <a:rPr lang="en-US" altLang="zh-CN" dirty="0">
                  <a:latin typeface="楷体_GB2312" pitchFamily="49" charset="-122"/>
                  <a:ea typeface="楷体_GB2312" pitchFamily="49" charset="-122"/>
                </a:rPr>
                <a:t>1</a:t>
              </a:r>
              <a:r>
                <a:rPr lang="zh-CN" altLang="en-US" dirty="0">
                  <a:latin typeface="楷体_GB2312" pitchFamily="49" charset="-122"/>
                  <a:ea typeface="楷体_GB2312" pitchFamily="49" charset="-122"/>
                </a:rPr>
                <a:t>）</a:t>
              </a:r>
              <a:r>
                <a:rPr lang="zh-CN" altLang="en-US" dirty="0">
                  <a:latin typeface="Times New Roman" panose="02020603050405020304" pitchFamily="18" charset="0"/>
                  <a:ea typeface="楷体_GB2312" pitchFamily="49" charset="-122"/>
                </a:rPr>
                <a:t>图上长与实际长的比是          （　　）</a:t>
              </a:r>
            </a:p>
          </p:txBody>
        </p:sp>
        <p:grpSp>
          <p:nvGrpSpPr>
            <p:cNvPr id="23566" name="Group 175"/>
            <p:cNvGrpSpPr/>
            <p:nvPr/>
          </p:nvGrpSpPr>
          <p:grpSpPr>
            <a:xfrm>
              <a:off x="3510" y="1680"/>
              <a:ext cx="404" cy="487"/>
              <a:chOff x="3510" y="1680"/>
              <a:chExt cx="404" cy="487"/>
            </a:xfrm>
          </p:grpSpPr>
          <p:sp>
            <p:nvSpPr>
              <p:cNvPr id="23567" name="Text Box 162"/>
              <p:cNvSpPr txBox="1"/>
              <p:nvPr/>
            </p:nvSpPr>
            <p:spPr>
              <a:xfrm>
                <a:off x="3510" y="1879"/>
                <a:ext cx="404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dirty="0">
                    <a:latin typeface="Times New Roman" panose="02020603050405020304" pitchFamily="18" charset="0"/>
                  </a:rPr>
                  <a:t>400</a:t>
                </a:r>
              </a:p>
            </p:txBody>
          </p:sp>
          <p:sp>
            <p:nvSpPr>
              <p:cNvPr id="23568" name="Text Box 163"/>
              <p:cNvSpPr txBox="1"/>
              <p:nvPr/>
            </p:nvSpPr>
            <p:spPr>
              <a:xfrm>
                <a:off x="3611" y="1680"/>
                <a:ext cx="212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dirty="0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23569" name="Line 174"/>
              <p:cNvSpPr/>
              <p:nvPr/>
            </p:nvSpPr>
            <p:spPr>
              <a:xfrm>
                <a:off x="3534" y="1920"/>
                <a:ext cx="336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2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46" grpId="0"/>
      <p:bldP spid="12447" grpId="0"/>
      <p:bldP spid="12453" grpId="0"/>
      <p:bldP spid="12454" grpId="0"/>
      <p:bldP spid="12455" grpId="0"/>
      <p:bldP spid="12456" grpId="0"/>
      <p:bldP spid="12457" grpId="0"/>
      <p:bldP spid="12458" grpId="0"/>
      <p:bldP spid="124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928926" y="785794"/>
            <a:ext cx="296747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5400" b="1" i="0" u="none" strike="noStrike" kern="1200" cap="none" spc="0" normalizeH="0" baseline="0" noProof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全课小结</a:t>
            </a:r>
          </a:p>
        </p:txBody>
      </p:sp>
      <p:sp>
        <p:nvSpPr>
          <p:cNvPr id="24579" name="TextBox 2"/>
          <p:cNvSpPr txBox="1"/>
          <p:nvPr/>
        </p:nvSpPr>
        <p:spPr>
          <a:xfrm>
            <a:off x="1714500" y="2214563"/>
            <a:ext cx="6429375" cy="28622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　</a:t>
            </a:r>
            <a:r>
              <a:rPr lang="en-US" altLang="zh-CN" sz="3000" dirty="0">
                <a:latin typeface="楷体_GB2312" pitchFamily="49" charset="-122"/>
                <a:ea typeface="楷体_GB2312" pitchFamily="49" charset="-122"/>
              </a:rPr>
              <a:t>这节课我们学习了比例尺，知道了图上距离与实际距离的比叫做这幅图的比例尺。并能根据比例尺求出图上距离或实际距离。应注意的是，在计算中，图上距离与实际距离的单位必须是相同的。 </a:t>
            </a:r>
          </a:p>
        </p:txBody>
      </p:sp>
    </p:spTree>
  </p:cSld>
  <p:clrMapOvr>
    <a:masterClrMapping/>
  </p:clrMapOvr>
  <p:transition spd="med"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/>
          <p:nvPr/>
        </p:nvSpPr>
        <p:spPr>
          <a:xfrm>
            <a:off x="1714500" y="2857500"/>
            <a:ext cx="6072188" cy="19383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000" dirty="0">
                <a:latin typeface="楷体_GB2312" pitchFamily="49" charset="-122"/>
                <a:ea typeface="楷体_GB2312" pitchFamily="49" charset="-122"/>
              </a:rPr>
              <a:t>1．理解比例尺的意义并能正确地求出平面图的比例尺。 　　</a:t>
            </a:r>
          </a:p>
          <a:p>
            <a:r>
              <a:rPr lang="en-US" altLang="zh-CN" sz="3000" dirty="0">
                <a:latin typeface="楷体_GB2312" pitchFamily="49" charset="-122"/>
                <a:ea typeface="楷体_GB2312" pitchFamily="49" charset="-122"/>
              </a:rPr>
              <a:t>2．能够应用比例知识，根据比例尺求图上距离或实际距离。</a:t>
            </a:r>
            <a:endParaRPr lang="zh-CN" altLang="en-US" sz="30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5363" name="TextBox 2"/>
          <p:cNvSpPr txBox="1"/>
          <p:nvPr/>
        </p:nvSpPr>
        <p:spPr>
          <a:xfrm>
            <a:off x="2786063" y="1357313"/>
            <a:ext cx="2928937" cy="8620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5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教学目标</a:t>
            </a:r>
          </a:p>
        </p:txBody>
      </p:sp>
    </p:spTree>
  </p:cSld>
  <p:clrMapOvr>
    <a:masterClrMapping/>
  </p:clrMapOvr>
  <p:transition spd="med">
    <p:blinds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4"/>
          <p:cNvSpPr/>
          <p:nvPr/>
        </p:nvSpPr>
        <p:spPr>
          <a:xfrm>
            <a:off x="990600" y="609600"/>
            <a:ext cx="762000" cy="457200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66FFFF"/>
              </a:gs>
              <a:gs pos="100000">
                <a:srgbClr val="00FF00"/>
              </a:gs>
            </a:gsLst>
            <a:lin ang="2700000" scaled="1"/>
            <a:tileRect/>
          </a:gradFill>
          <a:ln w="9525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复习</a:t>
            </a:r>
          </a:p>
        </p:txBody>
      </p:sp>
      <p:sp>
        <p:nvSpPr>
          <p:cNvPr id="3122" name="Text Box 50"/>
          <p:cNvSpPr txBox="1"/>
          <p:nvPr/>
        </p:nvSpPr>
        <p:spPr>
          <a:xfrm>
            <a:off x="1768475" y="1757363"/>
            <a:ext cx="1108075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填空。</a:t>
            </a:r>
          </a:p>
        </p:txBody>
      </p:sp>
      <p:sp>
        <p:nvSpPr>
          <p:cNvPr id="3186" name="Text Box 114"/>
          <p:cNvSpPr txBox="1"/>
          <p:nvPr/>
        </p:nvSpPr>
        <p:spPr>
          <a:xfrm>
            <a:off x="1571625" y="2366963"/>
            <a:ext cx="294640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千米 </a:t>
            </a:r>
            <a:r>
              <a:rPr lang="en-US" altLang="zh-CN" dirty="0">
                <a:latin typeface="Times New Roman" panose="02020603050405020304" pitchFamily="18" charset="0"/>
              </a:rPr>
              <a:t>=</a:t>
            </a:r>
            <a:r>
              <a:rPr lang="zh-CN" altLang="en-US" dirty="0">
                <a:latin typeface="Times New Roman" panose="02020603050405020304" pitchFamily="18" charset="0"/>
              </a:rPr>
              <a:t>（           ）</a:t>
            </a:r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米</a:t>
            </a:r>
          </a:p>
        </p:txBody>
      </p:sp>
      <p:sp>
        <p:nvSpPr>
          <p:cNvPr id="3187" name="Text Box 115"/>
          <p:cNvSpPr txBox="1"/>
          <p:nvPr/>
        </p:nvSpPr>
        <p:spPr>
          <a:xfrm>
            <a:off x="2908300" y="2366963"/>
            <a:ext cx="7937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3300"/>
                </a:solidFill>
                <a:latin typeface="Times New Roman" panose="02020603050405020304" pitchFamily="18" charset="0"/>
              </a:rPr>
              <a:t>1000</a:t>
            </a:r>
          </a:p>
        </p:txBody>
      </p:sp>
      <p:sp>
        <p:nvSpPr>
          <p:cNvPr id="3188" name="Text Box 116"/>
          <p:cNvSpPr txBox="1"/>
          <p:nvPr/>
        </p:nvSpPr>
        <p:spPr>
          <a:xfrm>
            <a:off x="4721225" y="2366963"/>
            <a:ext cx="294640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分米</a:t>
            </a:r>
            <a:r>
              <a:rPr lang="zh-CN" altLang="en-US" dirty="0">
                <a:latin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</a:rPr>
              <a:t>=</a:t>
            </a:r>
            <a:r>
              <a:rPr lang="zh-CN" altLang="en-US" dirty="0">
                <a:latin typeface="Times New Roman" panose="02020603050405020304" pitchFamily="18" charset="0"/>
              </a:rPr>
              <a:t>（       ）</a:t>
            </a:r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厘米</a:t>
            </a:r>
          </a:p>
        </p:txBody>
      </p:sp>
      <p:sp>
        <p:nvSpPr>
          <p:cNvPr id="3189" name="Text Box 117"/>
          <p:cNvSpPr txBox="1"/>
          <p:nvPr/>
        </p:nvSpPr>
        <p:spPr>
          <a:xfrm>
            <a:off x="6111875" y="2374900"/>
            <a:ext cx="4889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33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3190" name="Text Box 118"/>
          <p:cNvSpPr txBox="1"/>
          <p:nvPr/>
        </p:nvSpPr>
        <p:spPr>
          <a:xfrm>
            <a:off x="1571625" y="2976563"/>
            <a:ext cx="264160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米</a:t>
            </a:r>
            <a:r>
              <a:rPr lang="zh-CN" altLang="en-US" dirty="0">
                <a:latin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</a:rPr>
              <a:t>=</a:t>
            </a:r>
            <a:r>
              <a:rPr lang="zh-CN" altLang="en-US" dirty="0">
                <a:latin typeface="Times New Roman" panose="02020603050405020304" pitchFamily="18" charset="0"/>
              </a:rPr>
              <a:t>（       ）</a:t>
            </a:r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分米</a:t>
            </a:r>
          </a:p>
        </p:txBody>
      </p:sp>
      <p:sp>
        <p:nvSpPr>
          <p:cNvPr id="3191" name="Text Box 119"/>
          <p:cNvSpPr txBox="1"/>
          <p:nvPr/>
        </p:nvSpPr>
        <p:spPr>
          <a:xfrm>
            <a:off x="2638425" y="2984500"/>
            <a:ext cx="4889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33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3192" name="Text Box 120"/>
          <p:cNvSpPr txBox="1"/>
          <p:nvPr/>
        </p:nvSpPr>
        <p:spPr>
          <a:xfrm>
            <a:off x="4721225" y="2976563"/>
            <a:ext cx="294640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厘米</a:t>
            </a:r>
            <a:r>
              <a:rPr lang="zh-CN" altLang="en-US" dirty="0">
                <a:latin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</a:rPr>
              <a:t>=</a:t>
            </a:r>
            <a:r>
              <a:rPr lang="zh-CN" altLang="en-US" dirty="0">
                <a:latin typeface="Times New Roman" panose="02020603050405020304" pitchFamily="18" charset="0"/>
              </a:rPr>
              <a:t>（       ）</a:t>
            </a:r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毫米</a:t>
            </a:r>
          </a:p>
        </p:txBody>
      </p:sp>
      <p:sp>
        <p:nvSpPr>
          <p:cNvPr id="3193" name="Text Box 121"/>
          <p:cNvSpPr txBox="1"/>
          <p:nvPr/>
        </p:nvSpPr>
        <p:spPr>
          <a:xfrm>
            <a:off x="6188075" y="2976563"/>
            <a:ext cx="4889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33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3194" name="Text Box 122"/>
          <p:cNvSpPr txBox="1"/>
          <p:nvPr/>
        </p:nvSpPr>
        <p:spPr>
          <a:xfrm>
            <a:off x="1571625" y="3662363"/>
            <a:ext cx="302260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30</a:t>
            </a:r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米</a:t>
            </a:r>
            <a:r>
              <a:rPr lang="zh-CN" altLang="en-US" dirty="0">
                <a:latin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</a:rPr>
              <a:t>=</a:t>
            </a:r>
            <a:r>
              <a:rPr lang="zh-CN" altLang="en-US" dirty="0">
                <a:latin typeface="Times New Roman" panose="02020603050405020304" pitchFamily="18" charset="0"/>
              </a:rPr>
              <a:t>（          ）</a:t>
            </a:r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厘米</a:t>
            </a:r>
          </a:p>
        </p:txBody>
      </p:sp>
      <p:sp>
        <p:nvSpPr>
          <p:cNvPr id="3195" name="Text Box 123"/>
          <p:cNvSpPr txBox="1"/>
          <p:nvPr/>
        </p:nvSpPr>
        <p:spPr>
          <a:xfrm>
            <a:off x="2774950" y="3662363"/>
            <a:ext cx="7937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3300"/>
                </a:solidFill>
                <a:latin typeface="Times New Roman" panose="02020603050405020304" pitchFamily="18" charset="0"/>
              </a:rPr>
              <a:t>3000</a:t>
            </a:r>
          </a:p>
        </p:txBody>
      </p:sp>
      <p:sp>
        <p:nvSpPr>
          <p:cNvPr id="3196" name="Text Box 124"/>
          <p:cNvSpPr txBox="1"/>
          <p:nvPr/>
        </p:nvSpPr>
        <p:spPr>
          <a:xfrm>
            <a:off x="4772025" y="3662363"/>
            <a:ext cx="302260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300</a:t>
            </a:r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厘米</a:t>
            </a:r>
            <a:r>
              <a:rPr lang="zh-CN" altLang="en-US" dirty="0">
                <a:latin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</a:rPr>
              <a:t>=</a:t>
            </a:r>
            <a:r>
              <a:rPr lang="zh-CN" altLang="en-US" dirty="0">
                <a:latin typeface="Times New Roman" panose="02020603050405020304" pitchFamily="18" charset="0"/>
              </a:rPr>
              <a:t>（    ）</a:t>
            </a:r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分米</a:t>
            </a:r>
          </a:p>
        </p:txBody>
      </p:sp>
      <p:sp>
        <p:nvSpPr>
          <p:cNvPr id="3197" name="Text Box 125"/>
          <p:cNvSpPr txBox="1"/>
          <p:nvPr/>
        </p:nvSpPr>
        <p:spPr>
          <a:xfrm>
            <a:off x="6372225" y="3667125"/>
            <a:ext cx="6477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3300"/>
                </a:solidFill>
                <a:latin typeface="Times New Roman" panose="02020603050405020304" pitchFamily="18" charset="0"/>
              </a:rPr>
              <a:t>30</a:t>
            </a:r>
          </a:p>
        </p:txBody>
      </p:sp>
      <p:sp>
        <p:nvSpPr>
          <p:cNvPr id="3198" name="Text Box 126"/>
          <p:cNvSpPr txBox="1"/>
          <p:nvPr/>
        </p:nvSpPr>
        <p:spPr>
          <a:xfrm>
            <a:off x="1631950" y="4313238"/>
            <a:ext cx="370840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15</a:t>
            </a:r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千米</a:t>
            </a:r>
            <a:r>
              <a:rPr lang="zh-CN" altLang="en-US" dirty="0">
                <a:latin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</a:rPr>
              <a:t>=</a:t>
            </a:r>
            <a:r>
              <a:rPr lang="zh-CN" altLang="en-US" dirty="0">
                <a:latin typeface="Times New Roman" panose="02020603050405020304" pitchFamily="18" charset="0"/>
              </a:rPr>
              <a:t>（               ）</a:t>
            </a:r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厘米</a:t>
            </a:r>
          </a:p>
        </p:txBody>
      </p:sp>
      <p:sp>
        <p:nvSpPr>
          <p:cNvPr id="3199" name="Text Box 127"/>
          <p:cNvSpPr txBox="1"/>
          <p:nvPr/>
        </p:nvSpPr>
        <p:spPr>
          <a:xfrm>
            <a:off x="3103563" y="4305300"/>
            <a:ext cx="12509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3300"/>
                </a:solidFill>
                <a:latin typeface="Times New Roman" panose="02020603050405020304" pitchFamily="18" charset="0"/>
              </a:rPr>
              <a:t>1500000</a:t>
            </a:r>
          </a:p>
        </p:txBody>
      </p:sp>
      <p:sp>
        <p:nvSpPr>
          <p:cNvPr id="3200" name="Text Box 128"/>
          <p:cNvSpPr txBox="1"/>
          <p:nvPr/>
        </p:nvSpPr>
        <p:spPr>
          <a:xfrm>
            <a:off x="5594350" y="4313238"/>
            <a:ext cx="279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40</a:t>
            </a:r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毫米</a:t>
            </a:r>
            <a:r>
              <a:rPr lang="en-US" altLang="zh-CN" dirty="0">
                <a:latin typeface="Times New Roman" panose="02020603050405020304" pitchFamily="18" charset="0"/>
              </a:rPr>
              <a:t>=</a:t>
            </a:r>
            <a:r>
              <a:rPr lang="zh-CN" altLang="en-US" dirty="0">
                <a:latin typeface="Times New Roman" panose="02020603050405020304" pitchFamily="18" charset="0"/>
              </a:rPr>
              <a:t>（    ）</a:t>
            </a:r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厘米</a:t>
            </a:r>
          </a:p>
        </p:txBody>
      </p:sp>
      <p:sp>
        <p:nvSpPr>
          <p:cNvPr id="3201" name="Text Box 129"/>
          <p:cNvSpPr txBox="1"/>
          <p:nvPr/>
        </p:nvSpPr>
        <p:spPr>
          <a:xfrm>
            <a:off x="7048500" y="4329113"/>
            <a:ext cx="3365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3300"/>
                </a:solidFill>
                <a:latin typeface="Times New Roman" panose="02020603050405020304" pitchFamily="18" charset="0"/>
              </a:rPr>
              <a:t>4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2" grpId="0"/>
      <p:bldP spid="3186" grpId="0"/>
      <p:bldP spid="3187" grpId="0"/>
      <p:bldP spid="3188" grpId="0"/>
      <p:bldP spid="3189" grpId="0"/>
      <p:bldP spid="3190" grpId="0"/>
      <p:bldP spid="3191" grpId="0"/>
      <p:bldP spid="3192" grpId="0"/>
      <p:bldP spid="3193" grpId="0"/>
      <p:bldP spid="3194" grpId="0"/>
      <p:bldP spid="3195" grpId="0"/>
      <p:bldP spid="3196" grpId="0"/>
      <p:bldP spid="3197" grpId="0"/>
      <p:bldP spid="3198" grpId="0"/>
      <p:bldP spid="3199" grpId="0"/>
      <p:bldP spid="3200" grpId="0"/>
      <p:bldP spid="32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/>
          <p:nvPr/>
        </p:nvSpPr>
        <p:spPr>
          <a:xfrm>
            <a:off x="990600" y="609600"/>
            <a:ext cx="762000" cy="457200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66FFFF"/>
              </a:gs>
              <a:gs pos="100000">
                <a:srgbClr val="00FF00"/>
              </a:gs>
            </a:gsLst>
            <a:lin ang="2700000" scaled="1"/>
            <a:tileRect/>
          </a:gradFill>
          <a:ln w="9525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复习</a:t>
            </a:r>
          </a:p>
        </p:txBody>
      </p:sp>
      <p:sp>
        <p:nvSpPr>
          <p:cNvPr id="22531" name="Text Box 3"/>
          <p:cNvSpPr txBox="1"/>
          <p:nvPr/>
        </p:nvSpPr>
        <p:spPr>
          <a:xfrm>
            <a:off x="1571625" y="2000250"/>
            <a:ext cx="14033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解比例：</a:t>
            </a:r>
          </a:p>
        </p:txBody>
      </p:sp>
      <p:grpSp>
        <p:nvGrpSpPr>
          <p:cNvPr id="2" name="Group 56"/>
          <p:cNvGrpSpPr/>
          <p:nvPr/>
        </p:nvGrpSpPr>
        <p:grpSpPr>
          <a:xfrm>
            <a:off x="2333625" y="2533650"/>
            <a:ext cx="1447800" cy="862013"/>
            <a:chOff x="1536" y="1104"/>
            <a:chExt cx="912" cy="543"/>
          </a:xfrm>
        </p:grpSpPr>
        <p:sp>
          <p:nvSpPr>
            <p:cNvPr id="17444" name="Line 45"/>
            <p:cNvSpPr/>
            <p:nvPr/>
          </p:nvSpPr>
          <p:spPr>
            <a:xfrm>
              <a:off x="1536" y="1387"/>
              <a:ext cx="33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17445" name="Object 6"/>
            <p:cNvGraphicFramePr>
              <a:graphicFrameLocks noChangeAspect="1"/>
            </p:cNvGraphicFramePr>
            <p:nvPr/>
          </p:nvGraphicFramePr>
          <p:xfrm>
            <a:off x="1584" y="1387"/>
            <a:ext cx="213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1" r:id="rId3" imgW="127000" imgH="139700" progId="Equation.3">
                    <p:embed/>
                  </p:oleObj>
                </mc:Choice>
                <mc:Fallback>
                  <p:oleObj r:id="rId3" imgW="127000" imgH="139700" progId="Equation.3">
                    <p:embed/>
                    <p:pic>
                      <p:nvPicPr>
                        <p:cNvPr id="0" name="图片 3087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584" y="1387"/>
                          <a:ext cx="213" cy="24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46" name="Text Box 47"/>
            <p:cNvSpPr txBox="1"/>
            <p:nvPr/>
          </p:nvSpPr>
          <p:spPr>
            <a:xfrm>
              <a:off x="1601" y="1104"/>
              <a:ext cx="21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7447" name="Text Box 48"/>
            <p:cNvSpPr txBox="1"/>
            <p:nvPr/>
          </p:nvSpPr>
          <p:spPr>
            <a:xfrm>
              <a:off x="1871" y="1242"/>
              <a:ext cx="22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17448" name="Line 49"/>
            <p:cNvSpPr/>
            <p:nvPr/>
          </p:nvSpPr>
          <p:spPr>
            <a:xfrm>
              <a:off x="2112" y="1387"/>
              <a:ext cx="33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49" name="Text Box 50"/>
            <p:cNvSpPr txBox="1"/>
            <p:nvPr/>
          </p:nvSpPr>
          <p:spPr>
            <a:xfrm>
              <a:off x="2177" y="1117"/>
              <a:ext cx="21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7450" name="Text Box 51"/>
            <p:cNvSpPr txBox="1"/>
            <p:nvPr/>
          </p:nvSpPr>
          <p:spPr>
            <a:xfrm>
              <a:off x="2174" y="1359"/>
              <a:ext cx="21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4</a:t>
              </a:r>
            </a:p>
          </p:txBody>
        </p:sp>
      </p:grpSp>
      <p:sp>
        <p:nvSpPr>
          <p:cNvPr id="22580" name="Text Box 52"/>
          <p:cNvSpPr txBox="1"/>
          <p:nvPr/>
        </p:nvSpPr>
        <p:spPr>
          <a:xfrm>
            <a:off x="1784350" y="3592513"/>
            <a:ext cx="7937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解：</a:t>
            </a:r>
          </a:p>
        </p:txBody>
      </p:sp>
      <p:grpSp>
        <p:nvGrpSpPr>
          <p:cNvPr id="3" name="Group 83"/>
          <p:cNvGrpSpPr/>
          <p:nvPr/>
        </p:nvGrpSpPr>
        <p:grpSpPr>
          <a:xfrm>
            <a:off x="2562225" y="3641725"/>
            <a:ext cx="1387475" cy="468313"/>
            <a:chOff x="1680" y="1802"/>
            <a:chExt cx="874" cy="295"/>
          </a:xfrm>
        </p:grpSpPr>
        <p:graphicFrame>
          <p:nvGraphicFramePr>
            <p:cNvPr id="17441" name="Object 5"/>
            <p:cNvGraphicFramePr>
              <a:graphicFrameLocks noChangeAspect="1"/>
            </p:cNvGraphicFramePr>
            <p:nvPr/>
          </p:nvGraphicFramePr>
          <p:xfrm>
            <a:off x="1680" y="1849"/>
            <a:ext cx="213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2" r:id="rId5" imgW="127000" imgH="139700" progId="Equation.3">
                    <p:embed/>
                  </p:oleObj>
                </mc:Choice>
                <mc:Fallback>
                  <p:oleObj r:id="rId5" imgW="127000" imgH="139700" progId="Equation.3">
                    <p:embed/>
                    <p:pic>
                      <p:nvPicPr>
                        <p:cNvPr id="0" name="图片 3088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680" y="1849"/>
                          <a:ext cx="213" cy="24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42" name="Text Box 54"/>
            <p:cNvSpPr txBox="1"/>
            <p:nvPr/>
          </p:nvSpPr>
          <p:spPr>
            <a:xfrm>
              <a:off x="1872" y="1809"/>
              <a:ext cx="22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17443" name="Text Box 55"/>
            <p:cNvSpPr txBox="1"/>
            <p:nvPr/>
          </p:nvSpPr>
          <p:spPr>
            <a:xfrm>
              <a:off x="2054" y="1802"/>
              <a:ext cx="50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5×4</a:t>
              </a:r>
            </a:p>
          </p:txBody>
        </p:sp>
      </p:grpSp>
      <p:grpSp>
        <p:nvGrpSpPr>
          <p:cNvPr id="4" name="Group 85"/>
          <p:cNvGrpSpPr/>
          <p:nvPr/>
        </p:nvGrpSpPr>
        <p:grpSpPr>
          <a:xfrm>
            <a:off x="2562225" y="4408488"/>
            <a:ext cx="1082675" cy="487362"/>
            <a:chOff x="1680" y="2285"/>
            <a:chExt cx="682" cy="307"/>
          </a:xfrm>
        </p:grpSpPr>
        <p:graphicFrame>
          <p:nvGraphicFramePr>
            <p:cNvPr id="17438" name="Object 4"/>
            <p:cNvGraphicFramePr>
              <a:graphicFrameLocks noChangeAspect="1"/>
            </p:cNvGraphicFramePr>
            <p:nvPr/>
          </p:nvGraphicFramePr>
          <p:xfrm>
            <a:off x="1680" y="2326"/>
            <a:ext cx="213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3" r:id="rId6" imgW="127000" imgH="139700" progId="Equation.3">
                    <p:embed/>
                  </p:oleObj>
                </mc:Choice>
                <mc:Fallback>
                  <p:oleObj r:id="rId6" imgW="127000" imgH="139700" progId="Equation.3">
                    <p:embed/>
                    <p:pic>
                      <p:nvPicPr>
                        <p:cNvPr id="0" name="图片 3092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680" y="2326"/>
                          <a:ext cx="213" cy="24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39" name="Text Box 58"/>
            <p:cNvSpPr txBox="1"/>
            <p:nvPr/>
          </p:nvSpPr>
          <p:spPr>
            <a:xfrm>
              <a:off x="1872" y="2304"/>
              <a:ext cx="22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17440" name="Text Box 59"/>
            <p:cNvSpPr txBox="1"/>
            <p:nvPr/>
          </p:nvSpPr>
          <p:spPr>
            <a:xfrm>
              <a:off x="2054" y="2285"/>
              <a:ext cx="30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20</a:t>
              </a:r>
            </a:p>
          </p:txBody>
        </p:sp>
      </p:grpSp>
      <p:grpSp>
        <p:nvGrpSpPr>
          <p:cNvPr id="5" name="Group 84"/>
          <p:cNvGrpSpPr/>
          <p:nvPr/>
        </p:nvGrpSpPr>
        <p:grpSpPr>
          <a:xfrm>
            <a:off x="5381625" y="2582863"/>
            <a:ext cx="1447800" cy="803275"/>
            <a:chOff x="3456" y="1135"/>
            <a:chExt cx="912" cy="506"/>
          </a:xfrm>
        </p:grpSpPr>
        <p:sp>
          <p:nvSpPr>
            <p:cNvPr id="17431" name="Line 61"/>
            <p:cNvSpPr/>
            <p:nvPr/>
          </p:nvSpPr>
          <p:spPr>
            <a:xfrm>
              <a:off x="3456" y="1387"/>
              <a:ext cx="33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17432" name="Object 3"/>
            <p:cNvGraphicFramePr>
              <a:graphicFrameLocks noChangeAspect="1"/>
            </p:cNvGraphicFramePr>
            <p:nvPr/>
          </p:nvGraphicFramePr>
          <p:xfrm>
            <a:off x="3531" y="1179"/>
            <a:ext cx="213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4" r:id="rId7" imgW="127000" imgH="139700" progId="Equation.3">
                    <p:embed/>
                  </p:oleObj>
                </mc:Choice>
                <mc:Fallback>
                  <p:oleObj r:id="rId7" imgW="127000" imgH="139700" progId="Equation.3">
                    <p:embed/>
                    <p:pic>
                      <p:nvPicPr>
                        <p:cNvPr id="0" name="图片 3091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531" y="1179"/>
                          <a:ext cx="213" cy="24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33" name="Text Box 63"/>
            <p:cNvSpPr txBox="1"/>
            <p:nvPr/>
          </p:nvSpPr>
          <p:spPr>
            <a:xfrm>
              <a:off x="3492" y="1353"/>
              <a:ext cx="30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60</a:t>
              </a:r>
            </a:p>
          </p:txBody>
        </p:sp>
        <p:sp>
          <p:nvSpPr>
            <p:cNvPr id="17434" name="Text Box 64"/>
            <p:cNvSpPr txBox="1"/>
            <p:nvPr/>
          </p:nvSpPr>
          <p:spPr>
            <a:xfrm>
              <a:off x="3791" y="1242"/>
              <a:ext cx="22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17435" name="Line 65"/>
            <p:cNvSpPr/>
            <p:nvPr/>
          </p:nvSpPr>
          <p:spPr>
            <a:xfrm>
              <a:off x="4032" y="1387"/>
              <a:ext cx="33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6" name="Text Box 66"/>
            <p:cNvSpPr txBox="1"/>
            <p:nvPr/>
          </p:nvSpPr>
          <p:spPr>
            <a:xfrm>
              <a:off x="4097" y="1135"/>
              <a:ext cx="21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7437" name="Text Box 67"/>
            <p:cNvSpPr txBox="1"/>
            <p:nvPr/>
          </p:nvSpPr>
          <p:spPr>
            <a:xfrm>
              <a:off x="4058" y="1350"/>
              <a:ext cx="30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20</a:t>
              </a:r>
            </a:p>
          </p:txBody>
        </p:sp>
      </p:grpSp>
      <p:sp>
        <p:nvSpPr>
          <p:cNvPr id="22596" name="Text Box 68"/>
          <p:cNvSpPr txBox="1"/>
          <p:nvPr/>
        </p:nvSpPr>
        <p:spPr>
          <a:xfrm>
            <a:off x="4772025" y="3598863"/>
            <a:ext cx="7937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解：</a:t>
            </a:r>
          </a:p>
        </p:txBody>
      </p:sp>
      <p:grpSp>
        <p:nvGrpSpPr>
          <p:cNvPr id="6" name="Group 79"/>
          <p:cNvGrpSpPr/>
          <p:nvPr/>
        </p:nvGrpSpPr>
        <p:grpSpPr>
          <a:xfrm>
            <a:off x="5353050" y="3576638"/>
            <a:ext cx="1816100" cy="479425"/>
            <a:chOff x="3438" y="1761"/>
            <a:chExt cx="1144" cy="302"/>
          </a:xfrm>
        </p:grpSpPr>
        <p:graphicFrame>
          <p:nvGraphicFramePr>
            <p:cNvPr id="17427" name="Object 2"/>
            <p:cNvGraphicFramePr>
              <a:graphicFrameLocks noChangeAspect="1"/>
            </p:cNvGraphicFramePr>
            <p:nvPr/>
          </p:nvGraphicFramePr>
          <p:xfrm>
            <a:off x="3648" y="1814"/>
            <a:ext cx="213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5" r:id="rId8" imgW="127000" imgH="139700" progId="Equation.3">
                    <p:embed/>
                  </p:oleObj>
                </mc:Choice>
                <mc:Fallback>
                  <p:oleObj r:id="rId8" imgW="127000" imgH="139700" progId="Equation.3">
                    <p:embed/>
                    <p:pic>
                      <p:nvPicPr>
                        <p:cNvPr id="0" name="图片 3090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648" y="1814"/>
                          <a:ext cx="213" cy="24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28" name="Text Box 70"/>
            <p:cNvSpPr txBox="1"/>
            <p:nvPr/>
          </p:nvSpPr>
          <p:spPr>
            <a:xfrm>
              <a:off x="3438" y="1775"/>
              <a:ext cx="30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20</a:t>
              </a:r>
            </a:p>
          </p:txBody>
        </p:sp>
        <p:sp>
          <p:nvSpPr>
            <p:cNvPr id="17429" name="Text Box 71"/>
            <p:cNvSpPr txBox="1"/>
            <p:nvPr/>
          </p:nvSpPr>
          <p:spPr>
            <a:xfrm>
              <a:off x="3773" y="1761"/>
              <a:ext cx="30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zh-CN" altLang="en-US" dirty="0">
                  <a:latin typeface="Times New Roman" panose="02020603050405020304" pitchFamily="18" charset="0"/>
                </a:rPr>
                <a:t>＝</a:t>
              </a:r>
            </a:p>
          </p:txBody>
        </p:sp>
        <p:sp>
          <p:nvSpPr>
            <p:cNvPr id="17430" name="Text Box 72"/>
            <p:cNvSpPr txBox="1"/>
            <p:nvPr/>
          </p:nvSpPr>
          <p:spPr>
            <a:xfrm>
              <a:off x="3986" y="1771"/>
              <a:ext cx="59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60×1</a:t>
              </a:r>
            </a:p>
          </p:txBody>
        </p:sp>
      </p:grpSp>
      <p:grpSp>
        <p:nvGrpSpPr>
          <p:cNvPr id="7" name="Group 80"/>
          <p:cNvGrpSpPr/>
          <p:nvPr/>
        </p:nvGrpSpPr>
        <p:grpSpPr>
          <a:xfrm>
            <a:off x="5670550" y="4360863"/>
            <a:ext cx="1692275" cy="458787"/>
            <a:chOff x="3638" y="2255"/>
            <a:chExt cx="1066" cy="289"/>
          </a:xfrm>
        </p:grpSpPr>
        <p:graphicFrame>
          <p:nvGraphicFramePr>
            <p:cNvPr id="17424" name="Object 1"/>
            <p:cNvGraphicFramePr>
              <a:graphicFrameLocks noChangeAspect="1"/>
            </p:cNvGraphicFramePr>
            <p:nvPr/>
          </p:nvGraphicFramePr>
          <p:xfrm>
            <a:off x="3638" y="2296"/>
            <a:ext cx="213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6" r:id="rId9" imgW="127000" imgH="139700" progId="Equation.3">
                    <p:embed/>
                  </p:oleObj>
                </mc:Choice>
                <mc:Fallback>
                  <p:oleObj r:id="rId9" imgW="127000" imgH="139700" progId="Equation.3">
                    <p:embed/>
                    <p:pic>
                      <p:nvPicPr>
                        <p:cNvPr id="0" name="图片 3089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638" y="2296"/>
                          <a:ext cx="213" cy="24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25" name="Text Box 74"/>
            <p:cNvSpPr txBox="1"/>
            <p:nvPr/>
          </p:nvSpPr>
          <p:spPr>
            <a:xfrm>
              <a:off x="3830" y="2256"/>
              <a:ext cx="22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17426" name="Text Box 75"/>
            <p:cNvSpPr txBox="1"/>
            <p:nvPr/>
          </p:nvSpPr>
          <p:spPr>
            <a:xfrm>
              <a:off x="4012" y="2255"/>
              <a:ext cx="69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60÷20</a:t>
              </a:r>
            </a:p>
          </p:txBody>
        </p:sp>
      </p:grpSp>
      <p:grpSp>
        <p:nvGrpSpPr>
          <p:cNvPr id="8" name="Group 86"/>
          <p:cNvGrpSpPr/>
          <p:nvPr/>
        </p:nvGrpSpPr>
        <p:grpSpPr>
          <a:xfrm>
            <a:off x="5670550" y="5046663"/>
            <a:ext cx="930275" cy="458787"/>
            <a:chOff x="3638" y="2687"/>
            <a:chExt cx="586" cy="289"/>
          </a:xfrm>
        </p:grpSpPr>
        <p:graphicFrame>
          <p:nvGraphicFramePr>
            <p:cNvPr id="17421" name="Object 0"/>
            <p:cNvGraphicFramePr>
              <a:graphicFrameLocks noChangeAspect="1"/>
            </p:cNvGraphicFramePr>
            <p:nvPr/>
          </p:nvGraphicFramePr>
          <p:xfrm>
            <a:off x="3638" y="2728"/>
            <a:ext cx="213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7" r:id="rId10" imgW="127000" imgH="139700" progId="Equation.3">
                    <p:embed/>
                  </p:oleObj>
                </mc:Choice>
                <mc:Fallback>
                  <p:oleObj r:id="rId10" imgW="127000" imgH="139700" progId="Equation.3">
                    <p:embed/>
                    <p:pic>
                      <p:nvPicPr>
                        <p:cNvPr id="0" name="图片 3093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638" y="2728"/>
                          <a:ext cx="213" cy="24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22" name="Text Box 77"/>
            <p:cNvSpPr txBox="1"/>
            <p:nvPr/>
          </p:nvSpPr>
          <p:spPr>
            <a:xfrm>
              <a:off x="3830" y="2688"/>
              <a:ext cx="22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17423" name="Text Box 78"/>
            <p:cNvSpPr txBox="1"/>
            <p:nvPr/>
          </p:nvSpPr>
          <p:spPr>
            <a:xfrm>
              <a:off x="4012" y="2687"/>
              <a:ext cx="21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3</a:t>
              </a:r>
            </a:p>
          </p:txBody>
        </p: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2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80" grpId="0"/>
      <p:bldP spid="2259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/>
          <p:nvPr/>
        </p:nvSpPr>
        <p:spPr>
          <a:xfrm>
            <a:off x="990600" y="609600"/>
            <a:ext cx="762000" cy="457200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66FFFF"/>
              </a:gs>
              <a:gs pos="100000">
                <a:srgbClr val="00FF00"/>
              </a:gs>
            </a:gsLst>
            <a:lin ang="2700000" scaled="1"/>
            <a:tileRect/>
          </a:gradFill>
          <a:ln w="9525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例题</a:t>
            </a:r>
          </a:p>
        </p:txBody>
      </p:sp>
      <p:sp>
        <p:nvSpPr>
          <p:cNvPr id="13368" name="Text Box 56"/>
          <p:cNvSpPr txBox="1"/>
          <p:nvPr/>
        </p:nvSpPr>
        <p:spPr>
          <a:xfrm>
            <a:off x="830263" y="1285875"/>
            <a:ext cx="738505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      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设计一座厂房，在平面图上用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10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厘米的距离表示</a:t>
            </a:r>
          </a:p>
          <a:p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地面上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10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米的的距离。求图上距离和实际距离的比</a:t>
            </a:r>
            <a:r>
              <a:rPr lang="zh-CN" altLang="en-US" dirty="0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13369" name="Rectangle 57"/>
          <p:cNvSpPr/>
          <p:nvPr/>
        </p:nvSpPr>
        <p:spPr>
          <a:xfrm>
            <a:off x="965200" y="2124075"/>
            <a:ext cx="550863" cy="528638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9999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想</a:t>
            </a:r>
          </a:p>
        </p:txBody>
      </p:sp>
      <p:sp>
        <p:nvSpPr>
          <p:cNvPr id="13370" name="Text Box 58"/>
          <p:cNvSpPr txBox="1"/>
          <p:nvPr/>
        </p:nvSpPr>
        <p:spPr>
          <a:xfrm>
            <a:off x="1592263" y="2216150"/>
            <a:ext cx="7194550" cy="8223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3300"/>
                </a:solidFill>
                <a:latin typeface="Times New Roman" panose="02020603050405020304" pitchFamily="18" charset="0"/>
                <a:ea typeface="楷体_GB2312" pitchFamily="49" charset="-122"/>
              </a:rPr>
              <a:t>要求图上距离与实际距离的比，能不能直接用题中给</a:t>
            </a:r>
          </a:p>
          <a:p>
            <a:r>
              <a:rPr lang="zh-CN" altLang="en-US" dirty="0">
                <a:solidFill>
                  <a:srgbClr val="FF3300"/>
                </a:solidFill>
                <a:latin typeface="Times New Roman" panose="02020603050405020304" pitchFamily="18" charset="0"/>
                <a:ea typeface="楷体_GB2312" pitchFamily="49" charset="-122"/>
              </a:rPr>
              <a:t>出的两个数列式？为什么？应该怎么办？</a:t>
            </a:r>
          </a:p>
        </p:txBody>
      </p:sp>
      <p:sp>
        <p:nvSpPr>
          <p:cNvPr id="13371" name="Text Box 59"/>
          <p:cNvSpPr txBox="1"/>
          <p:nvPr/>
        </p:nvSpPr>
        <p:spPr>
          <a:xfrm>
            <a:off x="2398713" y="3495675"/>
            <a:ext cx="24701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10</a:t>
            </a:r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米</a:t>
            </a:r>
            <a:r>
              <a:rPr lang="zh-CN" altLang="en-US" dirty="0">
                <a:latin typeface="Times New Roman" panose="02020603050405020304" pitchFamily="18" charset="0"/>
              </a:rPr>
              <a:t> ＝ </a:t>
            </a:r>
            <a:r>
              <a:rPr lang="en-US" altLang="zh-CN" dirty="0">
                <a:latin typeface="Times New Roman" panose="02020603050405020304" pitchFamily="18" charset="0"/>
              </a:rPr>
              <a:t>1000</a:t>
            </a:r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厘米</a:t>
            </a:r>
          </a:p>
        </p:txBody>
      </p:sp>
      <p:sp>
        <p:nvSpPr>
          <p:cNvPr id="13372" name="Text Box 60"/>
          <p:cNvSpPr txBox="1"/>
          <p:nvPr/>
        </p:nvSpPr>
        <p:spPr>
          <a:xfrm>
            <a:off x="1211263" y="3059113"/>
            <a:ext cx="74993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因为图上距离和实际距离单位不同，所以不能直接列式</a:t>
            </a:r>
          </a:p>
        </p:txBody>
      </p:sp>
      <p:sp>
        <p:nvSpPr>
          <p:cNvPr id="13373" name="Text Box 61"/>
          <p:cNvSpPr txBox="1"/>
          <p:nvPr/>
        </p:nvSpPr>
        <p:spPr>
          <a:xfrm>
            <a:off x="2414588" y="4105275"/>
            <a:ext cx="27749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10∶1000 </a:t>
            </a:r>
            <a:r>
              <a:rPr lang="zh-CN" altLang="en-US" dirty="0">
                <a:latin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</a:rPr>
              <a:t>1 ∶100</a:t>
            </a:r>
            <a:endParaRPr lang="en-US" altLang="zh-CN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grpSp>
        <p:nvGrpSpPr>
          <p:cNvPr id="2" name="Group 66"/>
          <p:cNvGrpSpPr/>
          <p:nvPr/>
        </p:nvGrpSpPr>
        <p:grpSpPr>
          <a:xfrm>
            <a:off x="5233988" y="3922713"/>
            <a:ext cx="1235075" cy="838200"/>
            <a:chOff x="3350" y="2381"/>
            <a:chExt cx="778" cy="528"/>
          </a:xfrm>
        </p:grpSpPr>
        <p:sp>
          <p:nvSpPr>
            <p:cNvPr id="18443" name="Line 62"/>
            <p:cNvSpPr/>
            <p:nvPr/>
          </p:nvSpPr>
          <p:spPr>
            <a:xfrm>
              <a:off x="3696" y="2640"/>
              <a:ext cx="432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4" name="Text Box 63"/>
            <p:cNvSpPr txBox="1"/>
            <p:nvPr/>
          </p:nvSpPr>
          <p:spPr>
            <a:xfrm>
              <a:off x="3809" y="2381"/>
              <a:ext cx="21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8445" name="Text Box 64"/>
            <p:cNvSpPr txBox="1"/>
            <p:nvPr/>
          </p:nvSpPr>
          <p:spPr>
            <a:xfrm>
              <a:off x="3707" y="2621"/>
              <a:ext cx="40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100</a:t>
              </a:r>
            </a:p>
          </p:txBody>
        </p:sp>
        <p:sp>
          <p:nvSpPr>
            <p:cNvPr id="18446" name="Text Box 65"/>
            <p:cNvSpPr txBox="1"/>
            <p:nvPr/>
          </p:nvSpPr>
          <p:spPr>
            <a:xfrm>
              <a:off x="3350" y="2494"/>
              <a:ext cx="30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zh-CN" altLang="en-US" dirty="0">
                  <a:latin typeface="Times New Roman" panose="02020603050405020304" pitchFamily="18" charset="0"/>
                  <a:ea typeface="楷体_GB2312" pitchFamily="49" charset="-122"/>
                </a:rPr>
                <a:t>或</a:t>
              </a:r>
            </a:p>
          </p:txBody>
        </p:sp>
      </p:grpSp>
      <p:sp>
        <p:nvSpPr>
          <p:cNvPr id="13379" name="Text Box 67"/>
          <p:cNvSpPr txBox="1"/>
          <p:nvPr/>
        </p:nvSpPr>
        <p:spPr>
          <a:xfrm>
            <a:off x="2125663" y="4811713"/>
            <a:ext cx="6032500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答：图上距离和实际距离的比是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1 ∶100 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。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68" grpId="0"/>
      <p:bldP spid="13369" grpId="0" animBg="1"/>
      <p:bldP spid="13370" grpId="0"/>
      <p:bldP spid="13371" grpId="0"/>
      <p:bldP spid="13372" grpId="0"/>
      <p:bldP spid="13373" grpId="0"/>
      <p:bldP spid="133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/>
          <p:nvPr/>
        </p:nvSpPr>
        <p:spPr>
          <a:xfrm>
            <a:off x="990600" y="609600"/>
            <a:ext cx="762000" cy="457200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66FFFF"/>
              </a:gs>
              <a:gs pos="100000">
                <a:srgbClr val="00FF00"/>
              </a:gs>
            </a:gsLst>
            <a:lin ang="2700000" scaled="1"/>
            <a:tileRect/>
          </a:gradFill>
          <a:ln w="9525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例题</a:t>
            </a:r>
          </a:p>
        </p:txBody>
      </p:sp>
      <p:sp>
        <p:nvSpPr>
          <p:cNvPr id="31759" name="Text Box 15"/>
          <p:cNvSpPr txBox="1"/>
          <p:nvPr/>
        </p:nvSpPr>
        <p:spPr>
          <a:xfrm>
            <a:off x="1500188" y="1803400"/>
            <a:ext cx="6407150" cy="946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3300"/>
                </a:solidFill>
                <a:latin typeface="Times New Roman" panose="02020603050405020304" pitchFamily="18" charset="0"/>
                <a:ea typeface="楷体_GB2312" pitchFamily="49" charset="-122"/>
              </a:rPr>
              <a:t>      </a:t>
            </a:r>
            <a:r>
              <a:rPr lang="zh-CN" altLang="en-US" sz="2800" dirty="0">
                <a:solidFill>
                  <a:srgbClr val="FF3300"/>
                </a:solidFill>
                <a:latin typeface="Times New Roman" panose="02020603050405020304" pitchFamily="18" charset="0"/>
                <a:ea typeface="楷体_GB2312" pitchFamily="49" charset="-122"/>
              </a:rPr>
              <a:t>图上距离和实际距离的比，叫做这幅</a:t>
            </a:r>
          </a:p>
          <a:p>
            <a:r>
              <a:rPr lang="zh-CN" altLang="en-US" sz="2800" dirty="0">
                <a:solidFill>
                  <a:srgbClr val="FF3300"/>
                </a:solidFill>
                <a:latin typeface="Times New Roman" panose="02020603050405020304" pitchFamily="18" charset="0"/>
                <a:ea typeface="楷体_GB2312" pitchFamily="49" charset="-122"/>
              </a:rPr>
              <a:t>图的比例尺。</a:t>
            </a:r>
          </a:p>
        </p:txBody>
      </p:sp>
      <p:sp>
        <p:nvSpPr>
          <p:cNvPr id="31760" name="Text Box 16"/>
          <p:cNvSpPr txBox="1"/>
          <p:nvPr/>
        </p:nvSpPr>
        <p:spPr>
          <a:xfrm>
            <a:off x="1712913" y="3036888"/>
            <a:ext cx="5162550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图上距离∶实际距离 ＝ 比例尺</a:t>
            </a:r>
          </a:p>
        </p:txBody>
      </p:sp>
      <p:sp>
        <p:nvSpPr>
          <p:cNvPr id="31761" name="Line 17"/>
          <p:cNvSpPr/>
          <p:nvPr/>
        </p:nvSpPr>
        <p:spPr>
          <a:xfrm>
            <a:off x="3328988" y="4394200"/>
            <a:ext cx="1752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62" name="Text Box 18"/>
          <p:cNvSpPr txBox="1"/>
          <p:nvPr/>
        </p:nvSpPr>
        <p:spPr>
          <a:xfrm>
            <a:off x="3389313" y="3829050"/>
            <a:ext cx="16065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Times New Roman" panose="02020603050405020304" pitchFamily="18" charset="0"/>
                <a:ea typeface="楷体_GB2312" pitchFamily="49" charset="-122"/>
              </a:rPr>
              <a:t>图上距离</a:t>
            </a:r>
          </a:p>
        </p:txBody>
      </p:sp>
      <p:sp>
        <p:nvSpPr>
          <p:cNvPr id="31763" name="Text Box 19"/>
          <p:cNvSpPr txBox="1"/>
          <p:nvPr/>
        </p:nvSpPr>
        <p:spPr>
          <a:xfrm>
            <a:off x="3370263" y="4410075"/>
            <a:ext cx="16065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Times New Roman" panose="02020603050405020304" pitchFamily="18" charset="0"/>
                <a:ea typeface="楷体_GB2312" pitchFamily="49" charset="-122"/>
              </a:rPr>
              <a:t>实际距离</a:t>
            </a:r>
          </a:p>
        </p:txBody>
      </p:sp>
      <p:sp>
        <p:nvSpPr>
          <p:cNvPr id="31764" name="Text Box 20"/>
          <p:cNvSpPr txBox="1"/>
          <p:nvPr/>
        </p:nvSpPr>
        <p:spPr>
          <a:xfrm>
            <a:off x="5103813" y="4119563"/>
            <a:ext cx="1784350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＝ 比例尺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9" grpId="0"/>
      <p:bldP spid="31760" grpId="0"/>
      <p:bldP spid="31762" grpId="0"/>
      <p:bldP spid="31763" grpId="0"/>
      <p:bldP spid="317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/>
          <p:nvPr/>
        </p:nvSpPr>
        <p:spPr>
          <a:xfrm>
            <a:off x="990600" y="609600"/>
            <a:ext cx="762000" cy="457200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66FFFF"/>
              </a:gs>
              <a:gs pos="100000">
                <a:srgbClr val="00FF00"/>
              </a:gs>
            </a:gsLst>
            <a:lin ang="2700000" scaled="1"/>
            <a:tileRect/>
          </a:gradFill>
          <a:ln w="9525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强调</a:t>
            </a:r>
          </a:p>
        </p:txBody>
      </p:sp>
      <p:sp>
        <p:nvSpPr>
          <p:cNvPr id="20483" name="Rectangle 5"/>
          <p:cNvSpPr/>
          <p:nvPr/>
        </p:nvSpPr>
        <p:spPr>
          <a:xfrm>
            <a:off x="4352925" y="317658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5639" name="Text Box 39"/>
          <p:cNvSpPr txBox="1"/>
          <p:nvPr/>
        </p:nvSpPr>
        <p:spPr>
          <a:xfrm>
            <a:off x="1295400" y="2028825"/>
            <a:ext cx="6802438" cy="8302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</a:rPr>
              <a:t>）</a:t>
            </a:r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比例尺与一般的尺不同，它是一个比，不应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带有计量单位。</a:t>
            </a:r>
          </a:p>
        </p:txBody>
      </p:sp>
      <p:sp>
        <p:nvSpPr>
          <p:cNvPr id="25640" name="Text Box 40"/>
          <p:cNvSpPr txBox="1"/>
          <p:nvPr/>
        </p:nvSpPr>
        <p:spPr>
          <a:xfrm>
            <a:off x="1295400" y="3340100"/>
            <a:ext cx="71628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</a:rPr>
              <a:t>）</a:t>
            </a:r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求比例尺时，前、后项的单位长度一定要化成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同级单位。</a:t>
            </a:r>
          </a:p>
        </p:txBody>
      </p:sp>
      <p:sp>
        <p:nvSpPr>
          <p:cNvPr id="25641" name="Text Box 41"/>
          <p:cNvSpPr txBox="1"/>
          <p:nvPr/>
        </p:nvSpPr>
        <p:spPr>
          <a:xfrm>
            <a:off x="1295400" y="4543425"/>
            <a:ext cx="7162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</a:rPr>
              <a:t>）</a:t>
            </a:r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比例尺的前项，一般应化简成“</a:t>
            </a:r>
            <a:r>
              <a:rPr lang="en-US" altLang="zh-CN" dirty="0">
                <a:latin typeface="Times New Roman" panose="02020603050405020304" pitchFamily="18" charset="0"/>
                <a:ea typeface="楷体_GB2312" pitchFamily="49" charset="-122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”。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39" grpId="0"/>
      <p:bldP spid="25640" grpId="0"/>
      <p:bldP spid="256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/>
          <p:nvPr/>
        </p:nvSpPr>
        <p:spPr>
          <a:xfrm>
            <a:off x="990600" y="566738"/>
            <a:ext cx="762000" cy="457200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66FFFF"/>
              </a:gs>
              <a:gs pos="100000">
                <a:srgbClr val="00FF00"/>
              </a:gs>
            </a:gsLst>
            <a:lin ang="2700000" scaled="1"/>
            <a:tileRect/>
          </a:gradFill>
          <a:ln w="9525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例题</a:t>
            </a:r>
          </a:p>
        </p:txBody>
      </p:sp>
      <p:sp>
        <p:nvSpPr>
          <p:cNvPr id="32775" name="Text Box 7"/>
          <p:cNvSpPr txBox="1"/>
          <p:nvPr/>
        </p:nvSpPr>
        <p:spPr>
          <a:xfrm>
            <a:off x="1187450" y="965200"/>
            <a:ext cx="6956425" cy="1200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       </a:t>
            </a:r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在比例尺是</a:t>
            </a:r>
            <a:r>
              <a:rPr lang="en-US" altLang="zh-CN" dirty="0">
                <a:latin typeface="Times New Roman" panose="02020603050405020304" pitchFamily="18" charset="0"/>
              </a:rPr>
              <a:t>1 ∶6000000</a:t>
            </a:r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的地图上，量得南京到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北京的距离是</a:t>
            </a:r>
            <a:r>
              <a:rPr lang="en-US" altLang="zh-CN" dirty="0">
                <a:latin typeface="Times New Roman" panose="02020603050405020304" pitchFamily="18" charset="0"/>
              </a:rPr>
              <a:t>15</a:t>
            </a:r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厘米。南京到北京的实际距离是多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少千米？</a:t>
            </a:r>
          </a:p>
        </p:txBody>
      </p:sp>
      <p:sp>
        <p:nvSpPr>
          <p:cNvPr id="32776" name="Rectangle 8"/>
          <p:cNvSpPr/>
          <p:nvPr/>
        </p:nvSpPr>
        <p:spPr>
          <a:xfrm>
            <a:off x="1201738" y="2190750"/>
            <a:ext cx="550862" cy="528638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9999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想</a:t>
            </a:r>
          </a:p>
        </p:txBody>
      </p:sp>
      <p:grpSp>
        <p:nvGrpSpPr>
          <p:cNvPr id="2" name="Group 22"/>
          <p:cNvGrpSpPr/>
          <p:nvPr/>
        </p:nvGrpSpPr>
        <p:grpSpPr>
          <a:xfrm>
            <a:off x="1343025" y="2038350"/>
            <a:ext cx="7145338" cy="1300163"/>
            <a:chOff x="1008" y="1392"/>
            <a:chExt cx="4501" cy="819"/>
          </a:xfrm>
        </p:grpSpPr>
        <p:sp>
          <p:nvSpPr>
            <p:cNvPr id="21531" name="Text Box 9"/>
            <p:cNvSpPr txBox="1"/>
            <p:nvPr/>
          </p:nvSpPr>
          <p:spPr>
            <a:xfrm>
              <a:off x="1286" y="1501"/>
              <a:ext cx="50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zh-CN" altLang="en-US" dirty="0">
                  <a:latin typeface="Times New Roman" panose="02020603050405020304" pitchFamily="18" charset="0"/>
                  <a:ea typeface="楷体_GB2312" pitchFamily="49" charset="-122"/>
                </a:rPr>
                <a:t>因为</a:t>
              </a:r>
            </a:p>
          </p:txBody>
        </p:sp>
        <p:sp>
          <p:nvSpPr>
            <p:cNvPr id="21532" name="Line 10"/>
            <p:cNvSpPr/>
            <p:nvPr/>
          </p:nvSpPr>
          <p:spPr>
            <a:xfrm>
              <a:off x="1776" y="1652"/>
              <a:ext cx="96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3" name="Text Box 11"/>
            <p:cNvSpPr txBox="1"/>
            <p:nvPr/>
          </p:nvSpPr>
          <p:spPr>
            <a:xfrm>
              <a:off x="1814" y="1392"/>
              <a:ext cx="88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zh-CN" altLang="en-US" dirty="0">
                  <a:latin typeface="Times New Roman" panose="02020603050405020304" pitchFamily="18" charset="0"/>
                  <a:ea typeface="楷体_GB2312" pitchFamily="49" charset="-122"/>
                </a:rPr>
                <a:t>图上距离</a:t>
              </a:r>
            </a:p>
          </p:txBody>
        </p:sp>
        <p:sp>
          <p:nvSpPr>
            <p:cNvPr id="21534" name="Text Box 12"/>
            <p:cNvSpPr txBox="1"/>
            <p:nvPr/>
          </p:nvSpPr>
          <p:spPr>
            <a:xfrm>
              <a:off x="1802" y="1632"/>
              <a:ext cx="88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zh-CN" altLang="en-US" dirty="0">
                  <a:latin typeface="Times New Roman" panose="02020603050405020304" pitchFamily="18" charset="0"/>
                  <a:ea typeface="楷体_GB2312" pitchFamily="49" charset="-122"/>
                </a:rPr>
                <a:t>实际距离</a:t>
              </a:r>
            </a:p>
          </p:txBody>
        </p:sp>
        <p:sp>
          <p:nvSpPr>
            <p:cNvPr id="21535" name="Text Box 13"/>
            <p:cNvSpPr txBox="1"/>
            <p:nvPr/>
          </p:nvSpPr>
          <p:spPr>
            <a:xfrm>
              <a:off x="2705" y="1503"/>
              <a:ext cx="280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zh-CN" altLang="en-US" dirty="0">
                  <a:latin typeface="楷体_GB2312" pitchFamily="49" charset="-122"/>
                  <a:ea typeface="楷体_GB2312" pitchFamily="49" charset="-122"/>
                </a:rPr>
                <a:t>＝比例尺，可以用解比例的方法</a:t>
              </a:r>
            </a:p>
          </p:txBody>
        </p:sp>
        <p:sp>
          <p:nvSpPr>
            <p:cNvPr id="21536" name="Text Box 14"/>
            <p:cNvSpPr txBox="1"/>
            <p:nvPr/>
          </p:nvSpPr>
          <p:spPr>
            <a:xfrm>
              <a:off x="1008" y="1920"/>
              <a:ext cx="1473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zh-CN" altLang="en-US" dirty="0">
                  <a:latin typeface="Times New Roman" panose="02020603050405020304" pitchFamily="18" charset="0"/>
                  <a:ea typeface="楷体_GB2312" pitchFamily="49" charset="-122"/>
                </a:rPr>
                <a:t>求出实际距离。</a:t>
              </a:r>
            </a:p>
          </p:txBody>
        </p:sp>
      </p:grpSp>
      <p:grpSp>
        <p:nvGrpSpPr>
          <p:cNvPr id="3" name="Group 21"/>
          <p:cNvGrpSpPr/>
          <p:nvPr/>
        </p:nvGrpSpPr>
        <p:grpSpPr>
          <a:xfrm>
            <a:off x="1965325" y="3244850"/>
            <a:ext cx="5667375" cy="471488"/>
            <a:chOff x="1238" y="2116"/>
            <a:chExt cx="3570" cy="297"/>
          </a:xfrm>
        </p:grpSpPr>
        <p:sp>
          <p:nvSpPr>
            <p:cNvPr id="21528" name="Text Box 15"/>
            <p:cNvSpPr txBox="1"/>
            <p:nvPr/>
          </p:nvSpPr>
          <p:spPr>
            <a:xfrm>
              <a:off x="1238" y="2125"/>
              <a:ext cx="280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zh-CN" altLang="en-US" dirty="0">
                  <a:latin typeface="Times New Roman" panose="02020603050405020304" pitchFamily="18" charset="0"/>
                  <a:ea typeface="楷体_GB2312" pitchFamily="49" charset="-122"/>
                </a:rPr>
                <a:t>解：设南京到北京的实际距离是</a:t>
              </a:r>
            </a:p>
          </p:txBody>
        </p:sp>
        <p:graphicFrame>
          <p:nvGraphicFramePr>
            <p:cNvPr id="21529" name="Object 16"/>
            <p:cNvGraphicFramePr>
              <a:graphicFrameLocks noChangeAspect="1"/>
            </p:cNvGraphicFramePr>
            <p:nvPr/>
          </p:nvGraphicFramePr>
          <p:xfrm>
            <a:off x="3963" y="2160"/>
            <a:ext cx="213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9" r:id="rId3" imgW="127000" imgH="139700" progId="Equation.3">
                    <p:embed/>
                  </p:oleObj>
                </mc:Choice>
                <mc:Fallback>
                  <p:oleObj r:id="rId3" imgW="127000" imgH="139700" progId="Equation.3">
                    <p:embed/>
                    <p:pic>
                      <p:nvPicPr>
                        <p:cNvPr id="0" name="图片 3075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963" y="2160"/>
                          <a:ext cx="213" cy="24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30" name="Text Box 17"/>
            <p:cNvSpPr txBox="1"/>
            <p:nvPr/>
          </p:nvSpPr>
          <p:spPr>
            <a:xfrm>
              <a:off x="4110" y="2116"/>
              <a:ext cx="698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zh-CN" altLang="en-US" dirty="0">
                  <a:latin typeface="Times New Roman" panose="02020603050405020304" pitchFamily="18" charset="0"/>
                  <a:ea typeface="楷体_GB2312" pitchFamily="49" charset="-122"/>
                </a:rPr>
                <a:t>厘米。</a:t>
              </a:r>
            </a:p>
          </p:txBody>
        </p:sp>
      </p:grpSp>
      <p:grpSp>
        <p:nvGrpSpPr>
          <p:cNvPr id="4" name="Group 29"/>
          <p:cNvGrpSpPr/>
          <p:nvPr/>
        </p:nvGrpSpPr>
        <p:grpSpPr>
          <a:xfrm>
            <a:off x="2597150" y="3657600"/>
            <a:ext cx="2314575" cy="809625"/>
            <a:chOff x="1854" y="2304"/>
            <a:chExt cx="1458" cy="510"/>
          </a:xfrm>
        </p:grpSpPr>
        <p:sp>
          <p:nvSpPr>
            <p:cNvPr id="21521" name="Line 19"/>
            <p:cNvSpPr/>
            <p:nvPr/>
          </p:nvSpPr>
          <p:spPr>
            <a:xfrm>
              <a:off x="1854" y="2553"/>
              <a:ext cx="33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2" name="Text Box 20"/>
            <p:cNvSpPr txBox="1"/>
            <p:nvPr/>
          </p:nvSpPr>
          <p:spPr>
            <a:xfrm>
              <a:off x="1869" y="2304"/>
              <a:ext cx="30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15</a:t>
              </a:r>
            </a:p>
          </p:txBody>
        </p:sp>
        <p:graphicFrame>
          <p:nvGraphicFramePr>
            <p:cNvPr id="21523" name="Object 23"/>
            <p:cNvGraphicFramePr>
              <a:graphicFrameLocks noChangeAspect="1"/>
            </p:cNvGraphicFramePr>
            <p:nvPr/>
          </p:nvGraphicFramePr>
          <p:xfrm>
            <a:off x="1923" y="2556"/>
            <a:ext cx="213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0" r:id="rId5" imgW="127000" imgH="139700" progId="Equation.3">
                    <p:embed/>
                  </p:oleObj>
                </mc:Choice>
                <mc:Fallback>
                  <p:oleObj r:id="rId5" imgW="127000" imgH="139700" progId="Equation.3">
                    <p:embed/>
                    <p:pic>
                      <p:nvPicPr>
                        <p:cNvPr id="0" name="图片 3078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923" y="2556"/>
                          <a:ext cx="213" cy="24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24" name="Text Box 24"/>
            <p:cNvSpPr txBox="1"/>
            <p:nvPr/>
          </p:nvSpPr>
          <p:spPr>
            <a:xfrm>
              <a:off x="2219" y="2417"/>
              <a:ext cx="22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21525" name="Line 25"/>
            <p:cNvSpPr/>
            <p:nvPr/>
          </p:nvSpPr>
          <p:spPr>
            <a:xfrm>
              <a:off x="2496" y="2544"/>
              <a:ext cx="81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6" name="Text Box 26"/>
            <p:cNvSpPr txBox="1"/>
            <p:nvPr/>
          </p:nvSpPr>
          <p:spPr>
            <a:xfrm>
              <a:off x="2524" y="2526"/>
              <a:ext cx="78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6000000</a:t>
              </a:r>
            </a:p>
          </p:txBody>
        </p:sp>
        <p:sp>
          <p:nvSpPr>
            <p:cNvPr id="21527" name="Text Box 27"/>
            <p:cNvSpPr txBox="1"/>
            <p:nvPr/>
          </p:nvSpPr>
          <p:spPr>
            <a:xfrm>
              <a:off x="2810" y="2309"/>
              <a:ext cx="21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5" name="Group 34"/>
          <p:cNvGrpSpPr/>
          <p:nvPr/>
        </p:nvGrpSpPr>
        <p:grpSpPr>
          <a:xfrm>
            <a:off x="2744788" y="4594225"/>
            <a:ext cx="2763837" cy="466725"/>
            <a:chOff x="1947" y="2894"/>
            <a:chExt cx="1741" cy="294"/>
          </a:xfrm>
        </p:grpSpPr>
        <p:graphicFrame>
          <p:nvGraphicFramePr>
            <p:cNvPr id="21518" name="Object 28"/>
            <p:cNvGraphicFramePr>
              <a:graphicFrameLocks noChangeAspect="1"/>
            </p:cNvGraphicFramePr>
            <p:nvPr/>
          </p:nvGraphicFramePr>
          <p:xfrm>
            <a:off x="1947" y="2923"/>
            <a:ext cx="213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1" r:id="rId6" imgW="127000" imgH="139700" progId="Equation.3">
                    <p:embed/>
                  </p:oleObj>
                </mc:Choice>
                <mc:Fallback>
                  <p:oleObj r:id="rId6" imgW="127000" imgH="139700" progId="Equation.3">
                    <p:embed/>
                    <p:pic>
                      <p:nvPicPr>
                        <p:cNvPr id="0" name="图片 3076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947" y="2923"/>
                          <a:ext cx="213" cy="24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19" name="Text Box 30"/>
            <p:cNvSpPr txBox="1"/>
            <p:nvPr/>
          </p:nvSpPr>
          <p:spPr>
            <a:xfrm>
              <a:off x="2218" y="2900"/>
              <a:ext cx="22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21520" name="Text Box 31"/>
            <p:cNvSpPr txBox="1"/>
            <p:nvPr/>
          </p:nvSpPr>
          <p:spPr>
            <a:xfrm>
              <a:off x="2420" y="2894"/>
              <a:ext cx="126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15 × 6000000</a:t>
              </a:r>
            </a:p>
          </p:txBody>
        </p:sp>
      </p:grpSp>
      <p:grpSp>
        <p:nvGrpSpPr>
          <p:cNvPr id="6" name="Group 37"/>
          <p:cNvGrpSpPr/>
          <p:nvPr/>
        </p:nvGrpSpPr>
        <p:grpSpPr>
          <a:xfrm>
            <a:off x="2744788" y="5156200"/>
            <a:ext cx="2166937" cy="468313"/>
            <a:chOff x="1947" y="3248"/>
            <a:chExt cx="1365" cy="295"/>
          </a:xfrm>
        </p:grpSpPr>
        <p:graphicFrame>
          <p:nvGraphicFramePr>
            <p:cNvPr id="21516" name="Object 32"/>
            <p:cNvGraphicFramePr>
              <a:graphicFrameLocks noChangeAspect="1"/>
            </p:cNvGraphicFramePr>
            <p:nvPr/>
          </p:nvGraphicFramePr>
          <p:xfrm>
            <a:off x="1947" y="3298"/>
            <a:ext cx="213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2" r:id="rId7" imgW="127000" imgH="139700" progId="Equation.3">
                    <p:embed/>
                  </p:oleObj>
                </mc:Choice>
                <mc:Fallback>
                  <p:oleObj r:id="rId7" imgW="127000" imgH="139700" progId="Equation.3">
                    <p:embed/>
                    <p:pic>
                      <p:nvPicPr>
                        <p:cNvPr id="0" name="图片 3079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947" y="3298"/>
                          <a:ext cx="213" cy="24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17" name="Text Box 33"/>
            <p:cNvSpPr txBox="1"/>
            <p:nvPr/>
          </p:nvSpPr>
          <p:spPr>
            <a:xfrm>
              <a:off x="2224" y="3248"/>
              <a:ext cx="108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=  90000000</a:t>
              </a:r>
            </a:p>
          </p:txBody>
        </p:sp>
      </p:grpSp>
      <p:sp>
        <p:nvSpPr>
          <p:cNvPr id="32803" name="Text Box 35"/>
          <p:cNvSpPr txBox="1"/>
          <p:nvPr/>
        </p:nvSpPr>
        <p:spPr>
          <a:xfrm>
            <a:off x="2000250" y="5715000"/>
            <a:ext cx="340360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90000000</a:t>
            </a:r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厘米 </a:t>
            </a:r>
            <a:r>
              <a:rPr lang="en-US" altLang="zh-CN" dirty="0">
                <a:latin typeface="Times New Roman" panose="02020603050405020304" pitchFamily="18" charset="0"/>
              </a:rPr>
              <a:t>= 900</a:t>
            </a:r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千米</a:t>
            </a:r>
          </a:p>
        </p:txBody>
      </p:sp>
      <p:sp>
        <p:nvSpPr>
          <p:cNvPr id="32804" name="Text Box 36"/>
          <p:cNvSpPr txBox="1"/>
          <p:nvPr/>
        </p:nvSpPr>
        <p:spPr>
          <a:xfrm>
            <a:off x="5359400" y="4929188"/>
            <a:ext cx="2954338" cy="8302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</a:rPr>
              <a:t>答：</a:t>
            </a:r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南京到北京的实</a:t>
            </a:r>
          </a:p>
          <a:p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际距离是</a:t>
            </a:r>
            <a:r>
              <a:rPr lang="en-US" altLang="zh-CN" dirty="0">
                <a:latin typeface="Times New Roman" panose="02020603050405020304" pitchFamily="18" charset="0"/>
                <a:ea typeface="楷体_GB2312" pitchFamily="49" charset="-122"/>
              </a:rPr>
              <a:t>900</a:t>
            </a:r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千米。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2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2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5" grpId="0"/>
      <p:bldP spid="32776" grpId="0" animBg="1"/>
      <p:bldP spid="32803" grpId="0"/>
      <p:bldP spid="3280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/>
          <p:nvPr/>
        </p:nvSpPr>
        <p:spPr>
          <a:xfrm>
            <a:off x="990600" y="566738"/>
            <a:ext cx="762000" cy="457200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66FFFF"/>
              </a:gs>
              <a:gs pos="100000">
                <a:srgbClr val="00FF00"/>
              </a:gs>
            </a:gsLst>
            <a:lin ang="2700000" scaled="1"/>
            <a:tileRect/>
          </a:gradFill>
          <a:ln w="9525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例题</a:t>
            </a:r>
          </a:p>
        </p:txBody>
      </p:sp>
      <p:grpSp>
        <p:nvGrpSpPr>
          <p:cNvPr id="2" name="Group 64"/>
          <p:cNvGrpSpPr/>
          <p:nvPr/>
        </p:nvGrpSpPr>
        <p:grpSpPr>
          <a:xfrm>
            <a:off x="1371600" y="2043113"/>
            <a:ext cx="3241675" cy="471487"/>
            <a:chOff x="864" y="1287"/>
            <a:chExt cx="2042" cy="297"/>
          </a:xfrm>
        </p:grpSpPr>
        <p:sp>
          <p:nvSpPr>
            <p:cNvPr id="22578" name="Text Box 13"/>
            <p:cNvSpPr txBox="1"/>
            <p:nvPr/>
          </p:nvSpPr>
          <p:spPr>
            <a:xfrm>
              <a:off x="864" y="1296"/>
              <a:ext cx="126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zh-CN" altLang="en-US" dirty="0">
                  <a:latin typeface="Times New Roman" panose="02020603050405020304" pitchFamily="18" charset="0"/>
                  <a:ea typeface="楷体_GB2312" pitchFamily="49" charset="-122"/>
                </a:rPr>
                <a:t>解：设长应画</a:t>
              </a:r>
            </a:p>
          </p:txBody>
        </p:sp>
        <p:graphicFrame>
          <p:nvGraphicFramePr>
            <p:cNvPr id="22579" name="Object 14"/>
            <p:cNvGraphicFramePr>
              <a:graphicFrameLocks noChangeAspect="1"/>
            </p:cNvGraphicFramePr>
            <p:nvPr/>
          </p:nvGraphicFramePr>
          <p:xfrm>
            <a:off x="2064" y="1331"/>
            <a:ext cx="213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5" r:id="rId3" imgW="127000" imgH="139700" progId="Equation.3">
                    <p:embed/>
                  </p:oleObj>
                </mc:Choice>
                <mc:Fallback>
                  <p:oleObj r:id="rId3" imgW="127000" imgH="139700" progId="Equation.3">
                    <p:embed/>
                    <p:pic>
                      <p:nvPicPr>
                        <p:cNvPr id="0" name="图片 3080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064" y="1331"/>
                          <a:ext cx="213" cy="24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80" name="Text Box 15"/>
            <p:cNvSpPr txBox="1"/>
            <p:nvPr/>
          </p:nvSpPr>
          <p:spPr>
            <a:xfrm>
              <a:off x="2208" y="1287"/>
              <a:ext cx="698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zh-CN" altLang="en-US" dirty="0">
                  <a:latin typeface="Times New Roman" panose="02020603050405020304" pitchFamily="18" charset="0"/>
                  <a:ea typeface="楷体_GB2312" pitchFamily="49" charset="-122"/>
                </a:rPr>
                <a:t>厘米。</a:t>
              </a:r>
            </a:p>
          </p:txBody>
        </p:sp>
      </p:grpSp>
      <p:grpSp>
        <p:nvGrpSpPr>
          <p:cNvPr id="3" name="Group 65"/>
          <p:cNvGrpSpPr/>
          <p:nvPr/>
        </p:nvGrpSpPr>
        <p:grpSpPr>
          <a:xfrm>
            <a:off x="1752600" y="3074988"/>
            <a:ext cx="2362200" cy="811212"/>
            <a:chOff x="1104" y="1937"/>
            <a:chExt cx="1488" cy="511"/>
          </a:xfrm>
        </p:grpSpPr>
        <p:sp>
          <p:nvSpPr>
            <p:cNvPr id="22571" name="Line 17"/>
            <p:cNvSpPr/>
            <p:nvPr/>
          </p:nvSpPr>
          <p:spPr>
            <a:xfrm>
              <a:off x="1104" y="2181"/>
              <a:ext cx="672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72" name="Text Box 18"/>
            <p:cNvSpPr txBox="1"/>
            <p:nvPr/>
          </p:nvSpPr>
          <p:spPr>
            <a:xfrm>
              <a:off x="1152" y="2160"/>
              <a:ext cx="59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11000</a:t>
              </a:r>
            </a:p>
          </p:txBody>
        </p:sp>
        <p:graphicFrame>
          <p:nvGraphicFramePr>
            <p:cNvPr id="22573" name="Object 19"/>
            <p:cNvGraphicFramePr>
              <a:graphicFrameLocks noChangeAspect="1"/>
            </p:cNvGraphicFramePr>
            <p:nvPr/>
          </p:nvGraphicFramePr>
          <p:xfrm>
            <a:off x="1341" y="1975"/>
            <a:ext cx="213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6" r:id="rId5" imgW="127000" imgH="139700" progId="Equation.3">
                    <p:embed/>
                  </p:oleObj>
                </mc:Choice>
                <mc:Fallback>
                  <p:oleObj r:id="rId5" imgW="127000" imgH="139700" progId="Equation.3">
                    <p:embed/>
                    <p:pic>
                      <p:nvPicPr>
                        <p:cNvPr id="0" name="图片 3077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341" y="1975"/>
                          <a:ext cx="213" cy="24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74" name="Text Box 20"/>
            <p:cNvSpPr txBox="1"/>
            <p:nvPr/>
          </p:nvSpPr>
          <p:spPr>
            <a:xfrm>
              <a:off x="1805" y="2045"/>
              <a:ext cx="22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22575" name="Line 21"/>
            <p:cNvSpPr/>
            <p:nvPr/>
          </p:nvSpPr>
          <p:spPr>
            <a:xfrm>
              <a:off x="2082" y="2172"/>
              <a:ext cx="51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76" name="Text Box 22"/>
            <p:cNvSpPr txBox="1"/>
            <p:nvPr/>
          </p:nvSpPr>
          <p:spPr>
            <a:xfrm>
              <a:off x="2070" y="2136"/>
              <a:ext cx="50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1000</a:t>
              </a:r>
            </a:p>
          </p:txBody>
        </p:sp>
        <p:sp>
          <p:nvSpPr>
            <p:cNvPr id="22577" name="Text Box 23"/>
            <p:cNvSpPr txBox="1"/>
            <p:nvPr/>
          </p:nvSpPr>
          <p:spPr>
            <a:xfrm>
              <a:off x="2225" y="1937"/>
              <a:ext cx="21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4" name="Group 67"/>
          <p:cNvGrpSpPr/>
          <p:nvPr/>
        </p:nvGrpSpPr>
        <p:grpSpPr>
          <a:xfrm>
            <a:off x="2481263" y="4800600"/>
            <a:ext cx="1227137" cy="465138"/>
            <a:chOff x="1563" y="3024"/>
            <a:chExt cx="773" cy="293"/>
          </a:xfrm>
        </p:grpSpPr>
        <p:graphicFrame>
          <p:nvGraphicFramePr>
            <p:cNvPr id="22569" name="Object 28"/>
            <p:cNvGraphicFramePr>
              <a:graphicFrameLocks noChangeAspect="1"/>
            </p:cNvGraphicFramePr>
            <p:nvPr/>
          </p:nvGraphicFramePr>
          <p:xfrm>
            <a:off x="1563" y="3072"/>
            <a:ext cx="213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7" r:id="rId6" imgW="127000" imgH="139700" progId="Equation.3">
                    <p:embed/>
                  </p:oleObj>
                </mc:Choice>
                <mc:Fallback>
                  <p:oleObj r:id="rId6" imgW="127000" imgH="139700" progId="Equation.3">
                    <p:embed/>
                    <p:pic>
                      <p:nvPicPr>
                        <p:cNvPr id="0" name="图片 3081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563" y="3072"/>
                          <a:ext cx="213" cy="24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70" name="Text Box 29"/>
            <p:cNvSpPr txBox="1"/>
            <p:nvPr/>
          </p:nvSpPr>
          <p:spPr>
            <a:xfrm>
              <a:off x="1824" y="3024"/>
              <a:ext cx="51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=  11</a:t>
              </a:r>
            </a:p>
          </p:txBody>
        </p:sp>
      </p:grpSp>
      <p:grpSp>
        <p:nvGrpSpPr>
          <p:cNvPr id="5" name="Group 72"/>
          <p:cNvGrpSpPr/>
          <p:nvPr/>
        </p:nvGrpSpPr>
        <p:grpSpPr>
          <a:xfrm>
            <a:off x="1187450" y="965200"/>
            <a:ext cx="7118350" cy="1016000"/>
            <a:chOff x="748" y="608"/>
            <a:chExt cx="4484" cy="640"/>
          </a:xfrm>
        </p:grpSpPr>
        <p:sp>
          <p:nvSpPr>
            <p:cNvPr id="22565" name="Text Box 3"/>
            <p:cNvSpPr txBox="1"/>
            <p:nvPr/>
          </p:nvSpPr>
          <p:spPr>
            <a:xfrm>
              <a:off x="748" y="608"/>
              <a:ext cx="4484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       </a:t>
              </a:r>
              <a:r>
                <a:rPr lang="zh-CN" altLang="en-US" dirty="0">
                  <a:latin typeface="Times New Roman" panose="02020603050405020304" pitchFamily="18" charset="0"/>
                  <a:ea typeface="楷体_GB2312" pitchFamily="49" charset="-122"/>
                </a:rPr>
                <a:t>一个长方形操场，长</a:t>
              </a:r>
              <a:r>
                <a:rPr lang="en-US" altLang="zh-CN" dirty="0">
                  <a:latin typeface="Times New Roman" panose="02020603050405020304" pitchFamily="18" charset="0"/>
                  <a:ea typeface="楷体_GB2312" pitchFamily="49" charset="-122"/>
                </a:rPr>
                <a:t>110</a:t>
              </a:r>
              <a:r>
                <a:rPr lang="zh-CN" altLang="en-US" dirty="0">
                  <a:latin typeface="Times New Roman" panose="02020603050405020304" pitchFamily="18" charset="0"/>
                  <a:ea typeface="楷体_GB2312" pitchFamily="49" charset="-122"/>
                </a:rPr>
                <a:t>米，宽</a:t>
              </a:r>
              <a:r>
                <a:rPr lang="en-US" altLang="zh-CN" dirty="0">
                  <a:latin typeface="Times New Roman" panose="02020603050405020304" pitchFamily="18" charset="0"/>
                  <a:ea typeface="楷体_GB2312" pitchFamily="49" charset="-122"/>
                </a:rPr>
                <a:t>90</a:t>
              </a:r>
              <a:r>
                <a:rPr lang="zh-CN" altLang="en-US" dirty="0">
                  <a:latin typeface="Times New Roman" panose="02020603050405020304" pitchFamily="18" charset="0"/>
                  <a:ea typeface="楷体_GB2312" pitchFamily="49" charset="-122"/>
                </a:rPr>
                <a:t>米。把它画在</a:t>
              </a:r>
            </a:p>
            <a:p>
              <a:r>
                <a:rPr lang="zh-CN" altLang="en-US" dirty="0">
                  <a:latin typeface="Times New Roman" panose="02020603050405020304" pitchFamily="18" charset="0"/>
                  <a:ea typeface="楷体_GB2312" pitchFamily="49" charset="-122"/>
                </a:rPr>
                <a:t>比例尺是           的图纸上，长和宽各应画多少厘米？</a:t>
              </a:r>
            </a:p>
          </p:txBody>
        </p:sp>
        <p:sp>
          <p:nvSpPr>
            <p:cNvPr id="22566" name="Line 32"/>
            <p:cNvSpPr/>
            <p:nvPr/>
          </p:nvSpPr>
          <p:spPr>
            <a:xfrm>
              <a:off x="1584" y="1003"/>
              <a:ext cx="4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67" name="Text Box 33"/>
            <p:cNvSpPr txBox="1"/>
            <p:nvPr/>
          </p:nvSpPr>
          <p:spPr>
            <a:xfrm>
              <a:off x="1564" y="960"/>
              <a:ext cx="50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1000</a:t>
              </a:r>
            </a:p>
          </p:txBody>
        </p:sp>
        <p:sp>
          <p:nvSpPr>
            <p:cNvPr id="22568" name="Text Box 34"/>
            <p:cNvSpPr txBox="1"/>
            <p:nvPr/>
          </p:nvSpPr>
          <p:spPr>
            <a:xfrm>
              <a:off x="1708" y="768"/>
              <a:ext cx="21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33827" name="Text Box 35"/>
          <p:cNvSpPr txBox="1"/>
          <p:nvPr/>
        </p:nvSpPr>
        <p:spPr>
          <a:xfrm>
            <a:off x="2006600" y="2590800"/>
            <a:ext cx="264160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110</a:t>
            </a:r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米</a:t>
            </a:r>
            <a:r>
              <a:rPr lang="zh-CN" altLang="en-US" dirty="0">
                <a:latin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</a:rPr>
              <a:t>= 11000</a:t>
            </a:r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厘米</a:t>
            </a:r>
          </a:p>
        </p:txBody>
      </p:sp>
      <p:grpSp>
        <p:nvGrpSpPr>
          <p:cNvPr id="6" name="Group 66"/>
          <p:cNvGrpSpPr/>
          <p:nvPr/>
        </p:nvGrpSpPr>
        <p:grpSpPr>
          <a:xfrm>
            <a:off x="2438400" y="4019550"/>
            <a:ext cx="2286000" cy="781050"/>
            <a:chOff x="1536" y="2532"/>
            <a:chExt cx="1440" cy="492"/>
          </a:xfrm>
        </p:grpSpPr>
        <p:graphicFrame>
          <p:nvGraphicFramePr>
            <p:cNvPr id="22560" name="Object 25"/>
            <p:cNvGraphicFramePr>
              <a:graphicFrameLocks noChangeAspect="1"/>
            </p:cNvGraphicFramePr>
            <p:nvPr/>
          </p:nvGraphicFramePr>
          <p:xfrm>
            <a:off x="1536" y="2663"/>
            <a:ext cx="213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8" r:id="rId7" imgW="127000" imgH="139700" progId="Equation.3">
                    <p:embed/>
                  </p:oleObj>
                </mc:Choice>
                <mc:Fallback>
                  <p:oleObj r:id="rId7" imgW="127000" imgH="139700" progId="Equation.3">
                    <p:embed/>
                    <p:pic>
                      <p:nvPicPr>
                        <p:cNvPr id="0" name="图片 3082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536" y="2663"/>
                          <a:ext cx="213" cy="24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61" name="Text Box 26"/>
            <p:cNvSpPr txBox="1"/>
            <p:nvPr/>
          </p:nvSpPr>
          <p:spPr>
            <a:xfrm>
              <a:off x="1807" y="2640"/>
              <a:ext cx="22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22562" name="Line 36"/>
            <p:cNvSpPr/>
            <p:nvPr/>
          </p:nvSpPr>
          <p:spPr>
            <a:xfrm>
              <a:off x="2064" y="2784"/>
              <a:ext cx="912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63" name="Text Box 37"/>
            <p:cNvSpPr txBox="1"/>
            <p:nvPr/>
          </p:nvSpPr>
          <p:spPr>
            <a:xfrm>
              <a:off x="2241" y="2736"/>
              <a:ext cx="50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1000</a:t>
              </a:r>
            </a:p>
          </p:txBody>
        </p:sp>
        <p:sp>
          <p:nvSpPr>
            <p:cNvPr id="22564" name="Text Box 39"/>
            <p:cNvSpPr txBox="1"/>
            <p:nvPr/>
          </p:nvSpPr>
          <p:spPr>
            <a:xfrm>
              <a:off x="2034" y="2532"/>
              <a:ext cx="93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11000 ×1</a:t>
              </a:r>
            </a:p>
          </p:txBody>
        </p:sp>
      </p:grpSp>
      <p:sp>
        <p:nvSpPr>
          <p:cNvPr id="33846" name="Text Box 54"/>
          <p:cNvSpPr txBox="1"/>
          <p:nvPr/>
        </p:nvSpPr>
        <p:spPr>
          <a:xfrm>
            <a:off x="5892800" y="2597150"/>
            <a:ext cx="233680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90</a:t>
            </a:r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米</a:t>
            </a:r>
            <a:r>
              <a:rPr lang="zh-CN" altLang="en-US" dirty="0">
                <a:latin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</a:rPr>
              <a:t>= 9000</a:t>
            </a:r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厘米</a:t>
            </a:r>
          </a:p>
        </p:txBody>
      </p:sp>
      <p:grpSp>
        <p:nvGrpSpPr>
          <p:cNvPr id="7" name="Group 68"/>
          <p:cNvGrpSpPr/>
          <p:nvPr/>
        </p:nvGrpSpPr>
        <p:grpSpPr>
          <a:xfrm>
            <a:off x="5257800" y="2049463"/>
            <a:ext cx="3241675" cy="471487"/>
            <a:chOff x="3312" y="1291"/>
            <a:chExt cx="2042" cy="297"/>
          </a:xfrm>
        </p:grpSpPr>
        <p:sp>
          <p:nvSpPr>
            <p:cNvPr id="22557" name="Text Box 40"/>
            <p:cNvSpPr txBox="1"/>
            <p:nvPr/>
          </p:nvSpPr>
          <p:spPr>
            <a:xfrm>
              <a:off x="3312" y="1300"/>
              <a:ext cx="126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zh-CN" altLang="en-US" dirty="0">
                  <a:latin typeface="Times New Roman" panose="02020603050405020304" pitchFamily="18" charset="0"/>
                  <a:ea typeface="楷体_GB2312" pitchFamily="49" charset="-122"/>
                </a:rPr>
                <a:t>解：设宽应画</a:t>
              </a:r>
            </a:p>
          </p:txBody>
        </p:sp>
        <p:sp>
          <p:nvSpPr>
            <p:cNvPr id="22558" name="Text Box 42"/>
            <p:cNvSpPr txBox="1"/>
            <p:nvPr/>
          </p:nvSpPr>
          <p:spPr>
            <a:xfrm>
              <a:off x="4656" y="1291"/>
              <a:ext cx="698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zh-CN" altLang="en-US" dirty="0">
                  <a:latin typeface="Times New Roman" panose="02020603050405020304" pitchFamily="18" charset="0"/>
                  <a:ea typeface="楷体_GB2312" pitchFamily="49" charset="-122"/>
                </a:rPr>
                <a:t>厘米。</a:t>
              </a:r>
            </a:p>
          </p:txBody>
        </p:sp>
        <p:graphicFrame>
          <p:nvGraphicFramePr>
            <p:cNvPr id="22559" name="Object 58"/>
            <p:cNvGraphicFramePr>
              <a:graphicFrameLocks noChangeAspect="1"/>
            </p:cNvGraphicFramePr>
            <p:nvPr/>
          </p:nvGraphicFramePr>
          <p:xfrm>
            <a:off x="4521" y="1344"/>
            <a:ext cx="180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9" r:id="rId8" imgW="139700" imgH="165100" progId="Equation.3">
                    <p:embed/>
                  </p:oleObj>
                </mc:Choice>
                <mc:Fallback>
                  <p:oleObj r:id="rId8" imgW="139700" imgH="165100" progId="Equation.3">
                    <p:embed/>
                    <p:pic>
                      <p:nvPicPr>
                        <p:cNvPr id="0" name="图片 3086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4521" y="1344"/>
                          <a:ext cx="180" cy="24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69"/>
          <p:cNvGrpSpPr/>
          <p:nvPr/>
        </p:nvGrpSpPr>
        <p:grpSpPr>
          <a:xfrm>
            <a:off x="5638800" y="3081338"/>
            <a:ext cx="2362200" cy="811212"/>
            <a:chOff x="3552" y="1941"/>
            <a:chExt cx="1488" cy="511"/>
          </a:xfrm>
        </p:grpSpPr>
        <p:sp>
          <p:nvSpPr>
            <p:cNvPr id="22550" name="Line 43"/>
            <p:cNvSpPr/>
            <p:nvPr/>
          </p:nvSpPr>
          <p:spPr>
            <a:xfrm>
              <a:off x="3552" y="2185"/>
              <a:ext cx="672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51" name="Text Box 44"/>
            <p:cNvSpPr txBox="1"/>
            <p:nvPr/>
          </p:nvSpPr>
          <p:spPr>
            <a:xfrm>
              <a:off x="3636" y="2164"/>
              <a:ext cx="50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9000</a:t>
              </a:r>
            </a:p>
          </p:txBody>
        </p:sp>
        <p:sp>
          <p:nvSpPr>
            <p:cNvPr id="22552" name="Text Box 46"/>
            <p:cNvSpPr txBox="1"/>
            <p:nvPr/>
          </p:nvSpPr>
          <p:spPr>
            <a:xfrm>
              <a:off x="4253" y="2049"/>
              <a:ext cx="22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22553" name="Line 47"/>
            <p:cNvSpPr/>
            <p:nvPr/>
          </p:nvSpPr>
          <p:spPr>
            <a:xfrm>
              <a:off x="4530" y="2176"/>
              <a:ext cx="51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54" name="Text Box 48"/>
            <p:cNvSpPr txBox="1"/>
            <p:nvPr/>
          </p:nvSpPr>
          <p:spPr>
            <a:xfrm>
              <a:off x="4518" y="2140"/>
              <a:ext cx="50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1000</a:t>
              </a:r>
            </a:p>
          </p:txBody>
        </p:sp>
        <p:sp>
          <p:nvSpPr>
            <p:cNvPr id="22555" name="Text Box 49"/>
            <p:cNvSpPr txBox="1"/>
            <p:nvPr/>
          </p:nvSpPr>
          <p:spPr>
            <a:xfrm>
              <a:off x="4673" y="1941"/>
              <a:ext cx="21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1</a:t>
              </a:r>
            </a:p>
          </p:txBody>
        </p:sp>
        <p:graphicFrame>
          <p:nvGraphicFramePr>
            <p:cNvPr id="22556" name="Object 60"/>
            <p:cNvGraphicFramePr>
              <a:graphicFrameLocks noChangeAspect="1"/>
            </p:cNvGraphicFramePr>
            <p:nvPr/>
          </p:nvGraphicFramePr>
          <p:xfrm>
            <a:off x="3804" y="1968"/>
            <a:ext cx="180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0" r:id="rId10" imgW="139700" imgH="165100" progId="Equation.3">
                    <p:embed/>
                  </p:oleObj>
                </mc:Choice>
                <mc:Fallback>
                  <p:oleObj r:id="rId10" imgW="139700" imgH="165100" progId="Equation.3">
                    <p:embed/>
                    <p:pic>
                      <p:nvPicPr>
                        <p:cNvPr id="0" name="图片 3084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3804" y="1968"/>
                          <a:ext cx="180" cy="24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70"/>
          <p:cNvGrpSpPr/>
          <p:nvPr/>
        </p:nvGrpSpPr>
        <p:grpSpPr>
          <a:xfrm>
            <a:off x="6386513" y="4025900"/>
            <a:ext cx="2071687" cy="781050"/>
            <a:chOff x="4023" y="2536"/>
            <a:chExt cx="1305" cy="492"/>
          </a:xfrm>
        </p:grpSpPr>
        <p:sp>
          <p:nvSpPr>
            <p:cNvPr id="22545" name="Text Box 51"/>
            <p:cNvSpPr txBox="1"/>
            <p:nvPr/>
          </p:nvSpPr>
          <p:spPr>
            <a:xfrm>
              <a:off x="4255" y="2644"/>
              <a:ext cx="22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22546" name="Line 55"/>
            <p:cNvSpPr/>
            <p:nvPr/>
          </p:nvSpPr>
          <p:spPr>
            <a:xfrm>
              <a:off x="4512" y="2788"/>
              <a:ext cx="81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7" name="Text Box 56"/>
            <p:cNvSpPr txBox="1"/>
            <p:nvPr/>
          </p:nvSpPr>
          <p:spPr>
            <a:xfrm>
              <a:off x="4608" y="2740"/>
              <a:ext cx="50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1000</a:t>
              </a:r>
            </a:p>
          </p:txBody>
        </p:sp>
        <p:sp>
          <p:nvSpPr>
            <p:cNvPr id="22548" name="Text Box 57"/>
            <p:cNvSpPr txBox="1"/>
            <p:nvPr/>
          </p:nvSpPr>
          <p:spPr>
            <a:xfrm>
              <a:off x="4482" y="2536"/>
              <a:ext cx="83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9000 ×1</a:t>
              </a:r>
            </a:p>
          </p:txBody>
        </p:sp>
        <p:graphicFrame>
          <p:nvGraphicFramePr>
            <p:cNvPr id="22549" name="Object 61"/>
            <p:cNvGraphicFramePr>
              <a:graphicFrameLocks noChangeAspect="1"/>
            </p:cNvGraphicFramePr>
            <p:nvPr/>
          </p:nvGraphicFramePr>
          <p:xfrm>
            <a:off x="4023" y="2685"/>
            <a:ext cx="180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1" r:id="rId11" imgW="139700" imgH="165100" progId="Equation.3">
                    <p:embed/>
                  </p:oleObj>
                </mc:Choice>
                <mc:Fallback>
                  <p:oleObj r:id="rId11" imgW="139700" imgH="165100" progId="Equation.3">
                    <p:embed/>
                    <p:pic>
                      <p:nvPicPr>
                        <p:cNvPr id="0" name="图片 3083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4023" y="2685"/>
                          <a:ext cx="180" cy="24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oup 71"/>
          <p:cNvGrpSpPr/>
          <p:nvPr/>
        </p:nvGrpSpPr>
        <p:grpSpPr>
          <a:xfrm>
            <a:off x="6386513" y="4806950"/>
            <a:ext cx="1131887" cy="457200"/>
            <a:chOff x="4023" y="3028"/>
            <a:chExt cx="713" cy="288"/>
          </a:xfrm>
        </p:grpSpPr>
        <p:sp>
          <p:nvSpPr>
            <p:cNvPr id="22543" name="Text Box 53"/>
            <p:cNvSpPr txBox="1"/>
            <p:nvPr/>
          </p:nvSpPr>
          <p:spPr>
            <a:xfrm>
              <a:off x="4272" y="3028"/>
              <a:ext cx="46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</a:rPr>
                <a:t>=   9</a:t>
              </a:r>
            </a:p>
          </p:txBody>
        </p:sp>
        <p:graphicFrame>
          <p:nvGraphicFramePr>
            <p:cNvPr id="22544" name="Object 62"/>
            <p:cNvGraphicFramePr>
              <a:graphicFrameLocks noChangeAspect="1"/>
            </p:cNvGraphicFramePr>
            <p:nvPr/>
          </p:nvGraphicFramePr>
          <p:xfrm>
            <a:off x="4023" y="3072"/>
            <a:ext cx="180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2" r:id="rId12" imgW="139700" imgH="165100" progId="Equation.3">
                    <p:embed/>
                  </p:oleObj>
                </mc:Choice>
                <mc:Fallback>
                  <p:oleObj r:id="rId12" imgW="139700" imgH="165100" progId="Equation.3">
                    <p:embed/>
                    <p:pic>
                      <p:nvPicPr>
                        <p:cNvPr id="0" name="图片 3085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4023" y="3072"/>
                          <a:ext cx="180" cy="24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3855" name="Text Box 63"/>
          <p:cNvSpPr txBox="1"/>
          <p:nvPr/>
        </p:nvSpPr>
        <p:spPr>
          <a:xfrm>
            <a:off x="2346325" y="5562600"/>
            <a:ext cx="4943475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答：长应画</a:t>
            </a:r>
            <a:r>
              <a:rPr lang="en-US" altLang="zh-CN" dirty="0">
                <a:latin typeface="Times New Roman" panose="02020603050405020304" pitchFamily="18" charset="0"/>
              </a:rPr>
              <a:t>11</a:t>
            </a:r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厘米，宽应画</a:t>
            </a:r>
            <a:r>
              <a:rPr lang="en-US" altLang="zh-CN" dirty="0">
                <a:latin typeface="Times New Roman" panose="02020603050405020304" pitchFamily="18" charset="0"/>
              </a:rPr>
              <a:t>9</a:t>
            </a:r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</a:rPr>
              <a:t>厘米</a:t>
            </a:r>
            <a:r>
              <a:rPr lang="zh-CN" altLang="en-US" dirty="0">
                <a:latin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3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3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27" grpId="0"/>
      <p:bldP spid="33846" grpId="0"/>
      <p:bldP spid="33855" grpId="0"/>
    </p:bldLst>
  </p:timing>
</p:sld>
</file>

<file path=ppt/theme/theme1.xml><?xml version="1.0" encoding="utf-8"?>
<a:theme xmlns:a="http://schemas.openxmlformats.org/drawingml/2006/main" name="WWW.2PPT.COM&#10;">
  <a:themeElements>
    <a:clrScheme name="演示文稿2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演示文稿2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演示文稿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文稿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文稿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文稿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文稿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文稿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文稿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\\Yiqingnv\共享\演示文稿2.pot</Template>
  <TotalTime>0</TotalTime>
  <Words>618</Words>
  <Application>Microsoft Office PowerPoint</Application>
  <PresentationFormat>全屏显示(4:3)</PresentationFormat>
  <Paragraphs>140</Paragraphs>
  <Slides>11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楷体_GB2312</vt:lpstr>
      <vt:lpstr>隶书</vt:lpstr>
      <vt:lpstr>宋体</vt:lpstr>
      <vt:lpstr>微软雅黑</vt:lpstr>
      <vt:lpstr>Calibri</vt:lpstr>
      <vt:lpstr>Times New Roman</vt:lpstr>
      <vt:lpstr>WWW.2PPT.COM
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2002-12-12T08:32:17Z</dcterms:created>
  <dcterms:modified xsi:type="dcterms:W3CDTF">2023-01-16T20:26:47Z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F37CEDC100B2411CA483C2EA0F8E1847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