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4BFEF-BA9C-4949-9EF5-69380FB329E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2FE8B-8B24-4217-B246-959568F4DB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2FE8B-8B24-4217-B246-959568F4DB9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D1AB-01D7-4F21-ADAB-01F7396E8EA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97B18-E530-41CB-9FCF-2832BD4AD2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3A4BE-E3CC-4006-B48C-4265EC9F1F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DE0BE-3107-4519-BA23-F1CB318D34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203E7-0CA4-4A2B-8740-F019985937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D33D0-DC75-4A86-8166-3002A364697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B95D3-0F5C-46C8-A2FE-2EE81ACD071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C5484-7291-433C-946C-A49EC94951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25EF5-0F98-4F9A-AA51-B460BD2DB8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CBD93-63DA-45E6-AC71-1C4A37415D9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FCF00-F165-47BC-BB37-240AFB3C4FD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FFE4ACC-D428-487D-8E9D-BABF1C55775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hyperlink" Target="http://www.jzxx.net/dfzz/rm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268413"/>
            <a:ext cx="9144000" cy="2879725"/>
          </a:xfrm>
        </p:spPr>
        <p:txBody>
          <a:bodyPr/>
          <a:lstStyle/>
          <a:p>
            <a:r>
              <a:rPr lang="en-US" altLang="zh-CN" sz="6600" b="1" dirty="0">
                <a:solidFill>
                  <a:srgbClr val="CC0000"/>
                </a:solidFill>
              </a:rPr>
              <a:t>Unit 2 </a:t>
            </a:r>
            <a:r>
              <a:rPr lang="en-US" altLang="zh-CN" sz="6600" b="1" dirty="0" smtClean="0">
                <a:solidFill>
                  <a:srgbClr val="CC0000"/>
                </a:solidFill>
              </a:rPr>
              <a:t>Travelling</a:t>
            </a:r>
            <a:r>
              <a:rPr lang="en-US" altLang="zh-CN" sz="6600" b="1" dirty="0" smtClean="0"/>
              <a:t> 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3600" b="1" dirty="0">
                <a:solidFill>
                  <a:srgbClr val="6600FF"/>
                </a:solidFill>
              </a:rPr>
              <a:t>Study skills &amp; Task</a:t>
            </a:r>
          </a:p>
        </p:txBody>
      </p:sp>
      <p:sp>
        <p:nvSpPr>
          <p:cNvPr id="3" name="矩形 2"/>
          <p:cNvSpPr/>
          <p:nvPr/>
        </p:nvSpPr>
        <p:spPr>
          <a:xfrm>
            <a:off x="2832796" y="52578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95288" y="1484313"/>
            <a:ext cx="8748712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1.Read Part B and help Kitty complete her article  With the help of Part A.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2.Check the answers.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0" y="-111125"/>
            <a:ext cx="9072563" cy="66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Read  the article and answer the questions.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Who went to </a:t>
            </a:r>
            <a:r>
              <a:rPr lang="en-US" altLang="zh-CN" sz="2400" b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HongKong</a:t>
            </a:r>
            <a:r>
              <a:rPr lang="en-US" altLang="zh-CN" sz="24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How did they go?</a:t>
            </a:r>
            <a:r>
              <a:rPr lang="en-US" altLang="zh-CN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How long did it take them to go there?</a:t>
            </a:r>
          </a:p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What places of interest do they visit?</a:t>
            </a:r>
          </a:p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What other activities did they do?</a:t>
            </a:r>
          </a:p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How  did  Kitty  feel about  the trip?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39750" y="981075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Kitty and her parents. </a:t>
            </a:r>
            <a:endParaRPr lang="en-US" altLang="zh-CN" dirty="0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3492500" y="1628775"/>
            <a:ext cx="237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 plane/air.</a:t>
            </a:r>
            <a:endParaRPr lang="en-US" altLang="zh-CN" dirty="0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23850" y="2781300"/>
            <a:ext cx="575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took them three and a half hours.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323850" y="3789363"/>
            <a:ext cx="626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Disneyland and Ocean Park.</a:t>
            </a:r>
            <a:endParaRPr lang="en-US" altLang="zh-CN" dirty="0"/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468313" y="4797425"/>
            <a:ext cx="68405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They visited some museums, did some shopping and eat  some seafood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395288" y="5949950"/>
            <a:ext cx="626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She enjoyed the trip very much.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/>
      <p:bldP spid="82951" grpId="0"/>
      <p:bldP spid="82952" grpId="0"/>
      <p:bldP spid="82953" grpId="0"/>
      <p:bldP spid="82954" grpId="0"/>
      <p:bldP spid="829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/>
            <a:r>
              <a:rPr lang="en-US" altLang="zh-CN" sz="4000" b="1">
                <a:solidFill>
                  <a:srgbClr val="6600FF"/>
                </a:solidFill>
              </a:rPr>
              <a:t>A.Write a plan for your holiday.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41438"/>
            <a:ext cx="8229600" cy="4525962"/>
          </a:xfrm>
        </p:spPr>
        <p:txBody>
          <a:bodyPr/>
          <a:lstStyle/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pPr>
              <a:buFontTx/>
              <a:buNone/>
            </a:pPr>
            <a:r>
              <a:rPr lang="en-US" altLang="zh-CN" sz="3600"/>
              <a:t>Main points</a:t>
            </a:r>
            <a:r>
              <a:rPr lang="en-US" altLang="zh-CN"/>
              <a:t>       </a:t>
            </a:r>
          </a:p>
        </p:txBody>
      </p:sp>
      <p:sp>
        <p:nvSpPr>
          <p:cNvPr id="83973" name="AutoShape 4"/>
          <p:cNvSpPr/>
          <p:nvPr/>
        </p:nvSpPr>
        <p:spPr bwMode="auto">
          <a:xfrm>
            <a:off x="2916238" y="2133600"/>
            <a:ext cx="142875" cy="3240088"/>
          </a:xfrm>
          <a:prstGeom prst="leftBrace">
            <a:avLst>
              <a:gd name="adj1" fmla="val 188982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83974" name="Rectangle 5"/>
          <p:cNvSpPr>
            <a:spLocks noChangeArrowheads="1"/>
          </p:cNvSpPr>
          <p:nvPr/>
        </p:nvSpPr>
        <p:spPr bwMode="auto">
          <a:xfrm>
            <a:off x="3203575" y="1557338"/>
            <a:ext cx="3097213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zh-CN" sz="3600" b="1"/>
              <a:t>When</a:t>
            </a:r>
            <a:r>
              <a:rPr lang="zh-CN" altLang="en-US" sz="3600" b="1"/>
              <a:t>：</a:t>
            </a:r>
          </a:p>
          <a:p>
            <a:pPr algn="l"/>
            <a:r>
              <a:rPr lang="en-US" altLang="zh-CN" sz="3600" b="1"/>
              <a:t>Where</a:t>
            </a:r>
            <a:r>
              <a:rPr lang="zh-CN" altLang="en-US" sz="3600" b="1"/>
              <a:t>：</a:t>
            </a:r>
          </a:p>
          <a:p>
            <a:pPr algn="l"/>
            <a:r>
              <a:rPr lang="en-US" altLang="zh-CN" sz="3600" b="1"/>
              <a:t>Who</a:t>
            </a:r>
            <a:r>
              <a:rPr lang="zh-CN" altLang="en-US" sz="3600" b="1"/>
              <a:t>：</a:t>
            </a:r>
          </a:p>
          <a:p>
            <a:pPr algn="l"/>
            <a:endParaRPr lang="zh-CN" altLang="en-US" sz="3600" b="1"/>
          </a:p>
          <a:p>
            <a:pPr algn="l"/>
            <a:r>
              <a:rPr lang="en-US" altLang="zh-CN" sz="3600" b="1"/>
              <a:t>What/details</a:t>
            </a:r>
          </a:p>
          <a:p>
            <a:pPr algn="l"/>
            <a:endParaRPr lang="en-US" altLang="zh-CN" sz="3600" b="1"/>
          </a:p>
          <a:p>
            <a:pPr algn="l"/>
            <a:r>
              <a:rPr lang="en-US" altLang="zh-CN" sz="3600" b="1"/>
              <a:t>How(Feelings):</a:t>
            </a:r>
            <a:r>
              <a:rPr lang="en-US" altLang="zh-CN" sz="3600"/>
              <a:t>  </a:t>
            </a:r>
            <a:r>
              <a:rPr lang="en-US" altLang="zh-CN" sz="3600" u="sng"/>
              <a:t>   </a:t>
            </a:r>
            <a:endParaRPr lang="en-US" altLang="zh-CN" sz="3600"/>
          </a:p>
        </p:txBody>
      </p:sp>
      <p:sp>
        <p:nvSpPr>
          <p:cNvPr id="83975" name="AutoShape 6"/>
          <p:cNvSpPr/>
          <p:nvPr/>
        </p:nvSpPr>
        <p:spPr bwMode="auto">
          <a:xfrm>
            <a:off x="5940425" y="3284538"/>
            <a:ext cx="144463" cy="1223962"/>
          </a:xfrm>
          <a:prstGeom prst="leftBrace">
            <a:avLst>
              <a:gd name="adj1" fmla="val 70604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b="1"/>
          </a:p>
        </p:txBody>
      </p:sp>
      <p:sp>
        <p:nvSpPr>
          <p:cNvPr id="83976" name="Rectangle 7"/>
          <p:cNvSpPr>
            <a:spLocks noChangeArrowheads="1"/>
          </p:cNvSpPr>
          <p:nvPr/>
        </p:nvSpPr>
        <p:spPr bwMode="auto">
          <a:xfrm>
            <a:off x="6084888" y="2997200"/>
            <a:ext cx="2160587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zh-CN" sz="3600"/>
              <a:t>Visiting</a:t>
            </a:r>
          </a:p>
          <a:p>
            <a:pPr algn="l"/>
            <a:r>
              <a:rPr lang="en-US" altLang="zh-CN" sz="3600"/>
              <a:t>Activities</a:t>
            </a:r>
          </a:p>
          <a:p>
            <a:pPr algn="l"/>
            <a:r>
              <a:rPr lang="en-US" altLang="zh-CN" sz="3600"/>
              <a:t>Eating or living:</a:t>
            </a:r>
          </a:p>
        </p:txBody>
      </p:sp>
      <p:sp>
        <p:nvSpPr>
          <p:cNvPr id="83977" name="Rectangle 8"/>
          <p:cNvSpPr>
            <a:spLocks noChangeArrowheads="1"/>
          </p:cNvSpPr>
          <p:nvPr/>
        </p:nvSpPr>
        <p:spPr bwMode="auto">
          <a:xfrm>
            <a:off x="539750" y="5715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3600" b="1">
                <a:solidFill>
                  <a:srgbClr val="6600FF"/>
                </a:solidFill>
              </a:rPr>
              <a:t>B.Write down the article.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395288" y="1484313"/>
            <a:ext cx="7235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 sz="3200" b="1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2667000" y="685800"/>
            <a:ext cx="449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5400" b="1" dirty="0"/>
              <a:t>Homework 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490662" y="2076450"/>
            <a:ext cx="704373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AutoNum type="arabicPeriod"/>
            </a:pP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Write an article about your trip in Suzhou.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/>
              <a:t>Do some more exercises after class</a:t>
            </a:r>
            <a:r>
              <a:rPr lang="en-US" altLang="zh-CN" sz="3200" b="1" dirty="0" smtClean="0"/>
              <a:t>. </a:t>
            </a:r>
            <a:endParaRPr lang="en-US" altLang="zh-C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73732" name="Picture 4" descr="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" y="866775"/>
            <a:ext cx="88773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3" name="WordArt 5"/>
          <p:cNvSpPr>
            <a:spLocks noChangeArrowheads="1" noChangeShapeType="1" noTextEdit="1"/>
          </p:cNvSpPr>
          <p:nvPr/>
        </p:nvSpPr>
        <p:spPr bwMode="auto">
          <a:xfrm>
            <a:off x="2700338" y="1844675"/>
            <a:ext cx="3027362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EAEAEA"/>
                  </a:solidFill>
                  <a:miter lim="800000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Study skills</a:t>
            </a:r>
            <a:endParaRPr lang="zh-CN" altLang="en-US" sz="3600" b="1" kern="10">
              <a:ln w="12700">
                <a:solidFill>
                  <a:srgbClr val="EAEAEA"/>
                </a:solidFill>
                <a:miter lim="800000"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73734" name="Text Box 7"/>
          <p:cNvSpPr txBox="1">
            <a:spLocks noChangeArrowheads="1"/>
          </p:cNvSpPr>
          <p:nvPr/>
        </p:nvSpPr>
        <p:spPr bwMode="auto">
          <a:xfrm>
            <a:off x="2411413" y="3284538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/>
              <a:t>Main points and details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5" name="Picture 2" descr="011003"/>
          <p:cNvPicPr>
            <a:picLocks noChangeAspect="1" noChangeArrowheads="1"/>
          </p:cNvPicPr>
          <p:nvPr/>
        </p:nvPicPr>
        <p:blipFill>
          <a:blip r:embed="rId2" cstate="email">
            <a:lum bright="6000"/>
          </a:blip>
          <a:srcRect/>
          <a:stretch>
            <a:fillRect/>
          </a:stretch>
        </p:blipFill>
        <p:spPr bwMode="auto">
          <a:xfrm>
            <a:off x="1042988" y="1700213"/>
            <a:ext cx="7561262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468313" y="1412875"/>
            <a:ext cx="935037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/>
            <a:r>
              <a:rPr lang="en-US" altLang="zh-CN" sz="4000" b="1" dirty="0">
                <a:solidFill>
                  <a:srgbClr val="CC0000"/>
                </a:solidFill>
              </a:rPr>
              <a:t>Main points and details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12875"/>
            <a:ext cx="8229600" cy="4525963"/>
          </a:xfrm>
        </p:spPr>
        <p:txBody>
          <a:bodyPr/>
          <a:lstStyle/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r>
              <a:rPr lang="en-US" altLang="zh-CN" sz="3600"/>
              <a:t>Main </a:t>
            </a:r>
          </a:p>
          <a:p>
            <a:r>
              <a:rPr lang="en-US" altLang="zh-CN" sz="3600"/>
              <a:t>points</a:t>
            </a:r>
            <a:r>
              <a:rPr lang="en-US" altLang="zh-CN"/>
              <a:t>       </a:t>
            </a:r>
          </a:p>
        </p:txBody>
      </p:sp>
      <p:sp>
        <p:nvSpPr>
          <p:cNvPr id="75781" name="AutoShape 4"/>
          <p:cNvSpPr/>
          <p:nvPr/>
        </p:nvSpPr>
        <p:spPr bwMode="auto">
          <a:xfrm>
            <a:off x="1908175" y="1196975"/>
            <a:ext cx="360363" cy="4752975"/>
          </a:xfrm>
          <a:prstGeom prst="leftBrace">
            <a:avLst>
              <a:gd name="adj1" fmla="val 109912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2124075" y="1557338"/>
            <a:ext cx="3097213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zh-CN" sz="3600" b="1" dirty="0"/>
              <a:t>When:</a:t>
            </a:r>
          </a:p>
          <a:p>
            <a:pPr algn="l"/>
            <a:r>
              <a:rPr lang="en-US" altLang="zh-CN" sz="3600" b="1" dirty="0"/>
              <a:t>Where:</a:t>
            </a:r>
          </a:p>
          <a:p>
            <a:pPr algn="l"/>
            <a:r>
              <a:rPr lang="en-US" altLang="zh-CN" sz="3600" b="1" dirty="0"/>
              <a:t>Who:</a:t>
            </a:r>
          </a:p>
          <a:p>
            <a:pPr algn="l"/>
            <a:r>
              <a:rPr lang="en-US" altLang="zh-CN" sz="2800" b="1" dirty="0"/>
              <a:t>What: Visited Hong </a:t>
            </a:r>
            <a:r>
              <a:rPr lang="en-US" altLang="zh-CN" sz="2800" b="1" dirty="0" err="1"/>
              <a:t>kong</a:t>
            </a:r>
            <a:r>
              <a:rPr lang="en-US" altLang="zh-CN" sz="2800" b="1" dirty="0"/>
              <a:t> Disneyland</a:t>
            </a:r>
          </a:p>
          <a:p>
            <a:pPr algn="l"/>
            <a:endParaRPr lang="en-US" altLang="zh-CN" sz="3600" b="1" dirty="0"/>
          </a:p>
          <a:p>
            <a:pPr algn="l"/>
            <a:endParaRPr lang="en-US" altLang="zh-CN" sz="3600" b="1" dirty="0"/>
          </a:p>
          <a:p>
            <a:pPr algn="l"/>
            <a:endParaRPr lang="en-US" altLang="zh-CN" sz="3600" b="1" dirty="0"/>
          </a:p>
          <a:p>
            <a:pPr algn="l"/>
            <a:endParaRPr lang="en-US" altLang="zh-CN" sz="3600" b="1" dirty="0"/>
          </a:p>
          <a:p>
            <a:pPr algn="l"/>
            <a:endParaRPr lang="en-US" altLang="zh-CN" sz="3200" b="1" dirty="0"/>
          </a:p>
          <a:p>
            <a:pPr algn="l"/>
            <a:r>
              <a:rPr lang="en-US" altLang="zh-CN" sz="3200" b="1" dirty="0"/>
              <a:t>How (Feelings):had a fantastic time</a:t>
            </a:r>
            <a:r>
              <a:rPr lang="en-US" altLang="zh-CN" sz="3600" dirty="0"/>
              <a:t>  </a:t>
            </a:r>
            <a:r>
              <a:rPr lang="en-US" altLang="zh-CN" sz="3600" u="sng" dirty="0"/>
              <a:t>   </a:t>
            </a:r>
            <a:endParaRPr lang="en-US" altLang="zh-CN" sz="3600" dirty="0"/>
          </a:p>
        </p:txBody>
      </p:sp>
      <p:sp>
        <p:nvSpPr>
          <p:cNvPr id="75783" name="AutoShape 6"/>
          <p:cNvSpPr/>
          <p:nvPr/>
        </p:nvSpPr>
        <p:spPr bwMode="auto">
          <a:xfrm>
            <a:off x="4211638" y="3716338"/>
            <a:ext cx="144462" cy="1223962"/>
          </a:xfrm>
          <a:prstGeom prst="leftBrace">
            <a:avLst>
              <a:gd name="adj1" fmla="val 70605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75784" name="Rectangle 7"/>
          <p:cNvSpPr>
            <a:spLocks noChangeArrowheads="1"/>
          </p:cNvSpPr>
          <p:nvPr/>
        </p:nvSpPr>
        <p:spPr bwMode="auto">
          <a:xfrm>
            <a:off x="4427538" y="3573463"/>
            <a:ext cx="4284662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zh-CN" sz="2800" dirty="0"/>
              <a:t>Enjoyed the Space Mountain</a:t>
            </a:r>
          </a:p>
          <a:p>
            <a:pPr algn="l"/>
            <a:r>
              <a:rPr lang="en-US" altLang="zh-CN" sz="2800" dirty="0"/>
              <a:t>Watched a parade</a:t>
            </a:r>
          </a:p>
          <a:p>
            <a:pPr algn="l"/>
            <a:r>
              <a:rPr lang="en-US" altLang="zh-CN" sz="2800" dirty="0"/>
              <a:t>Saw a 4-D film</a:t>
            </a:r>
          </a:p>
          <a:p>
            <a:pPr algn="l"/>
            <a:r>
              <a:rPr lang="en-US" altLang="zh-CN" sz="2800" dirty="0"/>
              <a:t>Did some shopping</a:t>
            </a:r>
          </a:p>
          <a:p>
            <a:pPr algn="l"/>
            <a:r>
              <a:rPr lang="en-US" altLang="zh-CN" sz="2800" dirty="0"/>
              <a:t>Watched the fireworks</a:t>
            </a:r>
          </a:p>
        </p:txBody>
      </p:sp>
      <p:sp>
        <p:nvSpPr>
          <p:cNvPr id="75785" name="Text Box 2"/>
          <p:cNvSpPr txBox="1">
            <a:spLocks noChangeArrowheads="1"/>
          </p:cNvSpPr>
          <p:nvPr/>
        </p:nvSpPr>
        <p:spPr bwMode="auto">
          <a:xfrm>
            <a:off x="3059113" y="4076700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/>
              <a:t>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752600"/>
            <a:ext cx="7772400" cy="1470025"/>
          </a:xfrm>
        </p:spPr>
        <p:txBody>
          <a:bodyPr/>
          <a:lstStyle/>
          <a:p>
            <a:r>
              <a:rPr lang="en-US" altLang="zh-CN" sz="4000" b="1" dirty="0">
                <a:solidFill>
                  <a:srgbClr val="CC0000"/>
                </a:solidFill>
              </a:rPr>
              <a:t>Finish the exercise on page 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8" name="Picture 4" descr="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9924"/>
            <a:ext cx="9144000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9" name="WordArt 5"/>
          <p:cNvSpPr>
            <a:spLocks noChangeArrowheads="1" noChangeShapeType="1" noTextEdit="1"/>
          </p:cNvSpPr>
          <p:nvPr/>
        </p:nvSpPr>
        <p:spPr bwMode="auto">
          <a:xfrm>
            <a:off x="2971800" y="2692400"/>
            <a:ext cx="3027362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miter lim="800000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Task</a:t>
            </a:r>
            <a:endParaRPr lang="zh-CN" altLang="en-US" sz="3600" b="1" kern="10" dirty="0">
              <a:ln w="12700">
                <a:solidFill>
                  <a:srgbClr val="EAEAEA"/>
                </a:solidFill>
                <a:miter lim="800000"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3"/>
          <p:cNvSpPr txBox="1">
            <a:spLocks noChangeArrowheads="1"/>
          </p:cNvSpPr>
          <p:nvPr/>
        </p:nvSpPr>
        <p:spPr bwMode="auto">
          <a:xfrm>
            <a:off x="0" y="4797425"/>
            <a:ext cx="57245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chemeClr val="accent2"/>
                </a:solidFill>
              </a:rPr>
              <a:t>the Space Mountain ride</a:t>
            </a:r>
            <a:r>
              <a:rPr kumimoji="1" lang="en-US" altLang="zh-CN" sz="3200" b="1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</a:rPr>
              <a:t>Parade of Disney characters   </a:t>
            </a:r>
          </a:p>
        </p:txBody>
      </p:sp>
      <p:pic>
        <p:nvPicPr>
          <p:cNvPr id="43013" name="Picture 5" descr="过山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115888"/>
            <a:ext cx="4038600" cy="26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6" descr="队伍１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2852738"/>
            <a:ext cx="3100387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7" descr="DSCN049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3760788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5" descr="h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0"/>
            <a:ext cx="5508625" cy="41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Rectangle 6"/>
          <p:cNvSpPr>
            <a:spLocks noChangeArrowheads="1"/>
          </p:cNvSpPr>
          <p:nvPr/>
        </p:nvSpPr>
        <p:spPr bwMode="auto">
          <a:xfrm>
            <a:off x="5724525" y="692150"/>
            <a:ext cx="29162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3600">
                <a:solidFill>
                  <a:srgbClr val="FF3300"/>
                </a:solidFill>
              </a:rPr>
              <a:t>Ocean Park</a:t>
            </a:r>
          </a:p>
        </p:txBody>
      </p:sp>
      <p:pic>
        <p:nvPicPr>
          <p:cNvPr id="27656" name="Picture 8" descr="T01328~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950" y="4210050"/>
            <a:ext cx="33115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10" descr="T0136C~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08625" y="2420938"/>
            <a:ext cx="35210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0" name="Picture 12" descr="T01BD4~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8625" y="4794250"/>
            <a:ext cx="3335338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9" name="Text Box 13"/>
          <p:cNvSpPr txBox="1">
            <a:spLocks noChangeArrowheads="1"/>
          </p:cNvSpPr>
          <p:nvPr/>
        </p:nvSpPr>
        <p:spPr bwMode="auto">
          <a:xfrm>
            <a:off x="3348038" y="4797425"/>
            <a:ext cx="24479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accent2"/>
                </a:solidFill>
              </a:rPr>
              <a:t>dolphin show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6600FF"/>
                </a:solidFill>
              </a:rPr>
              <a:t>bird show</a:t>
            </a:r>
          </a:p>
        </p:txBody>
      </p:sp>
      <p:pic>
        <p:nvPicPr>
          <p:cNvPr id="79880" name="Picture 15" descr="T01CB7~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627313" y="1971675"/>
            <a:ext cx="284321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Text Box 6"/>
          <p:cNvSpPr txBox="1">
            <a:spLocks noChangeArrowheads="1"/>
          </p:cNvSpPr>
          <p:nvPr/>
        </p:nvSpPr>
        <p:spPr bwMode="auto">
          <a:xfrm>
            <a:off x="1066800" y="1295400"/>
            <a:ext cx="5867400" cy="262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</a:rPr>
              <a:t>Kitty’s best holiday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6600FF"/>
                </a:solidFill>
              </a:rPr>
              <a:t>Go through Part  A, then ask and answer about  her fact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全屏显示(4:3)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微软雅黑</vt:lpstr>
      <vt:lpstr>Arial</vt:lpstr>
      <vt:lpstr>Arial Black</vt:lpstr>
      <vt:lpstr>Calibri</vt:lpstr>
      <vt:lpstr>WWW.2PPT.COM
</vt:lpstr>
      <vt:lpstr>Unit 2 Travelling   Study skills &amp; Task</vt:lpstr>
      <vt:lpstr>PowerPoint 演示文稿</vt:lpstr>
      <vt:lpstr>PowerPoint 演示文稿</vt:lpstr>
      <vt:lpstr>Main points and details</vt:lpstr>
      <vt:lpstr>Finish the exercise on page 31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A.Write a plan for your holiday.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2023-01-16T20:26:52Z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B321A25624234D418D5FE78668B0A312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