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3" r:id="rId4"/>
    <p:sldId id="264" r:id="rId5"/>
    <p:sldId id="306" r:id="rId6"/>
    <p:sldId id="325" r:id="rId7"/>
    <p:sldId id="326" r:id="rId8"/>
    <p:sldId id="327" r:id="rId9"/>
    <p:sldId id="308" r:id="rId10"/>
    <p:sldId id="328" r:id="rId11"/>
    <p:sldId id="329" r:id="rId12"/>
    <p:sldId id="283" r:id="rId13"/>
    <p:sldId id="270" r:id="rId14"/>
    <p:sldId id="323" r:id="rId15"/>
    <p:sldId id="330" r:id="rId16"/>
    <p:sldId id="27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4" autoAdjust="0"/>
    <p:restoredTop sz="94660"/>
  </p:normalViewPr>
  <p:slideViewPr>
    <p:cSldViewPr snapToGrid="0">
      <p:cViewPr>
        <p:scale>
          <a:sx n="100" d="100"/>
          <a:sy n="100" d="100"/>
        </p:scale>
        <p:origin x="-43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E42E2-3446-445C-8C5D-315D87ACE12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F37C4-7125-4F27-9B8A-428BB99089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155781"/>
            <a:ext cx="9144000" cy="10698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718468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310911"/>
            <a:ext cx="9144000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485352"/>
            <a:ext cx="453970" cy="8735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470" y="1111595"/>
            <a:ext cx="79767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  adj.&amp; adv.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独自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88356" y="2036692"/>
            <a:ext cx="8013200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His family left him </a:t>
            </a:r>
            <a:r>
              <a:rPr lang="en-US" altLang="zh-CN" sz="2400" i="1" dirty="0" smtClean="0"/>
              <a:t>alone</a:t>
            </a:r>
            <a:r>
              <a:rPr lang="en-US" altLang="zh-CN" sz="2400" dirty="0" smtClean="0"/>
              <a:t> in a field.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他的家人把他单独留在田野里。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94833" y="3966126"/>
            <a:ext cx="7876654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alone</a:t>
            </a:r>
            <a:r>
              <a:rPr lang="zh-CN" altLang="en-US" sz="2400" dirty="0" smtClean="0"/>
              <a:t>作副词，意为“单独；独自”，用在实义动词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之前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之后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，相当于</a:t>
            </a:r>
            <a:r>
              <a:rPr lang="en-US" altLang="zh-CN" sz="2400" dirty="0" smtClean="0"/>
              <a:t>by oneself(</a:t>
            </a:r>
            <a:r>
              <a:rPr lang="zh-CN" altLang="en-US" sz="2400" dirty="0" smtClean="0"/>
              <a:t>独自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。</a:t>
            </a:r>
            <a:r>
              <a:rPr lang="en-US" altLang="zh-CN" sz="2400" dirty="0" smtClean="0"/>
              <a:t>leave…alone</a:t>
            </a:r>
            <a:r>
              <a:rPr lang="zh-CN" altLang="en-US" sz="2400" dirty="0" smtClean="0"/>
              <a:t>意为“把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单独留下”。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169291" y="457949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之后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6660" y="1131377"/>
            <a:ext cx="7711116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>
                <a:solidFill>
                  <a:srgbClr val="FFC000"/>
                </a:solidFill>
              </a:rPr>
              <a:t> </a:t>
            </a:r>
            <a:r>
              <a:rPr lang="en-US" altLang="zh-CN" sz="3000" b="1" dirty="0" smtClean="0"/>
              <a:t>alone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lonely</a:t>
            </a:r>
            <a:endParaRPr lang="zh-CN" altLang="en-US" sz="3000" b="1" dirty="0" smtClean="0"/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69579" y="2307283"/>
          <a:ext cx="6586045" cy="2832276"/>
        </p:xfrm>
        <a:graphic>
          <a:graphicData uri="http://schemas.openxmlformats.org/drawingml/2006/table">
            <a:tbl>
              <a:tblPr/>
              <a:tblGrid>
                <a:gridCol w="907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8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61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alone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独自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的</a:t>
                      </a:r>
                      <a:r>
                        <a:rPr lang="en-US" sz="2400" b="0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既可作形容词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也可作副词无感情色彩。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1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Times New Roman" panose="02020603050405020304"/>
                          <a:cs typeface="Courier New" panose="02070309020205020404"/>
                        </a:rPr>
                        <a:t>lonely</a:t>
                      </a:r>
                      <a:endParaRPr lang="zh-CN" sz="2400" b="0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孤独的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荒凉的</a:t>
                      </a:r>
                      <a:r>
                        <a:rPr lang="en-US" sz="2400" b="0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作形容词</a:t>
                      </a:r>
                      <a:r>
                        <a:rPr lang="zh-CN" sz="2400" b="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0" kern="100" dirty="0">
                          <a:latin typeface="Times New Roman" panose="02020603050405020304"/>
                          <a:cs typeface="Times New Roman" panose="02020603050405020304"/>
                        </a:rPr>
                        <a:t>有浓厚的伤感色彩。</a:t>
                      </a:r>
                      <a:endParaRPr lang="zh-CN" sz="2400" b="0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7559" y="1168404"/>
            <a:ext cx="80285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．用</a:t>
            </a:r>
            <a:r>
              <a:rPr lang="en-US" altLang="zh-CN" sz="2400" b="1" dirty="0" smtClean="0"/>
              <a:t>alone</a:t>
            </a:r>
            <a:r>
              <a:rPr lang="zh-CN" altLang="en-US" sz="2400" b="1" dirty="0" smtClean="0"/>
              <a:t>或</a:t>
            </a:r>
            <a:r>
              <a:rPr lang="en-US" altLang="zh-CN" sz="2400" b="1" dirty="0" smtClean="0"/>
              <a:t>lonely</a:t>
            </a:r>
            <a:r>
              <a:rPr lang="zh-CN" altLang="en-US" sz="2400" b="1" dirty="0" smtClean="0"/>
              <a:t>填空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When you feel helpless(</a:t>
            </a:r>
            <a:r>
              <a:rPr lang="zh-CN" altLang="en-US" sz="2400" b="1" dirty="0" smtClean="0"/>
              <a:t>无助的</a:t>
            </a:r>
            <a:r>
              <a:rPr lang="en-US" altLang="zh-CN" sz="2400" b="1" dirty="0" smtClean="0"/>
              <a:t>) and________</a:t>
            </a:r>
            <a:r>
              <a:rPr lang="zh-CN" altLang="en-US" sz="2400" b="1" dirty="0" smtClean="0"/>
              <a:t>， </a:t>
            </a:r>
            <a:r>
              <a:rPr lang="en-US" altLang="zh-CN" sz="2400" b="1" dirty="0" smtClean="0"/>
              <a:t>just remember you are not ________ in the world because your friends are around you.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78408" y="2075994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lonely</a:t>
            </a:r>
          </a:p>
        </p:txBody>
      </p:sp>
      <p:sp>
        <p:nvSpPr>
          <p:cNvPr id="8" name="矩形 7"/>
          <p:cNvSpPr/>
          <p:nvPr/>
        </p:nvSpPr>
        <p:spPr>
          <a:xfrm>
            <a:off x="4055048" y="2692759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800" dirty="0" smtClean="0"/>
              <a:t>  Or sometimes, people are not nice to their pets.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或者有的时候，人们对他们的宠物不友好。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2641" y="3602571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be nice to sb.</a:t>
            </a:r>
            <a:r>
              <a:rPr lang="zh-CN" altLang="en-US" sz="2400" b="1" dirty="0" smtClean="0"/>
              <a:t>意为“</a:t>
            </a:r>
            <a:r>
              <a:rPr lang="en-US" altLang="zh-CN" sz="2400" b="1" dirty="0" smtClean="0"/>
              <a:t>____________”</a:t>
            </a:r>
            <a:r>
              <a:rPr lang="zh-CN" altLang="en-US" sz="2400" b="1" dirty="0" smtClean="0"/>
              <a:t>，还可表达为“</a:t>
            </a:r>
            <a:r>
              <a:rPr lang="en-US" altLang="zh-CN" sz="2400" b="1" dirty="0" smtClean="0"/>
              <a:t>be good/kind to sb.”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6660" y="4921042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zh-CN" altLang="en-US" sz="2400" b="1" dirty="0" smtClean="0"/>
              <a:t>“</a:t>
            </a:r>
            <a:r>
              <a:rPr lang="en-US" altLang="zh-CN" sz="2400" b="1" dirty="0" smtClean="0"/>
              <a:t>be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adj.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to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sb.”</a:t>
            </a:r>
            <a:r>
              <a:rPr lang="zh-CN" altLang="en-US" sz="2400" b="1" dirty="0" smtClean="0"/>
              <a:t>结构中，常见的形容词还有</a:t>
            </a:r>
            <a:r>
              <a:rPr lang="en-US" altLang="zh-CN" sz="2400" b="1" dirty="0" smtClean="0"/>
              <a:t>polite(</a:t>
            </a:r>
            <a:r>
              <a:rPr lang="zh-CN" altLang="en-US" sz="2400" b="1" dirty="0" smtClean="0"/>
              <a:t>有礼貌的</a:t>
            </a:r>
            <a:r>
              <a:rPr lang="en-US" altLang="zh-CN" sz="2400" b="1" dirty="0" smtClean="0"/>
              <a:t>), rude(</a:t>
            </a:r>
            <a:r>
              <a:rPr lang="zh-CN" altLang="en-US" sz="2400" b="1" dirty="0" smtClean="0"/>
              <a:t>粗鲁的</a:t>
            </a:r>
            <a:r>
              <a:rPr lang="en-US" altLang="zh-CN" sz="2400" b="1" dirty="0" smtClean="0"/>
              <a:t>), friendly(</a:t>
            </a:r>
            <a:r>
              <a:rPr lang="zh-CN" altLang="en-US" sz="2400" b="1" dirty="0" smtClean="0"/>
              <a:t>友好的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等。</a:t>
            </a:r>
          </a:p>
        </p:txBody>
      </p:sp>
      <p:sp>
        <p:nvSpPr>
          <p:cNvPr id="10" name="矩形 9"/>
          <p:cNvSpPr/>
          <p:nvPr/>
        </p:nvSpPr>
        <p:spPr>
          <a:xfrm>
            <a:off x="4551977" y="358201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对某人友好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252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311" y="1901699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1．Confucius(</a:t>
            </a:r>
            <a:r>
              <a:rPr lang="en-US" altLang="en-US" sz="2400" dirty="0" err="1" smtClean="0"/>
              <a:t>孔子</a:t>
            </a:r>
            <a:r>
              <a:rPr lang="en-US" altLang="en-US" sz="2400" dirty="0" smtClean="0"/>
              <a:t>) is also very famous in many Western countries because he taught people to be _____ to others first.</a:t>
            </a:r>
          </a:p>
          <a:p>
            <a:pPr>
              <a:lnSpc>
                <a:spcPct val="150000"/>
              </a:lnSpc>
            </a:pPr>
            <a:r>
              <a:rPr lang="en-US" altLang="en-US" sz="2400" dirty="0" err="1" smtClean="0"/>
              <a:t>A．similar</a:t>
            </a:r>
            <a:r>
              <a:rPr lang="en-US" altLang="en-US" sz="2400" dirty="0" smtClean="0"/>
              <a:t>       </a:t>
            </a:r>
            <a:r>
              <a:rPr lang="en-US" altLang="en-US" sz="2400" dirty="0" err="1" smtClean="0"/>
              <a:t>B．kind</a:t>
            </a:r>
            <a:r>
              <a:rPr lang="en-US" altLang="en-US" sz="2400" dirty="0" smtClean="0"/>
              <a:t>         </a:t>
            </a:r>
            <a:r>
              <a:rPr lang="en-US" altLang="en-US" sz="2400" dirty="0" err="1" smtClean="0"/>
              <a:t>C．important</a:t>
            </a:r>
            <a:r>
              <a:rPr lang="en-US" altLang="en-US" sz="2400" dirty="0" smtClean="0"/>
              <a:t>       </a:t>
            </a:r>
            <a:r>
              <a:rPr lang="en-US" altLang="en-US" sz="2400" dirty="0" err="1" smtClean="0"/>
              <a:t>D．alone</a:t>
            </a:r>
            <a:endParaRPr lang="en-US" altLang="en-US" sz="2400" dirty="0" smtClean="0"/>
          </a:p>
        </p:txBody>
      </p:sp>
      <p:sp>
        <p:nvSpPr>
          <p:cNvPr id="7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230" y="4383229"/>
            <a:ext cx="8090921" cy="223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similar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意为“类似的”；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kind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意为“和善的”；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important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意为“重要的”；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alone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意为“独自的”。由前半句句意“孔子在许多西方国家也很著名”可知此句句意为“因为他教人们要对其他人和善”，故选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B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。</a:t>
            </a:r>
            <a:endParaRPr lang="zh-CN" altLang="en-US" sz="2400" b="1" dirty="0">
              <a:ea typeface="仿宋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75041" y="246750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470" y="938168"/>
            <a:ext cx="8437930" cy="260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 needs a lot of volunteers.</a:t>
            </a:r>
          </a:p>
          <a:p>
            <a:pPr lvl="0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动物权益保护组织需要许多志愿者。</a:t>
            </a:r>
          </a:p>
          <a:p>
            <a:pPr lvl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volunteer four times a week. </a:t>
            </a:r>
          </a:p>
          <a:p>
            <a:pPr lvl="0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我一周要去志愿服务四次。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94833" y="3941384"/>
            <a:ext cx="8101316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zh-CN" altLang="en-US" sz="2400" dirty="0" smtClean="0"/>
              <a:t>在上面第一个句子中， </a:t>
            </a:r>
            <a:r>
              <a:rPr lang="en-US" altLang="zh-CN" sz="2400" dirty="0" smtClean="0"/>
              <a:t>volunteer</a:t>
            </a:r>
            <a:r>
              <a:rPr lang="zh-CN" altLang="en-US" sz="2400" dirty="0" smtClean="0"/>
              <a:t>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， 意为“志愿者”；在第二个句子中， </a:t>
            </a:r>
            <a:r>
              <a:rPr lang="en-US" altLang="zh-CN" sz="2400" dirty="0" smtClean="0"/>
              <a:t>volunteer</a:t>
            </a:r>
            <a:r>
              <a:rPr lang="zh-CN" altLang="en-US" sz="2400" dirty="0" smtClean="0"/>
              <a:t>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， 意为“无偿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做</a:t>
            </a:r>
            <a:r>
              <a:rPr lang="en-US" altLang="zh-CN" sz="2400" dirty="0" smtClean="0"/>
              <a:t>), </a:t>
            </a:r>
            <a:r>
              <a:rPr lang="zh-CN" altLang="en-US" sz="2400" dirty="0" smtClean="0"/>
              <a:t>志愿服务”， </a:t>
            </a:r>
            <a:r>
              <a:rPr lang="en-US" altLang="zh-CN" sz="2400" dirty="0" smtClean="0"/>
              <a:t>volunteer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意为“志愿做某事， 义务做某事”。</a:t>
            </a:r>
          </a:p>
        </p:txBody>
      </p:sp>
      <p:sp>
        <p:nvSpPr>
          <p:cNvPr id="9" name="矩形 8"/>
          <p:cNvSpPr/>
          <p:nvPr/>
        </p:nvSpPr>
        <p:spPr>
          <a:xfrm>
            <a:off x="6419230" y="392056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名词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3110" y="452852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9" y="1295097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Many ________ are playing an active part in making Kunming a civilized city(</a:t>
            </a:r>
            <a:r>
              <a:rPr lang="zh-CN" altLang="en-US" sz="2400" dirty="0" smtClean="0"/>
              <a:t>文明城市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man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woman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volunteer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Volunteers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7098" y="129509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5"/>
          <a:ext cx="7785197" cy="4275582"/>
        </p:xfrm>
        <a:graphic>
          <a:graphicData uri="http://schemas.openxmlformats.org/drawingml/2006/table">
            <a:tbl>
              <a:tblPr/>
              <a:tblGrid>
                <a:gridCol w="62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50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照料；保护；小心；关心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keə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n．&amp;v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.________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2．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宠物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pet]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3．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独自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的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 [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ə'ləʊn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] 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adj.&amp;adv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. 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旷野；地方；领域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fiːld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5．luckily adv.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___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→adj.________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→n.________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6963446" y="2296713"/>
            <a:ext cx="74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3818227" y="2943096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pet</a:t>
            </a:r>
          </a:p>
        </p:txBody>
      </p:sp>
      <p:sp>
        <p:nvSpPr>
          <p:cNvPr id="14" name="矩形 13"/>
          <p:cNvSpPr/>
          <p:nvPr/>
        </p:nvSpPr>
        <p:spPr>
          <a:xfrm>
            <a:off x="5639144" y="3668311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alone</a:t>
            </a:r>
          </a:p>
        </p:txBody>
      </p:sp>
      <p:sp>
        <p:nvSpPr>
          <p:cNvPr id="15" name="矩形 14"/>
          <p:cNvSpPr/>
          <p:nvPr/>
        </p:nvSpPr>
        <p:spPr>
          <a:xfrm>
            <a:off x="5544551" y="4346230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field</a:t>
            </a:r>
          </a:p>
        </p:txBody>
      </p:sp>
      <p:sp>
        <p:nvSpPr>
          <p:cNvPr id="16" name="矩形 15"/>
          <p:cNvSpPr/>
          <p:nvPr/>
        </p:nvSpPr>
        <p:spPr>
          <a:xfrm>
            <a:off x="3451675" y="5024145"/>
            <a:ext cx="4708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幸运地，有好运地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lucky</a:t>
            </a:r>
          </a:p>
        </p:txBody>
      </p:sp>
      <p:sp>
        <p:nvSpPr>
          <p:cNvPr id="18" name="矩形 17"/>
          <p:cNvSpPr/>
          <p:nvPr/>
        </p:nvSpPr>
        <p:spPr>
          <a:xfrm>
            <a:off x="2281085" y="5733595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luck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7707" y="1476375"/>
          <a:ext cx="7631906" cy="4278122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74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照顾；照料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．带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去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．不管；撇下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一个人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带狗散步；遛狗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 away________________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6．in a field________________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40864" y="1792217"/>
            <a:ext cx="171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care of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02640" y="2355835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take…to… </a:t>
            </a:r>
          </a:p>
        </p:txBody>
      </p:sp>
      <p:sp>
        <p:nvSpPr>
          <p:cNvPr id="7" name="矩形 6"/>
          <p:cNvSpPr/>
          <p:nvPr/>
        </p:nvSpPr>
        <p:spPr>
          <a:xfrm>
            <a:off x="5095236" y="3163819"/>
            <a:ext cx="185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leave…alone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90182" y="3794437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walk the dog </a:t>
            </a:r>
          </a:p>
        </p:txBody>
      </p:sp>
      <p:sp>
        <p:nvSpPr>
          <p:cNvPr id="10" name="矩形 9"/>
          <p:cNvSpPr/>
          <p:nvPr/>
        </p:nvSpPr>
        <p:spPr>
          <a:xfrm>
            <a:off x="3392559" y="4503887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搬走； 离开</a:t>
            </a:r>
          </a:p>
        </p:txBody>
      </p:sp>
      <p:sp>
        <p:nvSpPr>
          <p:cNvPr id="11" name="矩形 10"/>
          <p:cNvSpPr/>
          <p:nvPr/>
        </p:nvSpPr>
        <p:spPr>
          <a:xfrm>
            <a:off x="3191548" y="519757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在田野里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5129" y="1370567"/>
          <a:ext cx="8179595" cy="4321302"/>
        </p:xfrm>
        <a:graphic>
          <a:graphicData uri="http://schemas.openxmlformats.org/drawingml/2006/table">
            <a:tbl>
              <a:tblPr/>
              <a:tblGrid>
                <a:gridCol w="50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或者有的时候，人们对他们的宠物不友好。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sometimes, people______ ______ ______ ______ their pets.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他的家人把他单独留在田野里。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 family ________ ________ ________ in a field.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志愿服务是学习一些新技能并回报社会的一种好方式。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a good way ________ ________ some new skills and give back to the community.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62832" y="1862843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not        nice       to</a:t>
            </a:r>
          </a:p>
        </p:txBody>
      </p:sp>
      <p:sp>
        <p:nvSpPr>
          <p:cNvPr id="6" name="矩形 5"/>
          <p:cNvSpPr/>
          <p:nvPr/>
        </p:nvSpPr>
        <p:spPr>
          <a:xfrm>
            <a:off x="2453182" y="3522813"/>
            <a:ext cx="4035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left              him         alone</a:t>
            </a:r>
          </a:p>
        </p:txBody>
      </p:sp>
      <p:sp>
        <p:nvSpPr>
          <p:cNvPr id="7" name="矩形 6"/>
          <p:cNvSpPr/>
          <p:nvPr/>
        </p:nvSpPr>
        <p:spPr>
          <a:xfrm>
            <a:off x="963025" y="4669095"/>
            <a:ext cx="6549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Volunteering                             to            learn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10542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照料；保护；小心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关心；照料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5"/>
            <a:ext cx="8497660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ARG takes </a:t>
            </a:r>
            <a:r>
              <a:rPr lang="en-US" altLang="zh-CN" sz="2800" i="1" dirty="0" smtClean="0"/>
              <a:t>care</a:t>
            </a:r>
            <a:r>
              <a:rPr lang="en-US" altLang="zh-CN" sz="2800" dirty="0" smtClean="0"/>
              <a:t> of pets without a home.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动物权益保护组织照顾无家可归的宠物。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I don't </a:t>
            </a:r>
            <a:r>
              <a:rPr lang="en-US" altLang="zh-CN" sz="2800" i="1" dirty="0" smtClean="0"/>
              <a:t>care</a:t>
            </a:r>
            <a:r>
              <a:rPr lang="en-US" altLang="zh-CN" sz="2800" dirty="0" smtClean="0"/>
              <a:t> who goes with me.</a:t>
            </a:r>
            <a:r>
              <a:rPr lang="zh-CN" altLang="en-US" sz="2800" dirty="0" smtClean="0"/>
              <a:t>我不关心谁和我一起去。</a:t>
            </a:r>
            <a:endParaRPr lang="zh-CN" altLang="zh-CN" sz="28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7540" y="1367189"/>
            <a:ext cx="8124961" cy="4458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(1)care</a:t>
            </a:r>
            <a:r>
              <a:rPr lang="zh-CN" altLang="en-US" sz="2400" dirty="0" smtClean="0"/>
              <a:t>作名词时， 是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可数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不可数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名词。常用短语：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①</a:t>
            </a:r>
            <a:r>
              <a:rPr lang="en-US" altLang="zh-CN" sz="2400" dirty="0" smtClean="0"/>
              <a:t>take care of </a:t>
            </a:r>
            <a:r>
              <a:rPr lang="zh-CN" altLang="en-US" sz="2400" dirty="0" smtClean="0"/>
              <a:t>意为“照顾；照料”， 同义短语为</a:t>
            </a:r>
            <a:r>
              <a:rPr lang="en-US" altLang="zh-CN" sz="2400" dirty="0" smtClean="0"/>
              <a:t>look after</a:t>
            </a:r>
            <a:r>
              <a:rPr lang="zh-CN" altLang="en-US" sz="2400" dirty="0" smtClean="0"/>
              <a:t>。若表示“好好照顾”， 则用</a:t>
            </a:r>
            <a:r>
              <a:rPr lang="en-US" altLang="zh-CN" sz="2400" dirty="0" smtClean="0"/>
              <a:t>take good care of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look after…well</a:t>
            </a:r>
            <a:r>
              <a:rPr lang="zh-CN" altLang="en-US" sz="2400" dirty="0" smtClean="0"/>
              <a:t>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②</a:t>
            </a:r>
            <a:r>
              <a:rPr lang="en-US" altLang="zh-CN" sz="2400" dirty="0" smtClean="0"/>
              <a:t>take care</a:t>
            </a:r>
            <a:r>
              <a:rPr lang="zh-CN" altLang="en-US" sz="2400" dirty="0" smtClean="0"/>
              <a:t>意为“小心， 当心”， 同义短语为</a:t>
            </a:r>
            <a:r>
              <a:rPr lang="en-US" altLang="zh-CN" sz="2400" dirty="0" smtClean="0"/>
              <a:t>be careful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look out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Take care! The car is coming. </a:t>
            </a:r>
            <a:r>
              <a:rPr lang="zh-CN" altLang="en-US" sz="2400" dirty="0" smtClean="0"/>
              <a:t>小心！车来了。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0020" y="139366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不可数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7540" y="1635984"/>
            <a:ext cx="807766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(2)care</a:t>
            </a:r>
            <a:r>
              <a:rPr lang="zh-CN" altLang="en-US" sz="2400" dirty="0" smtClean="0"/>
              <a:t>也可作</a:t>
            </a:r>
            <a:r>
              <a:rPr lang="en-US" altLang="zh-CN" sz="2400" dirty="0" smtClean="0"/>
              <a:t>_____</a:t>
            </a:r>
            <a:r>
              <a:rPr lang="zh-CN" altLang="en-US" sz="2400" dirty="0" smtClean="0"/>
              <a:t>词， 意为“关心； 照料”。常用短语：</a:t>
            </a:r>
            <a:r>
              <a:rPr lang="en-US" altLang="zh-CN" sz="2400" dirty="0" smtClean="0"/>
              <a:t>care for </a:t>
            </a:r>
            <a:r>
              <a:rPr lang="zh-CN" altLang="en-US" sz="2400" dirty="0" smtClean="0"/>
              <a:t>照顾， 喜欢；</a:t>
            </a:r>
            <a:r>
              <a:rPr lang="en-US" altLang="zh-CN" sz="2400" dirty="0" smtClean="0"/>
              <a:t>care about</a:t>
            </a:r>
            <a:r>
              <a:rPr lang="zh-CN" altLang="en-US" sz="2400" dirty="0" smtClean="0"/>
              <a:t>关心， 在意。如：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He likes pop, but he doesn't care for classical music.</a:t>
            </a:r>
            <a:endParaRPr lang="zh-CN" altLang="zh-CN" sz="2400" dirty="0" smtClean="0"/>
          </a:p>
          <a:p>
            <a:pPr>
              <a:lnSpc>
                <a:spcPct val="150000"/>
              </a:lnSpc>
            </a:pPr>
            <a:r>
              <a:rPr lang="zh-CN" altLang="zh-CN" sz="2400" dirty="0" smtClean="0"/>
              <a:t>他喜欢流行歌曲， 但不喜欢古典音乐。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don't care about money. </a:t>
            </a:r>
          </a:p>
          <a:p>
            <a:pPr>
              <a:lnSpc>
                <a:spcPct val="150000"/>
              </a:lnSpc>
            </a:pPr>
            <a:r>
              <a:rPr lang="zh-CN" altLang="zh-CN" sz="2400" dirty="0" smtClean="0"/>
              <a:t>我不在意钱。</a:t>
            </a:r>
            <a:endParaRPr lang="zh-CN" altLang="en-US" sz="2400" dirty="0" smtClean="0"/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71285" y="166894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5715" y="1727428"/>
            <a:ext cx="8255027" cy="16884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careful</a:t>
            </a:r>
            <a:r>
              <a:rPr lang="zh-CN" altLang="en-US" sz="2400" dirty="0" smtClean="0"/>
              <a:t>作形容词，意为“认真的”；</a:t>
            </a:r>
            <a:r>
              <a:rPr lang="en-US" altLang="zh-CN" sz="2400" dirty="0" smtClean="0"/>
              <a:t>careless</a:t>
            </a:r>
            <a:r>
              <a:rPr lang="zh-CN" altLang="en-US" sz="2400" dirty="0" smtClean="0"/>
              <a:t>作形容词，意为“粗心的”；</a:t>
            </a:r>
            <a:r>
              <a:rPr lang="en-US" altLang="zh-CN" sz="2400" dirty="0" smtClean="0"/>
              <a:t>carefully</a:t>
            </a:r>
            <a:r>
              <a:rPr lang="zh-CN" altLang="en-US" sz="2400" dirty="0" smtClean="0"/>
              <a:t>作副词，意为“认真地”；</a:t>
            </a:r>
            <a:r>
              <a:rPr lang="en-US" altLang="zh-CN" sz="2400" dirty="0" smtClean="0"/>
              <a:t>carelessly</a:t>
            </a:r>
            <a:r>
              <a:rPr lang="zh-CN" altLang="en-US" sz="2400" dirty="0" smtClean="0"/>
              <a:t>作副词，意为“粗心地”。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2615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2017•</a:t>
            </a:r>
            <a:r>
              <a:rPr lang="zh-CN" altLang="en-US" sz="2400" dirty="0" smtClean="0"/>
              <a:t>渝北改编  </a:t>
            </a:r>
            <a:r>
              <a:rPr lang="en-US" altLang="zh-CN" sz="2400" dirty="0" smtClean="0"/>
              <a:t>Please ____ the dog for me while I'm away.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look at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take care of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look up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take out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6833" y="174089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4969"/>
            <a:ext cx="586214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Volunteering in Summer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962</Words>
  <Application>Microsoft Office PowerPoint</Application>
  <PresentationFormat>全屏显示(4:3)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A9BD1BD1A5214ED090812EE605BEBAB2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