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3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BC5FAF1-9246-4A18-A99B-57F2628E90E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5FAF1-9246-4A18-A99B-57F2628E90E2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FA01CA-735A-4937-B41C-B443B89EDAAF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9332" name="页脚占位符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9F9C5-8289-47FF-AA48-5BEDFD8BC9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4512-4A1F-49A8-8DE7-6CBA5D0E59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B5143-BF57-42C6-ACE7-FA019B5B24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AB2C4-A425-475B-9B8A-C1174C7509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8083F-1D0F-4C6E-8C1E-058DA428FA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7FE20-25B4-4002-9DB7-4FF0E26956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2383-A07B-40A3-BF6A-7F58E79AF6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57B49-6751-4926-90A1-B46BE72FAE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6986B-94CD-401A-B343-A5420ACDA0D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1F586-E9B3-48A8-A984-6D1AAE87E08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2D94451-1765-4BB1-9725-26EAF5A3CBE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433726" y="914400"/>
            <a:ext cx="811972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0000CC"/>
                </a:solidFill>
              </a:rPr>
              <a:t>Unit 6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0000CC"/>
                </a:solidFill>
              </a:rPr>
              <a:t>I’m going to </a:t>
            </a:r>
            <a:r>
              <a:rPr lang="en-US" altLang="zh-CN" sz="4400" b="1" dirty="0">
                <a:solidFill>
                  <a:srgbClr val="0000CC"/>
                </a:solidFill>
              </a:rPr>
              <a:t>study computer  science</a:t>
            </a:r>
          </a:p>
        </p:txBody>
      </p:sp>
      <p:sp>
        <p:nvSpPr>
          <p:cNvPr id="3" name="矩形 2"/>
          <p:cNvSpPr/>
          <p:nvPr/>
        </p:nvSpPr>
        <p:spPr>
          <a:xfrm>
            <a:off x="2697446" y="5010150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IMG5522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404813"/>
            <a:ext cx="6985000" cy="1223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Listen and fill in the blanks. Then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match the items.</a:t>
            </a:r>
          </a:p>
        </p:txBody>
      </p:sp>
      <p:sp>
        <p:nvSpPr>
          <p:cNvPr id="84995" name="AutoShape 1028"/>
          <p:cNvSpPr>
            <a:spLocks noChangeArrowheads="1"/>
          </p:cNvSpPr>
          <p:nvPr/>
        </p:nvSpPr>
        <p:spPr bwMode="auto">
          <a:xfrm>
            <a:off x="323850" y="1916113"/>
            <a:ext cx="4214813" cy="4343400"/>
          </a:xfrm>
          <a:prstGeom prst="bevel">
            <a:avLst>
              <a:gd name="adj" fmla="val 60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/>
            <a:endParaRPr lang="zh-CN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AutoShape 1029"/>
          <p:cNvSpPr>
            <a:spLocks noChangeArrowheads="1"/>
          </p:cNvSpPr>
          <p:nvPr/>
        </p:nvSpPr>
        <p:spPr bwMode="auto">
          <a:xfrm>
            <a:off x="4859338" y="1412875"/>
            <a:ext cx="3929062" cy="5191125"/>
          </a:xfrm>
          <a:prstGeom prst="bevel">
            <a:avLst>
              <a:gd name="adj" fmla="val 608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457200" indent="-457200"/>
            <a:endParaRPr lang="zh-CN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Text Box 1030"/>
          <p:cNvSpPr txBox="1">
            <a:spLocks noChangeArrowheads="1"/>
          </p:cNvSpPr>
          <p:nvPr/>
        </p:nvSpPr>
        <p:spPr bwMode="auto">
          <a:xfrm>
            <a:off x="468313" y="2276475"/>
            <a:ext cx="400685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1. computer 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programmer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2. basketball player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3. engineer</a:t>
            </a:r>
          </a:p>
          <a:p>
            <a:pPr>
              <a:lnSpc>
                <a:spcPct val="12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4. actor</a:t>
            </a:r>
          </a:p>
        </p:txBody>
      </p:sp>
      <p:sp>
        <p:nvSpPr>
          <p:cNvPr id="84998" name="Text Box 1031"/>
          <p:cNvSpPr txBox="1">
            <a:spLocks noChangeArrowheads="1"/>
          </p:cNvSpPr>
          <p:nvPr/>
        </p:nvSpPr>
        <p:spPr bwMode="auto">
          <a:xfrm>
            <a:off x="5076825" y="1773238"/>
            <a:ext cx="364331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a. take _______ lessons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b. study _______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     science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c. practice _________every day</a:t>
            </a:r>
          </a:p>
          <a:p>
            <a:r>
              <a:rPr kumimoji="1" lang="en-US" altLang="zh-CN" sz="3200" b="1" dirty="0">
                <a:latin typeface="Times New Roman" panose="02020603050405020304" pitchFamily="18" charset="0"/>
              </a:rPr>
              <a:t>d. study ________ really hard</a:t>
            </a:r>
          </a:p>
        </p:txBody>
      </p:sp>
      <p:sp>
        <p:nvSpPr>
          <p:cNvPr id="84999" name="Oval 12"/>
          <p:cNvSpPr>
            <a:spLocks noChangeArrowheads="1"/>
          </p:cNvSpPr>
          <p:nvPr/>
        </p:nvSpPr>
        <p:spPr bwMode="auto">
          <a:xfrm>
            <a:off x="179388" y="476250"/>
            <a:ext cx="792162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85001" name="Line 14"/>
          <p:cNvSpPr>
            <a:spLocks noChangeShapeType="1"/>
          </p:cNvSpPr>
          <p:nvPr/>
        </p:nvSpPr>
        <p:spPr bwMode="auto">
          <a:xfrm>
            <a:off x="2987675" y="2852738"/>
            <a:ext cx="2160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2" name="Text Box 15"/>
          <p:cNvSpPr txBox="1">
            <a:spLocks noChangeArrowheads="1"/>
          </p:cNvSpPr>
          <p:nvPr/>
        </p:nvSpPr>
        <p:spPr bwMode="auto">
          <a:xfrm>
            <a:off x="6443663" y="1700213"/>
            <a:ext cx="1460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acting</a:t>
            </a:r>
          </a:p>
        </p:txBody>
      </p:sp>
      <p:sp>
        <p:nvSpPr>
          <p:cNvPr id="85003" name="Text Box 16"/>
          <p:cNvSpPr txBox="1">
            <a:spLocks noChangeArrowheads="1"/>
          </p:cNvSpPr>
          <p:nvPr/>
        </p:nvSpPr>
        <p:spPr bwMode="auto">
          <a:xfrm>
            <a:off x="6588125" y="270827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computer</a:t>
            </a:r>
          </a:p>
        </p:txBody>
      </p:sp>
      <p:sp>
        <p:nvSpPr>
          <p:cNvPr id="85004" name="Text Box 17"/>
          <p:cNvSpPr txBox="1">
            <a:spLocks noChangeArrowheads="1"/>
          </p:cNvSpPr>
          <p:nvPr/>
        </p:nvSpPr>
        <p:spPr bwMode="auto">
          <a:xfrm>
            <a:off x="5508625" y="4221163"/>
            <a:ext cx="23764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basketball</a:t>
            </a:r>
          </a:p>
        </p:txBody>
      </p:sp>
      <p:sp>
        <p:nvSpPr>
          <p:cNvPr id="85005" name="Text Box 18"/>
          <p:cNvSpPr txBox="1">
            <a:spLocks noChangeArrowheads="1"/>
          </p:cNvSpPr>
          <p:nvPr/>
        </p:nvSpPr>
        <p:spPr bwMode="auto">
          <a:xfrm>
            <a:off x="6659563" y="5157788"/>
            <a:ext cx="14605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math</a:t>
            </a:r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>
            <a:off x="4427538" y="4005263"/>
            <a:ext cx="8651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2916238" y="4724400"/>
            <a:ext cx="20875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453" name="Line 21"/>
          <p:cNvSpPr>
            <a:spLocks noChangeShapeType="1"/>
          </p:cNvSpPr>
          <p:nvPr/>
        </p:nvSpPr>
        <p:spPr bwMode="auto">
          <a:xfrm flipV="1">
            <a:off x="2268538" y="2276475"/>
            <a:ext cx="2951162" cy="32400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/>
      <p:bldP spid="85003" grpId="0"/>
      <p:bldP spid="85004" grpId="0"/>
      <p:bldP spid="85005" grpId="0"/>
      <p:bldP spid="146451" grpId="0" animBg="1"/>
      <p:bldP spid="146452" grpId="0" animBg="1"/>
      <p:bldP spid="1464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3025" y="50800"/>
            <a:ext cx="406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6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说理想，谈打算。</a:t>
            </a:r>
          </a:p>
        </p:txBody>
      </p:sp>
      <p:sp>
        <p:nvSpPr>
          <p:cNvPr id="86019" name="Text Box 19"/>
          <p:cNvSpPr txBox="1">
            <a:spLocks noChangeArrowheads="1"/>
          </p:cNvSpPr>
          <p:nvPr/>
        </p:nvSpPr>
        <p:spPr bwMode="auto">
          <a:xfrm>
            <a:off x="0" y="981075"/>
            <a:ext cx="92884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--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What do you want to be when you </a:t>
            </a:r>
            <a:r>
              <a:rPr kumimoji="1" lang="en-US" altLang="zh-CN" sz="3600" b="1" u="sng" dirty="0">
                <a:latin typeface="Times New Roman" panose="02020603050405020304" pitchFamily="18" charset="0"/>
              </a:rPr>
              <a:t>grow up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?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--I want to be …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--</a:t>
            </a:r>
            <a:r>
              <a:rPr kumimoji="1" lang="en-US" altLang="zh-CN" sz="3600" b="1" dirty="0">
                <a:latin typeface="Times New Roman" panose="02020603050405020304" pitchFamily="18" charset="0"/>
              </a:rPr>
              <a:t>How are you going to do that?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--I’m going to …..</a:t>
            </a:r>
          </a:p>
        </p:txBody>
      </p:sp>
      <p:sp>
        <p:nvSpPr>
          <p:cNvPr id="86020" name="Text Box 18"/>
          <p:cNvSpPr txBox="1">
            <a:spLocks noChangeArrowheads="1"/>
          </p:cNvSpPr>
          <p:nvPr/>
        </p:nvSpPr>
        <p:spPr bwMode="auto">
          <a:xfrm>
            <a:off x="4067175" y="429260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a scientist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95738" y="5373688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kumimoji="1" lang="en-US" altLang="zh-CN" sz="3600" b="1">
                <a:latin typeface="Times New Roman" panose="02020603050405020304" pitchFamily="18" charset="0"/>
              </a:rPr>
              <a:t>study science</a:t>
            </a:r>
            <a:endParaRPr kumimoji="1"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8073" name="Picture 13" descr="http://t1.baidu.com/it/u=2700801178,358346984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149725"/>
            <a:ext cx="2916237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/>
      <p:bldP spid="86020" grpId="0"/>
      <p:bldP spid="860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6"/>
          <p:cNvSpPr txBox="1">
            <a:spLocks noChangeArrowheads="1"/>
          </p:cNvSpPr>
          <p:nvPr/>
        </p:nvSpPr>
        <p:spPr bwMode="auto">
          <a:xfrm>
            <a:off x="3132138" y="4221163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 school teacher</a:t>
            </a:r>
            <a:endParaRPr kumimoji="1" lang="en-US" altLang="zh-CN"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Text Box 6"/>
          <p:cNvSpPr txBox="1">
            <a:spLocks noChangeArrowheads="1"/>
          </p:cNvSpPr>
          <p:nvPr/>
        </p:nvSpPr>
        <p:spPr bwMode="auto">
          <a:xfrm>
            <a:off x="2843213" y="5373688"/>
            <a:ext cx="5616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kumimoji="1" lang="en-US" altLang="zh-CN" sz="3600" b="1">
                <a:latin typeface="Times New Roman" panose="02020603050405020304" pitchFamily="18" charset="0"/>
              </a:rPr>
              <a:t>learn how to teach children  </a:t>
            </a:r>
            <a:endParaRPr kumimoji="1" lang="en-US" altLang="zh-CN" sz="3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3025" y="50800"/>
            <a:ext cx="406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zh-CN" altLang="en-US" sz="3600" b="1">
                <a:solidFill>
                  <a:srgbClr val="800080"/>
                </a:solidFill>
                <a:latin typeface="Times New Roman" panose="02020603050405020304" pitchFamily="18" charset="0"/>
              </a:rPr>
              <a:t>说理想，谈打算。</a:t>
            </a:r>
          </a:p>
        </p:txBody>
      </p:sp>
      <p:pic>
        <p:nvPicPr>
          <p:cNvPr id="87050" name="Picture 10" descr="teacher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933825"/>
            <a:ext cx="19542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19"/>
          <p:cNvSpPr txBox="1">
            <a:spLocks noChangeArrowheads="1"/>
          </p:cNvSpPr>
          <p:nvPr/>
        </p:nvSpPr>
        <p:spPr bwMode="auto">
          <a:xfrm>
            <a:off x="0" y="981075"/>
            <a:ext cx="928846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--</a:t>
            </a:r>
            <a:r>
              <a:rPr kumimoji="1" lang="en-US" altLang="zh-CN" sz="3600" b="1">
                <a:latin typeface="Times New Roman" panose="02020603050405020304" pitchFamily="18" charset="0"/>
              </a:rPr>
              <a:t>What do you want to be when you ….?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--I want to be …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--</a:t>
            </a:r>
            <a:r>
              <a:rPr kumimoji="1" lang="en-US" altLang="zh-CN" sz="3600" b="1">
                <a:latin typeface="Times New Roman" panose="02020603050405020304" pitchFamily="18" charset="0"/>
              </a:rPr>
              <a:t>How are you going to do that?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--I’m going to …..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/>
      <p:bldP spid="87044" grpId="0" autoUpdateAnimBg="0"/>
      <p:bldP spid="8704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878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What do you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want to be</a:t>
            </a:r>
            <a:r>
              <a:rPr lang="en-US" altLang="zh-CN" sz="3600" b="1">
                <a:latin typeface="Times New Roman" panose="02020603050405020304" pitchFamily="18" charset="0"/>
              </a:rPr>
              <a:t> when you grow up?</a:t>
            </a:r>
          </a:p>
        </p:txBody>
      </p:sp>
      <p:sp>
        <p:nvSpPr>
          <p:cNvPr id="88067" name="Text Box 5"/>
          <p:cNvSpPr txBox="1">
            <a:spLocks noChangeArrowheads="1"/>
          </p:cNvSpPr>
          <p:nvPr/>
        </p:nvSpPr>
        <p:spPr bwMode="auto">
          <a:xfrm>
            <a:off x="1835150" y="5373688"/>
            <a:ext cx="501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I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want to be</a:t>
            </a:r>
            <a:r>
              <a:rPr lang="en-US" altLang="zh-CN" sz="3600" b="1">
                <a:latin typeface="Times New Roman" panose="02020603050405020304" pitchFamily="18" charset="0"/>
              </a:rPr>
              <a:t> an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engineer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4631" name="Picture 7" descr="14794-project-engineer-architect-man-working-on-blueprints-clipart-by-dj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44675"/>
            <a:ext cx="26812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19250" y="692150"/>
            <a:ext cx="607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How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600" b="1">
                <a:latin typeface="Times New Roman" panose="02020603050405020304" pitchFamily="18" charset="0"/>
              </a:rPr>
              <a:t> you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3600" b="1">
                <a:latin typeface="Times New Roman" panose="02020603050405020304" pitchFamily="18" charset="0"/>
              </a:rPr>
              <a:t> that?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692275" y="5373688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I’m going to 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study math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7700" name="Picture 4" descr="14794-project-engineer-architect-man-working-on-blueprints-clipart-by-dj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236378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 descr="math_symbols"/>
          <p:cNvPicPr>
            <a:picLocks noChangeAspect="1" noChangeArrowheads="1"/>
          </p:cNvPicPr>
          <p:nvPr/>
        </p:nvPicPr>
        <p:blipFill>
          <a:blip r:embed="rId3" cstate="email"/>
          <a:srcRect b="12070"/>
          <a:stretch>
            <a:fillRect/>
          </a:stretch>
        </p:blipFill>
        <p:spPr bwMode="auto">
          <a:xfrm>
            <a:off x="4500563" y="2060575"/>
            <a:ext cx="36877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78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What do you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want to be</a:t>
            </a:r>
            <a:r>
              <a:rPr lang="en-US" altLang="zh-CN" sz="3600" b="1">
                <a:latin typeface="Times New Roman" panose="02020603050405020304" pitchFamily="18" charset="0"/>
              </a:rPr>
              <a:t> when you grow up?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555875" y="5373688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I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want to be </a:t>
            </a:r>
            <a:r>
              <a:rPr lang="en-US" altLang="zh-CN" sz="3600" b="1">
                <a:latin typeface="Times New Roman" panose="02020603050405020304" pitchFamily="18" charset="0"/>
              </a:rPr>
              <a:t>a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cook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6679" name="Picture 7" descr="c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1890713"/>
            <a:ext cx="3076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1476375" y="692150"/>
            <a:ext cx="607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How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are</a:t>
            </a:r>
            <a:r>
              <a:rPr lang="en-US" altLang="zh-CN" sz="3600" b="1">
                <a:latin typeface="Times New Roman" panose="02020603050405020304" pitchFamily="18" charset="0"/>
              </a:rPr>
              <a:t> you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going to do</a:t>
            </a:r>
            <a:r>
              <a:rPr lang="en-US" altLang="zh-CN" sz="3600" b="1">
                <a:latin typeface="Times New Roman" panose="02020603050405020304" pitchFamily="18" charset="0"/>
              </a:rPr>
              <a:t> that?</a:t>
            </a:r>
          </a:p>
        </p:txBody>
      </p:sp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900113" y="5300663"/>
            <a:ext cx="74882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I’m going to 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18" charset="0"/>
              </a:rPr>
              <a:t>take cooking lesson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55654" name="Picture 6" descr="coo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060575"/>
            <a:ext cx="2474912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Picture 8" descr="cooking_school_ho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844675"/>
            <a:ext cx="42481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ChangeArrowheads="1"/>
          </p:cNvSpPr>
          <p:nvPr/>
        </p:nvSpPr>
        <p:spPr bwMode="auto">
          <a:xfrm>
            <a:off x="611188" y="1268413"/>
            <a:ext cx="8135937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1. </a:t>
            </a:r>
            <a:r>
              <a:rPr lang="zh-CN" altLang="zh-CN" sz="3200" b="1" dirty="0">
                <a:latin typeface="Times New Roman" panose="02020603050405020304" pitchFamily="18" charset="0"/>
              </a:rPr>
              <a:t>grow作不及物动词,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latin typeface="Times New Roman" panose="02020603050405020304" pitchFamily="18" charset="0"/>
              </a:rPr>
              <a:t>意为“成长,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zh-CN" sz="3200" b="1" dirty="0">
                <a:latin typeface="Times New Roman" panose="02020603050405020304" pitchFamily="18" charset="0"/>
              </a:rPr>
              <a:t>长大”</a:t>
            </a:r>
            <a:r>
              <a:rPr lang="zh-CN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Vegetables here grow well because of  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enough rain.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由于雨水充足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这儿的蔬菜长势很好。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2. grow</a:t>
            </a:r>
            <a:r>
              <a:rPr lang="zh-CN" altLang="en-US" sz="3200" b="1" dirty="0">
                <a:latin typeface="Times New Roman" panose="02020603050405020304" pitchFamily="18" charset="0"/>
              </a:rPr>
              <a:t>作及物动词，意为“种植” 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They grew many trees on both sides of  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the road. </a:t>
            </a:r>
          </a:p>
          <a:p>
            <a:pPr marL="685800" indent="-685800" algn="l"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他们在路的两边种了很多树。</a:t>
            </a:r>
          </a:p>
        </p:txBody>
      </p:sp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2700338" y="404813"/>
            <a:ext cx="33845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100000">
                      <a:srgbClr val="9999FF">
                        <a:alpha val="59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1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755650" y="930275"/>
            <a:ext cx="79914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grow up </a:t>
            </a:r>
            <a:r>
              <a:rPr lang="zh-CN" altLang="en-US" sz="3200" b="1" dirty="0">
                <a:latin typeface="Times New Roman" panose="02020603050405020304" pitchFamily="18" charset="0"/>
              </a:rPr>
              <a:t>长大；成长</a:t>
            </a:r>
          </a:p>
          <a:p>
            <a:pPr algn="l" eaLnBrk="0" hangingPunct="0">
              <a:lnSpc>
                <a:spcPct val="120000"/>
              </a:lnSpc>
            </a:pPr>
            <a:endParaRPr lang="zh-CN" altLang="en-US" sz="3200" b="1" dirty="0">
              <a:latin typeface="Times New Roman" panose="02020603050405020304" pitchFamily="18" charset="0"/>
            </a:endParaRPr>
          </a:p>
          <a:p>
            <a:pPr algn="l" eaLnBrk="0" hangingPunct="0"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 grew up in the countryside. </a:t>
            </a:r>
          </a:p>
          <a:p>
            <a:pPr algn="l" eaLnBrk="0" hangingPunct="0"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他在农村长大。</a:t>
            </a:r>
          </a:p>
          <a:p>
            <a:pPr algn="l"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warm friendship grew up between the two men. </a:t>
            </a:r>
          </a:p>
          <a:p>
            <a:pPr algn="l" eaLnBrk="0" hangingPunct="0">
              <a:lnSpc>
                <a:spcPct val="12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两人之间逐渐产生了友情。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4"/>
          <p:cNvSpPr>
            <a:spLocks noChangeArrowheads="1" noChangeShapeType="1" noTextEdit="1"/>
          </p:cNvSpPr>
          <p:nvPr/>
        </p:nvSpPr>
        <p:spPr bwMode="auto">
          <a:xfrm>
            <a:off x="3943350" y="3127375"/>
            <a:ext cx="1257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jobs 1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4495800" y="2286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2590800" y="1524000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basketball player</a:t>
            </a:r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5181600" y="27432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5791200" y="1752600"/>
            <a:ext cx="3048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computer programmer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5334000" y="3733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5867400" y="34290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engineer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953000" y="3886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648200" y="3962400"/>
            <a:ext cx="152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9" name="Text Box 14"/>
          <p:cNvSpPr txBox="1">
            <a:spLocks noChangeArrowheads="1"/>
          </p:cNvSpPr>
          <p:nvPr/>
        </p:nvSpPr>
        <p:spPr bwMode="auto">
          <a:xfrm>
            <a:off x="3810000" y="4648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teacher</a:t>
            </a:r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3581400" y="38862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41" name="Text Box 16"/>
          <p:cNvSpPr txBox="1">
            <a:spLocks noChangeArrowheads="1"/>
          </p:cNvSpPr>
          <p:nvPr/>
        </p:nvSpPr>
        <p:spPr bwMode="auto">
          <a:xfrm>
            <a:off x="2209800" y="43434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</a:rPr>
              <a:t>writer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 flipV="1">
            <a:off x="2819400" y="3200400"/>
            <a:ext cx="990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 flipV="1">
            <a:off x="2895600" y="25146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2005" name="Picture 21" descr="T0`PQII)VRVQ(}S1S3$~N%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42875"/>
            <a:ext cx="1952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Picture 23" descr="2256974_161410015774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2971800"/>
            <a:ext cx="13716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25" descr="2RL_2WKG6(%KQKZ%YB2J@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5257800"/>
            <a:ext cx="1743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AutoShape 27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sp>
        <p:nvSpPr>
          <p:cNvPr id="73748" name="AutoShape 29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sp>
        <p:nvSpPr>
          <p:cNvPr id="73749" name="AutoShape 31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pic>
        <p:nvPicPr>
          <p:cNvPr id="42016" name="Picture 32" descr="M~_685UN1E7L_4EA~RN)OM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62150" y="4953000"/>
            <a:ext cx="1811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1" name="Picture 41" descr="143003264788461329716367660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152400"/>
            <a:ext cx="1981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2" name="Text Box 42"/>
          <p:cNvSpPr txBox="1">
            <a:spLocks noChangeArrowheads="1"/>
          </p:cNvSpPr>
          <p:nvPr/>
        </p:nvSpPr>
        <p:spPr bwMode="auto">
          <a:xfrm>
            <a:off x="5410200" y="43434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bus driver</a:t>
            </a:r>
          </a:p>
        </p:txBody>
      </p:sp>
      <p:sp>
        <p:nvSpPr>
          <p:cNvPr id="73753" name="Text Box 43"/>
          <p:cNvSpPr txBox="1">
            <a:spLocks noChangeArrowheads="1"/>
          </p:cNvSpPr>
          <p:nvPr/>
        </p:nvSpPr>
        <p:spPr bwMode="auto">
          <a:xfrm>
            <a:off x="1143000" y="3733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reporter</a:t>
            </a:r>
          </a:p>
        </p:txBody>
      </p:sp>
      <p:sp>
        <p:nvSpPr>
          <p:cNvPr id="73754" name="Text Box 45"/>
          <p:cNvSpPr txBox="1">
            <a:spLocks noChangeArrowheads="1"/>
          </p:cNvSpPr>
          <p:nvPr/>
        </p:nvSpPr>
        <p:spPr bwMode="auto">
          <a:xfrm>
            <a:off x="1295400" y="18288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worker</a:t>
            </a:r>
          </a:p>
        </p:txBody>
      </p:sp>
      <p:pic>
        <p:nvPicPr>
          <p:cNvPr id="42030" name="Picture 46" descr="imagesEE_20110803_104852_949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05600" y="49530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1" name="Picture 47" descr="1`$Z9{}IXAZ_8NWE[UO[ZT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7313" y="4419600"/>
            <a:ext cx="16954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2" name="Picture 48" descr="725047_091002120376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362200"/>
            <a:ext cx="143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33" name="Picture 49" descr="2011121410260817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4800" y="228600"/>
            <a:ext cx="2209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9" name="Text Box 44"/>
          <p:cNvSpPr txBox="1">
            <a:spLocks noChangeArrowheads="1"/>
          </p:cNvSpPr>
          <p:nvPr/>
        </p:nvSpPr>
        <p:spPr bwMode="auto">
          <a:xfrm>
            <a:off x="1295400" y="27432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farmer</a:t>
            </a:r>
          </a:p>
        </p:txBody>
      </p:sp>
      <p:sp>
        <p:nvSpPr>
          <p:cNvPr id="42034" name="Line 50"/>
          <p:cNvSpPr>
            <a:spLocks noChangeShapeType="1"/>
          </p:cNvSpPr>
          <p:nvPr/>
        </p:nvSpPr>
        <p:spPr bwMode="auto">
          <a:xfrm flipH="1">
            <a:off x="2971800" y="35814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73732" grpId="0"/>
      <p:bldP spid="41991" grpId="0" animBg="1"/>
      <p:bldP spid="73734" grpId="0"/>
      <p:bldP spid="41993" grpId="0" animBg="1"/>
      <p:bldP spid="73736" grpId="0"/>
      <p:bldP spid="41995" grpId="0" animBg="1"/>
      <p:bldP spid="41997" grpId="0" animBg="1"/>
      <p:bldP spid="73739" grpId="0"/>
      <p:bldP spid="41999" grpId="0" animBg="1"/>
      <p:bldP spid="73741" grpId="0"/>
      <p:bldP spid="42001" grpId="0" animBg="1"/>
      <p:bldP spid="42003" grpId="0" animBg="1"/>
      <p:bldP spid="73752" grpId="0"/>
      <p:bldP spid="73753" grpId="0"/>
      <p:bldP spid="73754" grpId="0"/>
      <p:bldP spid="73759" grpId="0"/>
      <p:bldP spid="420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755650" y="457200"/>
            <a:ext cx="7345363" cy="48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685800" indent="-685800" algn="l" eaLnBrk="0" hangingPunct="0"/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685800" indent="-685800" algn="l"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用所给词语的正确形式填空。</a:t>
            </a:r>
          </a:p>
          <a:p>
            <a:pPr marL="685800" indent="-685800" algn="l" eaLnBrk="0" hangingPunct="0"/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685800" indent="-685800" algn="l" eaLnBrk="0" hangingPunct="0"/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685800" indent="-685800" algn="l" eaLnBrk="0" hangingPunct="0"/>
            <a:endParaRPr lang="zh-CN" altLang="en-US" sz="3200" b="1" dirty="0">
              <a:latin typeface="Times New Roman" panose="02020603050405020304" pitchFamily="18" charset="0"/>
            </a:endParaRPr>
          </a:p>
          <a:p>
            <a:pPr marL="685800" indent="-685800" algn="l" eaLnBrk="0" hangingPunct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1). He 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种植</a:t>
            </a:r>
            <a:r>
              <a:rPr lang="en-US" altLang="zh-CN" sz="3200" b="1" dirty="0">
                <a:latin typeface="Times New Roman" panose="02020603050405020304" pitchFamily="18" charset="0"/>
              </a:rPr>
              <a:t>) many vegetables in his garden last year.                </a:t>
            </a:r>
          </a:p>
          <a:p>
            <a:pPr marL="685800" indent="-685800" algn="l" eaLnBrk="0" hangingPunct="0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2). Mary wants to be a teacher when she __________(</a:t>
            </a:r>
            <a:r>
              <a:rPr lang="zh-CN" altLang="en-US" sz="3200" b="1" dirty="0">
                <a:latin typeface="Times New Roman" panose="02020603050405020304" pitchFamily="18" charset="0"/>
              </a:rPr>
              <a:t>长大</a:t>
            </a:r>
            <a:r>
              <a:rPr lang="en-US" altLang="zh-CN" sz="3200" b="1" dirty="0" smtClean="0">
                <a:latin typeface="Times New Roman" panose="02020603050405020304" pitchFamily="18" charset="0"/>
              </a:rPr>
              <a:t>).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94211" name="Rectangle 5"/>
          <p:cNvSpPr>
            <a:spLocks noChangeArrowheads="1"/>
          </p:cNvSpPr>
          <p:nvPr/>
        </p:nvSpPr>
        <p:spPr bwMode="auto">
          <a:xfrm>
            <a:off x="1042988" y="1700213"/>
            <a:ext cx="71294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grow up,  grow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2051050" y="2781300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grew</a:t>
            </a: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1692275" y="4581525"/>
            <a:ext cx="2376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grows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928688" y="1000125"/>
            <a:ext cx="7345362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-685800" algn="l" eaLnBrk="0" hangingPunct="0">
              <a:spcAft>
                <a:spcPts val="600"/>
              </a:spcAft>
            </a:pPr>
            <a:r>
              <a:rPr lang="en-US" altLang="zh-CN" sz="3200" b="1" dirty="0">
                <a:latin typeface="Times New Roman" panose="02020603050405020304" pitchFamily="18" charset="0"/>
              </a:rPr>
              <a:t>(2013</a:t>
            </a:r>
            <a:r>
              <a:rPr lang="zh-CN" altLang="en-US" sz="3200" b="1" dirty="0">
                <a:latin typeface="Times New Roman" panose="02020603050405020304" pitchFamily="18" charset="0"/>
              </a:rPr>
              <a:t>广州中考</a:t>
            </a:r>
            <a:r>
              <a:rPr lang="en-US" altLang="zh-CN" sz="3200" b="1" dirty="0">
                <a:latin typeface="Times New Roman" panose="02020603050405020304" pitchFamily="18" charset="0"/>
              </a:rPr>
              <a:t>) Although you may meet some difficulties, you should never ______</a:t>
            </a:r>
            <a:r>
              <a:rPr lang="zh-CN" altLang="en-US" sz="3200" b="1" dirty="0">
                <a:latin typeface="Times New Roman" panose="02020603050405020304" pitchFamily="18" charset="0"/>
              </a:rPr>
              <a:t>．</a:t>
            </a:r>
          </a:p>
          <a:p>
            <a:pPr indent="-685800" algn="l" eaLnBrk="0" hangingPunct="0">
              <a:spcAft>
                <a:spcPts val="600"/>
              </a:spcAft>
            </a:pPr>
            <a:r>
              <a:rPr lang="zh-CN" altLang="en-US" sz="3200" b="1" dirty="0">
                <a:latin typeface="Times New Roman" panose="02020603050405020304" pitchFamily="18" charset="0"/>
              </a:rPr>
              <a:t>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A. turn up            B. get up   </a:t>
            </a:r>
          </a:p>
          <a:p>
            <a:pPr indent="-685800" algn="l"/>
            <a:r>
              <a:rPr lang="en-US" altLang="zh-CN" sz="3200" b="1" dirty="0">
                <a:latin typeface="Times New Roman" panose="02020603050405020304" pitchFamily="18" charset="0"/>
              </a:rPr>
              <a:t>      C. give up             D. grow up</a:t>
            </a:r>
          </a:p>
          <a:p>
            <a:pPr indent="-685800" algn="l"/>
            <a:r>
              <a:rPr lang="en-US" altLang="zh-CN" sz="3200" b="1" dirty="0">
                <a:latin typeface="Times New Roman" panose="02020603050405020304" pitchFamily="18" charset="0"/>
              </a:rPr>
              <a:t>(2012</a:t>
            </a:r>
            <a:r>
              <a:rPr lang="en-US" sz="3200" b="1" dirty="0">
                <a:latin typeface="Times New Roman" panose="02020603050405020304" pitchFamily="18" charset="0"/>
              </a:rPr>
              <a:t>河源中考</a:t>
            </a:r>
            <a:r>
              <a:rPr lang="en-US" altLang="zh-CN" sz="3200" b="1" dirty="0">
                <a:latin typeface="Times New Roman" panose="02020603050405020304" pitchFamily="18" charset="0"/>
              </a:rPr>
              <a:t>)  ______, Tom! It’s time to get up and go to school. </a:t>
            </a:r>
          </a:p>
          <a:p>
            <a:pPr indent="-685800" algn="l"/>
            <a:r>
              <a:rPr lang="en-US" altLang="zh-CN" sz="3200" b="1" dirty="0">
                <a:latin typeface="Times New Roman" panose="02020603050405020304" pitchFamily="18" charset="0"/>
              </a:rPr>
              <a:t>      A. Wake up            B. Make up </a:t>
            </a:r>
          </a:p>
          <a:p>
            <a:pPr indent="-685800" algn="l"/>
            <a:r>
              <a:rPr lang="en-US" altLang="zh-CN" sz="3200" b="1" dirty="0">
                <a:latin typeface="Times New Roman" panose="02020603050405020304" pitchFamily="18" charset="0"/>
              </a:rPr>
              <a:t>      C.  Grow up            D. look up </a:t>
            </a:r>
          </a:p>
        </p:txBody>
      </p:sp>
      <p:sp>
        <p:nvSpPr>
          <p:cNvPr id="95235" name="Text Box 6"/>
          <p:cNvSpPr txBox="1">
            <a:spLocks noChangeArrowheads="1"/>
          </p:cNvSpPr>
          <p:nvPr/>
        </p:nvSpPr>
        <p:spPr bwMode="auto">
          <a:xfrm>
            <a:off x="1285875" y="2000250"/>
            <a:ext cx="765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4202113" y="3573462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476250"/>
            <a:ext cx="7561262" cy="172878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333300"/>
                </a:solidFill>
              </a:rPr>
              <a:t>Listen. What is Cheng Han going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333300"/>
                </a:solidFill>
              </a:rPr>
              <a:t>do? Check </a:t>
            </a:r>
            <a:r>
              <a:rPr lang="zh-CN" altLang="en-US" sz="3600" b="1">
                <a:solidFill>
                  <a:srgbClr val="333300"/>
                </a:solidFill>
              </a:rPr>
              <a:t>（√） </a:t>
            </a:r>
            <a:r>
              <a:rPr lang="en-US" altLang="zh-CN" sz="3600" b="1">
                <a:solidFill>
                  <a:srgbClr val="333300"/>
                </a:solidFill>
              </a:rPr>
              <a:t>the correct boxes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333300"/>
                </a:solidFill>
              </a:rPr>
              <a:t>in the picture.</a:t>
            </a:r>
          </a:p>
        </p:txBody>
      </p:sp>
      <p:sp>
        <p:nvSpPr>
          <p:cNvPr id="96259" name="椭圆 14"/>
          <p:cNvSpPr>
            <a:spLocks noChangeArrowheads="1"/>
          </p:cNvSpPr>
          <p:nvPr/>
        </p:nvSpPr>
        <p:spPr bwMode="auto">
          <a:xfrm>
            <a:off x="0" y="571500"/>
            <a:ext cx="1035050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2a</a:t>
            </a:r>
          </a:p>
        </p:txBody>
      </p:sp>
      <p:grpSp>
        <p:nvGrpSpPr>
          <p:cNvPr id="96261" name="Group 23"/>
          <p:cNvGrpSpPr/>
          <p:nvPr/>
        </p:nvGrpSpPr>
        <p:grpSpPr bwMode="auto">
          <a:xfrm>
            <a:off x="1258888" y="2420938"/>
            <a:ext cx="6769100" cy="3963987"/>
            <a:chOff x="793" y="1525"/>
            <a:chExt cx="4264" cy="2497"/>
          </a:xfrm>
        </p:grpSpPr>
        <p:pic>
          <p:nvPicPr>
            <p:cNvPr id="96262" name="Picture 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3" y="1525"/>
              <a:ext cx="4264" cy="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3" name="Rectangle 20"/>
            <p:cNvSpPr>
              <a:spLocks noChangeArrowheads="1"/>
            </p:cNvSpPr>
            <p:nvPr/>
          </p:nvSpPr>
          <p:spPr bwMode="auto">
            <a:xfrm>
              <a:off x="1156" y="1888"/>
              <a:ext cx="318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6264" name="Rectangle 21"/>
            <p:cNvSpPr>
              <a:spLocks noChangeArrowheads="1"/>
            </p:cNvSpPr>
            <p:nvPr/>
          </p:nvSpPr>
          <p:spPr bwMode="auto">
            <a:xfrm>
              <a:off x="3515" y="1797"/>
              <a:ext cx="318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96265" name="Rectangle 22"/>
            <p:cNvSpPr>
              <a:spLocks noChangeArrowheads="1"/>
            </p:cNvSpPr>
            <p:nvPr/>
          </p:nvSpPr>
          <p:spPr bwMode="auto">
            <a:xfrm>
              <a:off x="4286" y="2160"/>
              <a:ext cx="318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 sz="36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96266" name="Text Box 24"/>
          <p:cNvSpPr txBox="1">
            <a:spLocks noChangeArrowheads="1"/>
          </p:cNvSpPr>
          <p:nvPr/>
        </p:nvSpPr>
        <p:spPr bwMode="auto">
          <a:xfrm>
            <a:off x="1692275" y="29241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  <p:sp>
        <p:nvSpPr>
          <p:cNvPr id="96267" name="Text Box 25"/>
          <p:cNvSpPr txBox="1">
            <a:spLocks noChangeArrowheads="1"/>
          </p:cNvSpPr>
          <p:nvPr/>
        </p:nvSpPr>
        <p:spPr bwMode="auto">
          <a:xfrm>
            <a:off x="5508625" y="27082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1116013" y="476250"/>
            <a:ext cx="77057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333300"/>
                </a:solidFill>
                <a:latin typeface="Times New Roman" panose="02020603050405020304" pitchFamily="18" charset="0"/>
              </a:rPr>
              <a:t>Listen again. What are Cheng Han’s plans for the future? Complete the chart</a:t>
            </a:r>
            <a:r>
              <a:rPr lang="en-US" altLang="zh-CN" sz="3600" b="1" dirty="0" smtClean="0">
                <a:solidFill>
                  <a:srgbClr val="333300"/>
                </a:solidFill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solidFill>
                <a:srgbClr val="33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椭圆 11"/>
          <p:cNvSpPr>
            <a:spLocks noChangeArrowheads="1"/>
          </p:cNvSpPr>
          <p:nvPr/>
        </p:nvSpPr>
        <p:spPr bwMode="auto">
          <a:xfrm>
            <a:off x="179388" y="620713"/>
            <a:ext cx="1035050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2b</a:t>
            </a:r>
          </a:p>
        </p:txBody>
      </p:sp>
      <p:graphicFrame>
        <p:nvGraphicFramePr>
          <p:cNvPr id="97284" name="Group 4"/>
          <p:cNvGraphicFramePr>
            <a:graphicFrameLocks noGrp="1"/>
          </p:cNvGraphicFramePr>
          <p:nvPr/>
        </p:nvGraphicFramePr>
        <p:xfrm>
          <a:off x="250825" y="2349500"/>
          <a:ext cx="8713788" cy="4064000"/>
        </p:xfrm>
        <a:graphic>
          <a:graphicData uri="http://schemas.openxmlformats.org/drawingml/2006/table">
            <a:tbl>
              <a:tblPr/>
              <a:tblGrid>
                <a:gridCol w="194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301" name="Text Box 34"/>
          <p:cNvSpPr txBox="1">
            <a:spLocks noChangeArrowheads="1"/>
          </p:cNvSpPr>
          <p:nvPr/>
        </p:nvSpPr>
        <p:spPr bwMode="auto">
          <a:xfrm>
            <a:off x="2139950" y="2565400"/>
            <a:ext cx="6561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Cheng Han wants to be___________.</a:t>
            </a:r>
          </a:p>
        </p:txBody>
      </p:sp>
      <p:sp>
        <p:nvSpPr>
          <p:cNvPr id="97302" name="Text Box 35"/>
          <p:cNvSpPr txBox="1">
            <a:spLocks noChangeArrowheads="1"/>
          </p:cNvSpPr>
          <p:nvPr/>
        </p:nvSpPr>
        <p:spPr bwMode="auto">
          <a:xfrm>
            <a:off x="2114550" y="3500438"/>
            <a:ext cx="6143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 is going to move to__________.</a:t>
            </a:r>
          </a:p>
        </p:txBody>
      </p:sp>
      <p:sp>
        <p:nvSpPr>
          <p:cNvPr id="97303" name="Text Box 36"/>
          <p:cNvSpPr txBox="1">
            <a:spLocks noChangeArrowheads="1"/>
          </p:cNvSpPr>
          <p:nvPr/>
        </p:nvSpPr>
        <p:spPr bwMode="auto">
          <a:xfrm>
            <a:off x="2268538" y="4365625"/>
            <a:ext cx="54721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 is going to learn how to ________   ___________.</a:t>
            </a:r>
          </a:p>
        </p:txBody>
      </p:sp>
      <p:sp>
        <p:nvSpPr>
          <p:cNvPr id="97304" name="Text Box 37"/>
          <p:cNvSpPr txBox="1">
            <a:spLocks noChangeArrowheads="1"/>
          </p:cNvSpPr>
          <p:nvPr/>
        </p:nvSpPr>
        <p:spPr bwMode="auto">
          <a:xfrm>
            <a:off x="2268538" y="5373688"/>
            <a:ext cx="6407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He is going to finish ______  ______ and college first.</a:t>
            </a:r>
          </a:p>
        </p:txBody>
      </p:sp>
      <p:sp>
        <p:nvSpPr>
          <p:cNvPr id="97309" name="Text Box 29"/>
          <p:cNvSpPr txBox="1">
            <a:spLocks noChangeArrowheads="1"/>
          </p:cNvSpPr>
          <p:nvPr/>
        </p:nvSpPr>
        <p:spPr bwMode="auto">
          <a:xfrm>
            <a:off x="6443663" y="2420938"/>
            <a:ext cx="197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a teacher</a:t>
            </a: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6084888" y="3429000"/>
            <a:ext cx="2232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Shanghai</a:t>
            </a:r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2700338" y="4724400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teach    children</a:t>
            </a:r>
          </a:p>
        </p:txBody>
      </p:sp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5867400" y="530066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high   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9" grpId="0"/>
      <p:bldP spid="97311" grpId="0"/>
      <p:bldP spid="973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3752850" y="836613"/>
            <a:ext cx="4587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932363" y="83661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 b="1">
              <a:solidFill>
                <a:schemeClr val="accent2"/>
              </a:solidFill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419600" y="19812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zh-CN" altLang="zh-CN">
              <a:solidFill>
                <a:schemeClr val="accent2"/>
              </a:solidFill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076825" y="836613"/>
            <a:ext cx="3455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zh-CN" altLang="zh-CN"/>
          </a:p>
        </p:txBody>
      </p:sp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228600" y="1600200"/>
            <a:ext cx="85344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60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楷体_GB2312"/>
              </a:rPr>
              <a:t>Life will be more enjoyable in the future!</a:t>
            </a:r>
            <a:endParaRPr lang="zh-CN" altLang="en-US" sz="6000" b="1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楷体_GB2312"/>
            </a:endParaRPr>
          </a:p>
        </p:txBody>
      </p:sp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>
            <a:off x="1143000" y="3657600"/>
            <a:ext cx="6915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Thanks for listening !</a:t>
            </a:r>
            <a:endParaRPr lang="zh-CN" altLang="en-US" sz="48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3943350" y="3127375"/>
            <a:ext cx="1257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8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jobs 2</a:t>
            </a:r>
            <a:endParaRPr lang="zh-CN" altLang="en-US" sz="48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 flipV="1">
            <a:off x="4495800" y="2286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5257800" y="25908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5334000" y="3733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953000" y="38862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59" name="Text Box 10"/>
          <p:cNvSpPr txBox="1">
            <a:spLocks noChangeArrowheads="1"/>
          </p:cNvSpPr>
          <p:nvPr/>
        </p:nvSpPr>
        <p:spPr bwMode="auto">
          <a:xfrm>
            <a:off x="5105400" y="42672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</a:rPr>
              <a:t>violinist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3581400" y="4419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pianist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2895600" y="37338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 flipH="1" flipV="1">
            <a:off x="2667000" y="3352800"/>
            <a:ext cx="1143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H="1" flipV="1">
            <a:off x="2895600" y="2514600"/>
            <a:ext cx="914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765" name="AutoShape 23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sp>
        <p:nvSpPr>
          <p:cNvPr id="74766" name="AutoShape 24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sp>
        <p:nvSpPr>
          <p:cNvPr id="74767" name="AutoShape 25" descr="u=3023993730,786570275&amp;fm=23&amp;gp=0"/>
          <p:cNvSpPr>
            <a:spLocks noChangeAspect="1" noChangeArrowheads="1"/>
          </p:cNvSpPr>
          <p:nvPr/>
        </p:nvSpPr>
        <p:spPr bwMode="auto">
          <a:xfrm>
            <a:off x="3162300" y="1762125"/>
            <a:ext cx="2819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zh-CN" altLang="zh-CN"/>
          </a:p>
        </p:txBody>
      </p:sp>
      <p:pic>
        <p:nvPicPr>
          <p:cNvPr id="85027" name="Picture 35" descr="5d6034a85edf8db10c839f880823dd54574e74a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4876800"/>
            <a:ext cx="27622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9" name="Picture 37" descr="10229026_9492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5029200"/>
            <a:ext cx="24288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0" name="Text Box 44"/>
          <p:cNvSpPr txBox="1">
            <a:spLocks noChangeArrowheads="1"/>
          </p:cNvSpPr>
          <p:nvPr/>
        </p:nvSpPr>
        <p:spPr bwMode="auto">
          <a:xfrm>
            <a:off x="1066800" y="42672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CC"/>
                </a:solidFill>
                <a:latin typeface="Times New Roman" panose="02020603050405020304" pitchFamily="18" charset="0"/>
              </a:rPr>
              <a:t>scientist</a:t>
            </a:r>
          </a:p>
        </p:txBody>
      </p:sp>
      <p:pic>
        <p:nvPicPr>
          <p:cNvPr id="85038" name="Picture 46" descr="20121120143751_L4VL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4995863"/>
            <a:ext cx="1474788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2" name="Text Box 49"/>
          <p:cNvSpPr txBox="1">
            <a:spLocks noChangeArrowheads="1"/>
          </p:cNvSpPr>
          <p:nvPr/>
        </p:nvSpPr>
        <p:spPr bwMode="auto">
          <a:xfrm>
            <a:off x="3962400" y="16764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singer</a:t>
            </a:r>
          </a:p>
        </p:txBody>
      </p:sp>
      <p:sp>
        <p:nvSpPr>
          <p:cNvPr id="74773" name="Text Box 50"/>
          <p:cNvSpPr txBox="1">
            <a:spLocks noChangeArrowheads="1"/>
          </p:cNvSpPr>
          <p:nvPr/>
        </p:nvSpPr>
        <p:spPr bwMode="auto">
          <a:xfrm>
            <a:off x="5562600" y="1447800"/>
            <a:ext cx="1752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74774" name="Text Box 53"/>
          <p:cNvSpPr txBox="1">
            <a:spLocks noChangeArrowheads="1"/>
          </p:cNvSpPr>
          <p:nvPr/>
        </p:nvSpPr>
        <p:spPr bwMode="auto">
          <a:xfrm>
            <a:off x="5867400" y="3352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pilot</a:t>
            </a:r>
          </a:p>
        </p:txBody>
      </p:sp>
      <p:sp>
        <p:nvSpPr>
          <p:cNvPr id="74775" name="Text Box 55"/>
          <p:cNvSpPr txBox="1">
            <a:spLocks noChangeArrowheads="1"/>
          </p:cNvSpPr>
          <p:nvPr/>
        </p:nvSpPr>
        <p:spPr bwMode="auto">
          <a:xfrm>
            <a:off x="1905000" y="33528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actor</a:t>
            </a:r>
          </a:p>
        </p:txBody>
      </p:sp>
      <p:pic>
        <p:nvPicPr>
          <p:cNvPr id="85048" name="Picture 56" descr="JV_HWPNL$2GEEI7SMNP)B~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81200"/>
            <a:ext cx="1866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77" name="Text Box 57"/>
          <p:cNvSpPr txBox="1">
            <a:spLocks noChangeArrowheads="1"/>
          </p:cNvSpPr>
          <p:nvPr/>
        </p:nvSpPr>
        <p:spPr bwMode="auto">
          <a:xfrm>
            <a:off x="1676400" y="1371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doctor</a:t>
            </a:r>
          </a:p>
        </p:txBody>
      </p:sp>
      <p:pic>
        <p:nvPicPr>
          <p:cNvPr id="85050" name="Picture 58" descr="4562736_165056482118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152400"/>
            <a:ext cx="1600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75" name="Picture 59" descr="2868351_144003330102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6600" y="0"/>
            <a:ext cx="1876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76" name="Picture 60" descr="`QH85$_%ML3{{OM2GI}6M5B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6600" y="2895600"/>
            <a:ext cx="1752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0" name="Picture 74" descr="RLOF1E58XNMWOZ`U)ZX)W`V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152400"/>
            <a:ext cx="1752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  <p:bldP spid="84997" grpId="0" animBg="1"/>
      <p:bldP spid="84999" grpId="0" animBg="1"/>
      <p:bldP spid="85001" grpId="0" animBg="1"/>
      <p:bldP spid="74759" grpId="0"/>
      <p:bldP spid="85003" grpId="0" animBg="1"/>
      <p:bldP spid="74761" grpId="0"/>
      <p:bldP spid="85005" grpId="0" animBg="1"/>
      <p:bldP spid="85007" grpId="0" animBg="1"/>
      <p:bldP spid="85009" grpId="0" animBg="1"/>
      <p:bldP spid="74770" grpId="0"/>
      <p:bldP spid="74772" grpId="0"/>
      <p:bldP spid="74773" grpId="0"/>
      <p:bldP spid="74774" grpId="0"/>
      <p:bldP spid="74775" grpId="0"/>
      <p:bldP spid="747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1" name="WordArt 65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7956550" cy="22050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You have a good memory!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0484" name="Picture 68" descr="JV_HWPNL$2GEEI7SMNP)B~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2514600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5" name="Picture 69" descr="2RL_2WKG6(%KQKZ%YB2J@C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2800" y="4724400"/>
            <a:ext cx="1676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6" name="Picture 70" descr="M~_685UN1E7L_4EA~RN)OM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6200" y="4876800"/>
            <a:ext cx="13493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7" name="Picture 71" descr="4562736_165056482118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10200" y="4648200"/>
            <a:ext cx="1524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8" name="Picture 72" descr="20121120143751_L4VL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2362200"/>
            <a:ext cx="147478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89" name="Picture 73" descr="1430032647884613297163676602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4953000"/>
            <a:ext cx="1752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0" name="Picture 74" descr="RLOF1E58XNMWOZ`U)ZX)W`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876800"/>
            <a:ext cx="1752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1" name="Picture 75" descr="2868351_144003330102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91400" y="2286000"/>
            <a:ext cx="1435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2" name="Picture 76" descr="imagesEE_20110803_104852_949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28800" y="2438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93" name="Picture 77" descr="1`$Z9{}IXAZ_8NWE[UO[ZT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62400" y="2362200"/>
            <a:ext cx="1554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28600"/>
            <a:ext cx="8915400" cy="18288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What do </a:t>
            </a:r>
            <a:r>
              <a:rPr lang="en-US" altLang="zh-CN" sz="36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want to be when </a:t>
            </a:r>
            <a:r>
              <a:rPr lang="en-US" altLang="zh-CN" sz="3600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grow up</a:t>
            </a:r>
            <a:r>
              <a:rPr lang="en-US" altLang="zh-CN" sz="36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?</a:t>
            </a:r>
            <a:r>
              <a:rPr lang="en-US" altLang="zh-CN" sz="3600" dirty="0">
                <a:solidFill>
                  <a:srgbClr val="0000FF"/>
                </a:solidFill>
              </a:rPr>
              <a:t>  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752600" y="3810000"/>
            <a:ext cx="2209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cook.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990600" y="2438400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800" b="1" dirty="0"/>
              <a:t>I want to be  </a:t>
            </a:r>
          </a:p>
        </p:txBody>
      </p:sp>
      <p:pic>
        <p:nvPicPr>
          <p:cNvPr id="77829" name="Picture 5" descr="2868351_14400333010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3038" y="2209800"/>
            <a:ext cx="27035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839200" cy="18288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What do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es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your brother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to be </a:t>
            </a:r>
            <a:b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when </a:t>
            </a:r>
            <a:r>
              <a:rPr lang="en-US" altLang="zh-CN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grow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up?</a:t>
            </a:r>
            <a:r>
              <a:rPr lang="en-US" altLang="zh-CN" dirty="0">
                <a:solidFill>
                  <a:srgbClr val="0000FF"/>
                </a:solidFill>
              </a:rPr>
              <a:t>  </a:t>
            </a:r>
            <a:endParaRPr lang="en-US" altLang="zh-CN" b="1" dirty="0">
              <a:solidFill>
                <a:srgbClr val="0000FF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990600" y="3810000"/>
            <a:ext cx="2971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teacher.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" y="2438400"/>
            <a:ext cx="449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800" b="1" dirty="0"/>
              <a:t>He want</a:t>
            </a:r>
            <a:r>
              <a:rPr lang="en-US" altLang="zh-CN" sz="4800" b="1" dirty="0">
                <a:solidFill>
                  <a:srgbClr val="FF0000"/>
                </a:solidFill>
              </a:rPr>
              <a:t>s</a:t>
            </a:r>
            <a:r>
              <a:rPr lang="en-US" altLang="zh-CN" sz="4800" b="1" dirty="0"/>
              <a:t> to be  </a:t>
            </a:r>
          </a:p>
        </p:txBody>
      </p:sp>
      <p:pic>
        <p:nvPicPr>
          <p:cNvPr id="79878" name="Picture 6" descr="2RL_2WKG6(%KQKZ%YB2J@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581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763000" cy="18288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What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your cousin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to be</a:t>
            </a:r>
            <a:b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</a:b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when </a:t>
            </a:r>
            <a:r>
              <a:rPr lang="en-US" altLang="zh-CN" b="1" u="sng" dirty="0">
                <a:solidFill>
                  <a:srgbClr val="660066"/>
                </a:solidFill>
                <a:latin typeface="Times New Roman" panose="02020603050405020304" pitchFamily="18" charset="0"/>
              </a:rPr>
              <a:t>she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grow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up?</a:t>
            </a:r>
            <a:r>
              <a:rPr lang="en-US" altLang="zh-CN" dirty="0">
                <a:solidFill>
                  <a:srgbClr val="0000FF"/>
                </a:solidFill>
              </a:rPr>
              <a:t>  </a:t>
            </a:r>
            <a:endParaRPr lang="en-US" altLang="zh-CN" b="1" dirty="0">
              <a:solidFill>
                <a:srgbClr val="0000FF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752600" y="3810000"/>
            <a:ext cx="3048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scientist.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57200" y="2438400"/>
            <a:ext cx="4953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800" b="1" dirty="0"/>
              <a:t>She want</a:t>
            </a:r>
            <a:r>
              <a:rPr lang="en-US" altLang="zh-CN" sz="4800" b="1" dirty="0">
                <a:solidFill>
                  <a:srgbClr val="FF0000"/>
                </a:solidFill>
              </a:rPr>
              <a:t>s</a:t>
            </a:r>
            <a:r>
              <a:rPr lang="en-US" altLang="zh-CN" sz="4800" b="1" dirty="0"/>
              <a:t> to be  </a:t>
            </a:r>
          </a:p>
        </p:txBody>
      </p:sp>
      <p:pic>
        <p:nvPicPr>
          <p:cNvPr id="80902" name="Picture 6" descr="20121120143751_L4VL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2286000"/>
            <a:ext cx="28368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610600" cy="18288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</a:rPr>
              <a:t>What do </a:t>
            </a:r>
            <a:r>
              <a:rPr lang="en-US" altLang="zh-CN" sz="3600" b="1" u="sng">
                <a:solidFill>
                  <a:srgbClr val="660066"/>
                </a:solidFill>
                <a:latin typeface="Times New Roman" panose="02020603050405020304" pitchFamily="18" charset="0"/>
              </a:rPr>
              <a:t>your friend and you</a:t>
            </a: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</a:rPr>
              <a:t> want to be when </a:t>
            </a:r>
            <a:r>
              <a:rPr lang="en-US" altLang="zh-CN" sz="3600" b="1" u="sng">
                <a:solidFill>
                  <a:srgbClr val="660066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>
                <a:solidFill>
                  <a:srgbClr val="660066"/>
                </a:solidFill>
                <a:latin typeface="Times New Roman" panose="02020603050405020304" pitchFamily="18" charset="0"/>
              </a:rPr>
              <a:t> grow up?</a:t>
            </a:r>
            <a:r>
              <a:rPr lang="en-US" altLang="zh-CN" sz="3600">
                <a:solidFill>
                  <a:srgbClr val="0000FF"/>
                </a:solidFill>
              </a:rPr>
              <a:t>  </a:t>
            </a:r>
            <a:endParaRPr lang="en-US" altLang="zh-CN" sz="3600" b="1">
              <a:solidFill>
                <a:srgbClr val="0000FF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990600" y="381000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engineer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04800" y="2438400"/>
            <a:ext cx="464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800" b="1"/>
              <a:t>We want to be  </a:t>
            </a:r>
          </a:p>
        </p:txBody>
      </p:sp>
      <p:pic>
        <p:nvPicPr>
          <p:cNvPr id="42007" name="Picture 23" descr="2256974_16141001577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0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924800" cy="1828800"/>
          </a:xfrm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  <a:t>What do </a:t>
            </a:r>
            <a:r>
              <a:rPr lang="en-US" altLang="zh-CN" b="1" u="sng">
                <a:solidFill>
                  <a:srgbClr val="660066"/>
                </a:solidFill>
                <a:latin typeface="Times New Roman" panose="02020603050405020304" pitchFamily="18" charset="0"/>
              </a:rPr>
              <a:t>those boys</a:t>
            </a:r>
            <a: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  <a:t> want to be </a:t>
            </a:r>
            <a:b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</a:br>
            <a: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  <a:t>when </a:t>
            </a:r>
            <a:r>
              <a:rPr lang="en-US" altLang="zh-CN" b="1" u="sng">
                <a:solidFill>
                  <a:srgbClr val="660066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  <a:t> grow up?</a:t>
            </a:r>
            <a:r>
              <a:rPr lang="en-US" altLang="zh-CN" b="1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609600" y="3810000"/>
            <a:ext cx="4114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soccer player</a:t>
            </a:r>
            <a:r>
              <a:rPr lang="en-US" altLang="zh-C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28600" y="2438400"/>
            <a:ext cx="487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altLang="zh-CN" sz="4800" b="1"/>
              <a:t>They want to be  </a:t>
            </a:r>
          </a:p>
        </p:txBody>
      </p:sp>
      <p:pic>
        <p:nvPicPr>
          <p:cNvPr id="82950" name="Picture 6" descr="8758_211635_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2362200"/>
            <a:ext cx="3236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全屏显示(4:3)</PresentationFormat>
  <Paragraphs>133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楷体_GB2312</vt:lpstr>
      <vt:lpstr>宋体</vt:lpstr>
      <vt:lpstr>微软雅黑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What do you want to be when you grow up?  </vt:lpstr>
      <vt:lpstr>What does your brother want to be  when he grows up?  </vt:lpstr>
      <vt:lpstr>What does your cousin want to be  when she grows up?  </vt:lpstr>
      <vt:lpstr>What do your friend and you want to be when you grow up?  </vt:lpstr>
      <vt:lpstr>What do those boys want to be  when they grow up?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637E81C18770485FA71A24B7A0D98423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