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303" r:id="rId3"/>
    <p:sldId id="297" r:id="rId4"/>
    <p:sldId id="298" r:id="rId5"/>
    <p:sldId id="314" r:id="rId6"/>
    <p:sldId id="320" r:id="rId7"/>
    <p:sldId id="270" r:id="rId8"/>
    <p:sldId id="272" r:id="rId9"/>
    <p:sldId id="321" r:id="rId10"/>
    <p:sldId id="322" r:id="rId11"/>
    <p:sldId id="271" r:id="rId12"/>
    <p:sldId id="304" r:id="rId13"/>
    <p:sldId id="305" r:id="rId14"/>
    <p:sldId id="309" r:id="rId15"/>
    <p:sldId id="306" r:id="rId16"/>
    <p:sldId id="307" r:id="rId17"/>
    <p:sldId id="319" r:id="rId18"/>
    <p:sldId id="31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>
          <p15:clr>
            <a:srgbClr val="A4A3A4"/>
          </p15:clr>
        </p15:guide>
        <p15:guide id="2" orient="horz" pos="1348">
          <p15:clr>
            <a:srgbClr val="A4A3A4"/>
          </p15:clr>
        </p15:guide>
        <p15:guide id="3" pos="3785">
          <p15:clr>
            <a:srgbClr val="A4A3A4"/>
          </p15:clr>
        </p15:guide>
        <p15:guide id="4" pos="12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20E"/>
    <a:srgbClr val="0B7531"/>
    <a:srgbClr val="663300"/>
    <a:srgbClr val="BB9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1328" autoAdjust="0"/>
  </p:normalViewPr>
  <p:slideViewPr>
    <p:cSldViewPr snapToGrid="0">
      <p:cViewPr varScale="1">
        <p:scale>
          <a:sx n="105" d="100"/>
          <a:sy n="105" d="100"/>
        </p:scale>
        <p:origin x="-1044" y="-96"/>
      </p:cViewPr>
      <p:guideLst>
        <p:guide orient="horz" pos="3090"/>
        <p:guide orient="horz" pos="1348"/>
        <p:guide pos="3785"/>
        <p:guide pos="12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910" y="-84"/>
      </p:cViewPr>
      <p:guideLst>
        <p:guide orient="horz" pos="28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251C-2B98-4BB6-B4A4-4AAD860110F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9D86-DF63-4F64-94DA-60E4A2BC24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12A59-E707-4D1F-A6FC-50A264E849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E7BF-2A0B-4C90-8F43-46A122ECB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【</a:t>
            </a:r>
            <a:r>
              <a:rPr lang="zh-CN" altLang="en-US" dirty="0" smtClean="0"/>
              <a:t>；</a:t>
            </a:r>
            <a:r>
              <a:rPr lang="en-US" altLang="zh-CN" dirty="0" smtClean="0"/>
              <a:t>deli</a:t>
            </a:r>
            <a:r>
              <a:rPr lang="zh-CN" altLang="en-US" dirty="0" smtClean="0"/>
              <a:t>蜀犬吠日一昌中别别 别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9.png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9.wdp"/><Relationship Id="rId7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0.wdp"/><Relationship Id="rId10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microsoft.com/office/2007/relationships/hdphoto" Target="../media/hdphoto2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折角形 24"/>
          <p:cNvSpPr/>
          <p:nvPr/>
        </p:nvSpPr>
        <p:spPr>
          <a:xfrm rot="10800000" flipH="1" flipV="1">
            <a:off x="1368426" y="2166877"/>
            <a:ext cx="3551919" cy="1117323"/>
          </a:xfrm>
          <a:prstGeom prst="foldedCorner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文本框 3"/>
          <p:cNvSpPr txBox="1"/>
          <p:nvPr/>
        </p:nvSpPr>
        <p:spPr>
          <a:xfrm flipH="1">
            <a:off x="1811856" y="2363161"/>
            <a:ext cx="2665053" cy="76944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</a:rPr>
              <a:t>认识厘米</a:t>
            </a:r>
            <a:endParaRPr lang="zh-CN" altLang="zh-CN" sz="4400" b="1" dirty="0">
              <a:solidFill>
                <a:schemeClr val="bg1"/>
              </a:solidFill>
            </a:endParaRPr>
          </a:p>
        </p:txBody>
      </p:sp>
      <p:sp>
        <p:nvSpPr>
          <p:cNvPr id="7" name="五边形 7"/>
          <p:cNvSpPr>
            <a:spLocks noChangeArrowheads="1"/>
          </p:cNvSpPr>
          <p:nvPr/>
        </p:nvSpPr>
        <p:spPr bwMode="auto">
          <a:xfrm>
            <a:off x="-35294" y="597740"/>
            <a:ext cx="305630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厘</a:t>
            </a:r>
            <a:r>
              <a:rPr lang="zh-CN" altLang="en-US" sz="3200" b="1" dirty="0">
                <a:solidFill>
                  <a:schemeClr val="bg1"/>
                </a:solidFill>
              </a:rPr>
              <a:t>米和米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96031" y="1673586"/>
            <a:ext cx="4948475" cy="343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497139" y="567211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2030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970409" y="2026975"/>
            <a:ext cx="4894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2 .</a:t>
            </a:r>
            <a:r>
              <a:rPr lang="zh-CN" altLang="zh-CN" sz="2400" dirty="0"/>
              <a:t>画一条比</a:t>
            </a:r>
            <a:r>
              <a:rPr lang="en-US" altLang="zh-CN" sz="2400" dirty="0"/>
              <a:t>4</a:t>
            </a:r>
            <a:r>
              <a:rPr lang="zh-CN" altLang="zh-CN" sz="2400" dirty="0"/>
              <a:t>厘米长</a:t>
            </a:r>
            <a:r>
              <a:rPr lang="en-US" altLang="zh-CN" sz="2400" dirty="0"/>
              <a:t>2</a:t>
            </a:r>
            <a:r>
              <a:rPr lang="zh-CN" altLang="zh-CN" sz="2400" dirty="0"/>
              <a:t>厘米的线段。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856187" y="2006067"/>
            <a:ext cx="4046868" cy="376604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36371" y="2134313"/>
            <a:ext cx="4002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小结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画线段时：先对准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刻度线，点上一个点，从直尺的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刻度线开始，“几”厘米就画到刻度“几”的地方，画上另一个端点，并在线段上写上“几”厘米。</a:t>
            </a:r>
            <a:endParaRPr lang="zh-CN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 b="-5266"/>
          <a:stretch>
            <a:fillRect/>
          </a:stretch>
        </p:blipFill>
        <p:spPr bwMode="auto">
          <a:xfrm>
            <a:off x="1369903" y="4932188"/>
            <a:ext cx="4150543" cy="6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1460501" y="4684093"/>
            <a:ext cx="286766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5479" y="3547765"/>
            <a:ext cx="24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4+2=6</a:t>
            </a:r>
            <a:r>
              <a:rPr lang="zh-CN" altLang="en-US" sz="2400" dirty="0" smtClean="0">
                <a:solidFill>
                  <a:srgbClr val="0EB20E"/>
                </a:solidFill>
              </a:rPr>
              <a:t>（厘米）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37418" y="2648837"/>
            <a:ext cx="1612900" cy="76790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-684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89358" y="1762720"/>
            <a:ext cx="8441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1 .</a:t>
            </a:r>
            <a:r>
              <a:rPr lang="zh-CN" altLang="zh-CN" sz="2400" dirty="0"/>
              <a:t>下面哪种测量方法是正确的？在正确的方法下面打“√”。</a:t>
            </a:r>
            <a:endParaRPr lang="zh-CN" altLang="en-US" sz="2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334531" y="4001128"/>
            <a:ext cx="3609269" cy="248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423106">
            <a:off x="1913809" y="3062510"/>
            <a:ext cx="2569467" cy="6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-1540"/>
          <a:stretch>
            <a:fillRect/>
          </a:stretch>
        </p:blipFill>
        <p:spPr bwMode="auto">
          <a:xfrm>
            <a:off x="5720800" y="2673609"/>
            <a:ext cx="2927901" cy="67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828565" y="3352063"/>
            <a:ext cx="1612900" cy="64906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-3926"/>
          <a:stretch>
            <a:fillRect/>
          </a:stretch>
        </p:blipFill>
        <p:spPr bwMode="auto">
          <a:xfrm>
            <a:off x="1772937" y="4840695"/>
            <a:ext cx="2670331" cy="6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1886502" y="5460263"/>
            <a:ext cx="1612900" cy="6103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272564" y="4074881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    ）</a:t>
            </a:r>
            <a:endParaRPr lang="zh-CN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194203" y="4077113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    ）</a:t>
            </a:r>
            <a:endParaRPr lang="zh-CN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77117" y="6096002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    ）</a:t>
            </a:r>
            <a:endParaRPr lang="zh-CN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6584214" y="4112980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√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684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6251" y="1825417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2 . </a:t>
            </a:r>
            <a:r>
              <a:rPr lang="zh-CN" altLang="zh-CN" sz="2400" dirty="0" smtClean="0"/>
              <a:t>看</a:t>
            </a:r>
            <a:r>
              <a:rPr lang="zh-CN" altLang="zh-CN" sz="2400" dirty="0"/>
              <a:t>图填一填。</a:t>
            </a:r>
          </a:p>
        </p:txBody>
      </p:sp>
      <p:pic>
        <p:nvPicPr>
          <p:cNvPr id="1026" name="Picture 2" descr="C:\Users\Administrator\Desktop\200966846356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6448" y="3978405"/>
            <a:ext cx="238125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11" l="0" r="10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798293">
            <a:off x="2958396" y="3085481"/>
            <a:ext cx="964595" cy="85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 b="-5266"/>
          <a:stretch>
            <a:fillRect/>
          </a:stretch>
        </p:blipFill>
        <p:spPr bwMode="auto">
          <a:xfrm>
            <a:off x="1961059" y="3711989"/>
            <a:ext cx="3168576" cy="6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4545" y1="88785" x2="34545" y2="88785"/>
                        <a14:backgroundMark x1="41818" y1="85514" x2="41818" y2="85514"/>
                        <a14:backgroundMark x1="41818" y1="85514" x2="41818" y2="85514"/>
                        <a14:backgroundMark x1="41818" y1="85514" x2="41818" y2="855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6995273" y="2279599"/>
            <a:ext cx="283877" cy="238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 b="-5266"/>
          <a:stretch>
            <a:fillRect/>
          </a:stretch>
        </p:blipFill>
        <p:spPr bwMode="auto">
          <a:xfrm>
            <a:off x="6263962" y="3698266"/>
            <a:ext cx="2778876" cy="6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117273" y="4863929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铁钉长（</a:t>
            </a:r>
            <a:r>
              <a:rPr lang="en-US" altLang="zh-CN" sz="2400" dirty="0"/>
              <a:t>    </a:t>
            </a:r>
            <a:r>
              <a:rPr lang="zh-CN" altLang="zh-CN" sz="2400" dirty="0"/>
              <a:t>）</a:t>
            </a:r>
            <a:r>
              <a:rPr lang="zh-CN" altLang="zh-CN" sz="2400" dirty="0" smtClean="0"/>
              <a:t>厘米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130909" y="4867054"/>
            <a:ext cx="310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铅笔长（</a:t>
            </a:r>
            <a:r>
              <a:rPr lang="en-US" altLang="zh-CN" sz="2400" dirty="0"/>
              <a:t>     </a:t>
            </a:r>
            <a:r>
              <a:rPr lang="zh-CN" altLang="zh-CN" sz="2400" dirty="0"/>
              <a:t>）</a:t>
            </a:r>
            <a:r>
              <a:rPr lang="zh-CN" altLang="zh-CN" sz="2400" dirty="0" smtClean="0"/>
              <a:t>厘米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82294" y="489890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</a:rPr>
              <a:t>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85" y="487975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7" r="100000">
                        <a14:foregroundMark x1="46333" y1="4706" x2="46333" y2="47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21007" y="3099055"/>
            <a:ext cx="2770792" cy="31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033282" y="1685084"/>
            <a:ext cx="9964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.</a:t>
            </a:r>
            <a:r>
              <a:rPr lang="zh-CN" altLang="zh-CN" sz="2400" dirty="0"/>
              <a:t>下面的线段中，第</a:t>
            </a:r>
            <a:r>
              <a:rPr lang="en-US" altLang="zh-CN" sz="2400" dirty="0"/>
              <a:t>1</a:t>
            </a:r>
            <a:r>
              <a:rPr lang="zh-CN" altLang="zh-CN" sz="2400" dirty="0"/>
              <a:t>条线段比（</a:t>
            </a:r>
            <a:r>
              <a:rPr lang="en-US" altLang="zh-CN" sz="2400" dirty="0"/>
              <a:t>     </a:t>
            </a:r>
            <a:r>
              <a:rPr lang="zh-CN" altLang="zh-CN" sz="2400" dirty="0"/>
              <a:t>）厘米多一些，第</a:t>
            </a:r>
            <a:r>
              <a:rPr lang="en-US" altLang="zh-CN" sz="2400" dirty="0"/>
              <a:t>2</a:t>
            </a:r>
            <a:r>
              <a:rPr lang="zh-CN" altLang="zh-CN" sz="2400" dirty="0"/>
              <a:t>条</a:t>
            </a:r>
            <a:r>
              <a:rPr lang="zh-CN" altLang="zh-CN" sz="2400" dirty="0" smtClean="0"/>
              <a:t>线段比（</a:t>
            </a:r>
            <a:r>
              <a:rPr lang="en-US" altLang="zh-CN" sz="2400" dirty="0" smtClean="0"/>
              <a:t>     </a:t>
            </a:r>
            <a:r>
              <a:rPr lang="zh-CN" altLang="zh-CN" sz="2400" dirty="0"/>
              <a:t>）厘米少一些，我们可以说，这两条线段都大约长（</a:t>
            </a:r>
            <a:r>
              <a:rPr lang="en-US" altLang="zh-CN" sz="2400" dirty="0"/>
              <a:t>     </a:t>
            </a:r>
            <a:r>
              <a:rPr lang="zh-CN" altLang="zh-CN" sz="2400" dirty="0" smtClean="0"/>
              <a:t>）厘米</a:t>
            </a:r>
            <a:r>
              <a:rPr lang="zh-CN" altLang="zh-CN" sz="2400" dirty="0"/>
              <a:t>。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 b="-5266"/>
          <a:stretch>
            <a:fillRect/>
          </a:stretch>
        </p:blipFill>
        <p:spPr bwMode="auto">
          <a:xfrm>
            <a:off x="1462579" y="4475178"/>
            <a:ext cx="5605976" cy="8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中括号 2"/>
          <p:cNvSpPr/>
          <p:nvPr/>
        </p:nvSpPr>
        <p:spPr>
          <a:xfrm rot="16200000" flipH="1">
            <a:off x="3839933" y="1513468"/>
            <a:ext cx="129734" cy="4687201"/>
          </a:xfrm>
          <a:prstGeom prst="rightBracket">
            <a:avLst>
              <a:gd name="adj" fmla="val 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中括号 31"/>
          <p:cNvSpPr/>
          <p:nvPr/>
        </p:nvSpPr>
        <p:spPr>
          <a:xfrm rot="16200000" flipH="1">
            <a:off x="3705383" y="1995939"/>
            <a:ext cx="91192" cy="4385247"/>
          </a:xfrm>
          <a:prstGeom prst="rightBracket">
            <a:avLst>
              <a:gd name="adj" fmla="val 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248401" y="3954663"/>
            <a:ext cx="0" cy="45772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941403" y="4202051"/>
            <a:ext cx="0" cy="23488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76900" y="181610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7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23500" y="181609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7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90328" y="236666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7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2915" y="1478659"/>
            <a:ext cx="2290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1 . </a:t>
            </a:r>
            <a:r>
              <a:rPr lang="zh-CN" altLang="zh-CN" sz="2400" dirty="0" smtClean="0"/>
              <a:t>画一画</a:t>
            </a:r>
            <a:r>
              <a:rPr lang="zh-CN" altLang="en-US" sz="2400" dirty="0" smtClean="0"/>
              <a:t>。</a:t>
            </a:r>
            <a:endParaRPr lang="zh-CN" altLang="zh-CN" sz="2400" dirty="0"/>
          </a:p>
        </p:txBody>
      </p:sp>
      <p:sp>
        <p:nvSpPr>
          <p:cNvPr id="43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97049" y="2264018"/>
            <a:ext cx="79828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）画一条</a:t>
            </a:r>
            <a:r>
              <a:rPr lang="en-US" altLang="zh-CN" sz="2400" dirty="0"/>
              <a:t>6</a:t>
            </a:r>
            <a:r>
              <a:rPr lang="zh-CN" altLang="zh-CN" sz="2400" dirty="0"/>
              <a:t>厘米的线段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）画一条</a:t>
            </a:r>
            <a:r>
              <a:rPr lang="en-US" altLang="zh-CN" sz="2400" dirty="0"/>
              <a:t>7</a:t>
            </a:r>
            <a:r>
              <a:rPr lang="zh-CN" altLang="zh-CN" sz="2400" dirty="0"/>
              <a:t>厘米的线段，再画一条比它短</a:t>
            </a:r>
            <a:r>
              <a:rPr lang="en-US" altLang="zh-CN" sz="2400" dirty="0"/>
              <a:t>3</a:t>
            </a:r>
            <a:r>
              <a:rPr lang="zh-CN" altLang="zh-CN" sz="2400" dirty="0"/>
              <a:t>厘米的线段。</a:t>
            </a:r>
            <a:endParaRPr lang="zh-CN" altLang="en-US" sz="2400" dirty="0"/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3"/>
          <a:stretch>
            <a:fillRect/>
          </a:stretch>
        </p:blipFill>
        <p:spPr bwMode="auto">
          <a:xfrm>
            <a:off x="1767383" y="3307598"/>
            <a:ext cx="5605976" cy="6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右中括号 62"/>
          <p:cNvSpPr/>
          <p:nvPr/>
        </p:nvSpPr>
        <p:spPr>
          <a:xfrm rot="5400000">
            <a:off x="3754354" y="1184582"/>
            <a:ext cx="100978" cy="3915564"/>
          </a:xfrm>
          <a:prstGeom prst="rightBracket">
            <a:avLst>
              <a:gd name="adj" fmla="val 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3"/>
          <a:stretch>
            <a:fillRect/>
          </a:stretch>
        </p:blipFill>
        <p:spPr bwMode="auto">
          <a:xfrm>
            <a:off x="1697039" y="5629877"/>
            <a:ext cx="5605976" cy="6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右中括号 64"/>
          <p:cNvSpPr/>
          <p:nvPr/>
        </p:nvSpPr>
        <p:spPr>
          <a:xfrm rot="5400000">
            <a:off x="3031795" y="4082876"/>
            <a:ext cx="100978" cy="2611133"/>
          </a:xfrm>
          <a:prstGeom prst="rightBracket">
            <a:avLst>
              <a:gd name="adj" fmla="val 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右中括号 65"/>
          <p:cNvSpPr/>
          <p:nvPr/>
        </p:nvSpPr>
        <p:spPr>
          <a:xfrm rot="5400000">
            <a:off x="3992325" y="2738361"/>
            <a:ext cx="100980" cy="4550868"/>
          </a:xfrm>
          <a:prstGeom prst="rightBracket">
            <a:avLst>
              <a:gd name="adj" fmla="val 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直接连接符 66"/>
          <p:cNvCxnSpPr/>
          <p:nvPr/>
        </p:nvCxnSpPr>
        <p:spPr>
          <a:xfrm>
            <a:off x="6305551" y="5094488"/>
            <a:ext cx="0" cy="45772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387851" y="5407687"/>
            <a:ext cx="0" cy="23488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15" l="0" r="98421">
                        <a14:foregroundMark x1="74737" y1="61881" x2="74737" y2="61881"/>
                        <a14:foregroundMark x1="88421" y1="62871" x2="88421" y2="62871"/>
                        <a14:foregroundMark x1="67368" y1="59406" x2="67368" y2="59406"/>
                        <a14:foregroundMark x1="67368" y1="59406" x2="67368" y2="59406"/>
                        <a14:foregroundMark x1="83158" y1="65842" x2="44211" y2="50495"/>
                        <a14:foregroundMark x1="62105" y1="59406" x2="41053" y2="64851"/>
                        <a14:foregroundMark x1="66842" y1="59406" x2="91053" y2="52970"/>
                        <a14:foregroundMark x1="88421" y1="63861" x2="99474" y2="69802"/>
                        <a14:foregroundMark x1="17368" y1="69307" x2="1053" y2="68317"/>
                        <a14:foregroundMark x1="11579" y1="69802" x2="27368" y2="32673"/>
                        <a14:foregroundMark x1="8947" y1="69307" x2="38421" y2="96040"/>
                        <a14:foregroundMark x1="23684" y1="83663" x2="40526" y2="99010"/>
                        <a14:foregroundMark x1="40526" y1="98020" x2="94737" y2="92574"/>
                        <a14:foregroundMark x1="99474" y1="81683" x2="94737" y2="92079"/>
                        <a14:foregroundMark x1="99474" y1="63861" x2="95263" y2="66337"/>
                        <a14:foregroundMark x1="84211" y1="18317" x2="99474" y2="59406"/>
                        <a14:foregroundMark x1="12105" y1="43564" x2="36316" y2="3960"/>
                        <a14:foregroundMark x1="35263" y1="8911" x2="84211" y2="14851"/>
                        <a14:foregroundMark x1="44211" y1="8416" x2="84211" y2="9901"/>
                        <a14:foregroundMark x1="84211" y1="9901" x2="96842" y2="24752"/>
                        <a14:foregroundMark x1="31579" y1="12376" x2="4737" y2="5941"/>
                        <a14:foregroundMark x1="0" y1="7921" x2="5789" y2="7921"/>
                        <a14:foregroundMark x1="17895" y1="9406" x2="17895" y2="1980"/>
                        <a14:foregroundMark x1="22105" y1="23267" x2="22105" y2="23267"/>
                        <a14:foregroundMark x1="37895" y1="5941" x2="37895" y2="5941"/>
                        <a14:foregroundMark x1="3158" y1="10396" x2="24737" y2="32178"/>
                        <a14:foregroundMark x1="13158" y1="16337" x2="0" y2="20297"/>
                        <a14:backgroundMark x1="35263" y1="0" x2="35263" y2="0"/>
                        <a14:backgroundMark x1="45263" y1="2475" x2="45263" y2="2475"/>
                        <a14:backgroundMark x1="26842" y1="495" x2="26842" y2="495"/>
                        <a14:backgroundMark x1="54211" y1="0" x2="54211" y2="0"/>
                        <a14:backgroundMark x1="13158" y1="0" x2="13158" y2="0"/>
                        <a14:backgroundMark x1="6316" y1="495" x2="6316" y2="4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72819" y="4572342"/>
            <a:ext cx="1964132" cy="208742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62381" y="1621869"/>
            <a:ext cx="3781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2 . </a:t>
            </a:r>
            <a:r>
              <a:rPr lang="zh-CN" altLang="zh-CN" sz="2400" dirty="0" smtClean="0"/>
              <a:t>填一填</a:t>
            </a:r>
            <a:r>
              <a:rPr lang="zh-CN" altLang="zh-CN" sz="2400" dirty="0"/>
              <a:t>。</a:t>
            </a:r>
          </a:p>
        </p:txBody>
      </p:sp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915077">
            <a:off x="5022103" y="2409650"/>
            <a:ext cx="5613383" cy="13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/>
          <a:stretch>
            <a:fillRect/>
          </a:stretch>
        </p:blipFill>
        <p:spPr bwMode="auto">
          <a:xfrm>
            <a:off x="6030619" y="3874264"/>
            <a:ext cx="4100339" cy="75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/>
          <p:cNvCxnSpPr/>
          <p:nvPr/>
        </p:nvCxnSpPr>
        <p:spPr>
          <a:xfrm>
            <a:off x="8714908" y="3060554"/>
            <a:ext cx="0" cy="81370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093063" y="3076139"/>
            <a:ext cx="0" cy="81370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4545" y1="88785" x2="34545" y2="88785"/>
                        <a14:backgroundMark x1="41818" y1="85514" x2="41818" y2="85514"/>
                        <a14:backgroundMark x1="41818" y1="85514" x2="41818" y2="85514"/>
                        <a14:backgroundMark x1="41818" y1="85514" x2="41818" y2="855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2536801" y="1235381"/>
            <a:ext cx="509249" cy="449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 b="-5265"/>
          <a:stretch>
            <a:fillRect/>
          </a:stretch>
        </p:blipFill>
        <p:spPr bwMode="auto">
          <a:xfrm>
            <a:off x="1165225" y="3800410"/>
            <a:ext cx="3854763" cy="79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14" y="5571682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铅笔长（     ）厘米。</a:t>
            </a:r>
            <a:endParaRPr lang="zh-CN" alt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979902" y="5583403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花生</a:t>
            </a:r>
            <a:r>
              <a:rPr lang="zh-CN" altLang="en-US" sz="2400" dirty="0" smtClean="0"/>
              <a:t>长（     ）厘米长。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87288" y="55716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47101" y="55834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830319" y="3141644"/>
            <a:ext cx="0" cy="81370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219212" y="3090145"/>
            <a:ext cx="0" cy="81370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491269" y="1462011"/>
            <a:ext cx="1604097" cy="167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68776" y="1638087"/>
            <a:ext cx="6210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3 .</a:t>
            </a:r>
            <a:r>
              <a:rPr lang="zh-CN" altLang="en-US" sz="2400" dirty="0" smtClean="0"/>
              <a:t>判断题，对的“       ”，错的“       ”。</a:t>
            </a:r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91354" y="1725616"/>
            <a:ext cx="419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1" y="1719950"/>
            <a:ext cx="36195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7606" y="2598056"/>
            <a:ext cx="818365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 </a:t>
            </a:r>
            <a:r>
              <a:rPr lang="zh-CN" altLang="en-US" sz="2400" dirty="0"/>
              <a:t>小</a:t>
            </a:r>
            <a:r>
              <a:rPr lang="zh-CN" altLang="en-US" sz="2400" dirty="0" smtClean="0"/>
              <a:t>明新买一只的铅笔，它的长约等于</a:t>
            </a:r>
            <a:r>
              <a:rPr lang="en-US" altLang="zh-CN" sz="2400" dirty="0" smtClean="0"/>
              <a:t>8cm</a:t>
            </a:r>
            <a:r>
              <a:rPr lang="zh-CN" altLang="en-US" sz="2400" dirty="0" smtClean="0"/>
              <a:t>。（       ）</a:t>
            </a:r>
            <a:endParaRPr lang="en-US" altLang="zh-CN" sz="2400" dirty="0" smtClean="0"/>
          </a:p>
          <a:p>
            <a:pPr>
              <a:lnSpc>
                <a:spcPct val="2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 小红的大拇指宽度约等于</a:t>
            </a:r>
            <a:r>
              <a:rPr lang="en-US" altLang="zh-CN" sz="2400" dirty="0" smtClean="0"/>
              <a:t>1cm</a:t>
            </a:r>
            <a:r>
              <a:rPr lang="zh-CN" altLang="en-US" sz="2400" dirty="0"/>
              <a:t>。（       ）</a:t>
            </a:r>
          </a:p>
          <a:p>
            <a:pPr>
              <a:lnSpc>
                <a:spcPct val="2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/>
              <a:t>3</a:t>
            </a:r>
            <a:r>
              <a:rPr lang="zh-CN" altLang="en-US" sz="2400" dirty="0" smtClean="0"/>
              <a:t>） 我们的教室长度约等于</a:t>
            </a:r>
            <a:r>
              <a:rPr lang="en-US" altLang="zh-CN" sz="2400" dirty="0" smtClean="0"/>
              <a:t>8cm</a:t>
            </a:r>
            <a:r>
              <a:rPr lang="zh-CN" altLang="en-US" sz="2400" dirty="0" smtClean="0"/>
              <a:t>。    （       </a:t>
            </a:r>
            <a:r>
              <a:rPr lang="zh-CN" altLang="en-US" sz="2400" dirty="0"/>
              <a:t>）</a:t>
            </a:r>
          </a:p>
          <a:p>
            <a:pPr>
              <a:lnSpc>
                <a:spcPct val="2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 我们的语文书长度约等于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米。</a:t>
            </a:r>
            <a:r>
              <a:rPr lang="zh-CN" altLang="en-US" sz="2400" dirty="0"/>
              <a:t>（       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856409">
            <a:off x="8220026" y="2935745"/>
            <a:ext cx="419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53670">
            <a:off x="6690582" y="3861030"/>
            <a:ext cx="419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19900" y="4758427"/>
            <a:ext cx="36195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44341" y="5693004"/>
            <a:ext cx="36195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6756" y="3933266"/>
            <a:ext cx="2199417" cy="267072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6026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拓展提高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2371" y="1393373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1 .</a:t>
            </a:r>
            <a:r>
              <a:rPr lang="zh-CN" altLang="zh-CN" sz="2400" dirty="0"/>
              <a:t>先估一估，在量一量。</a:t>
            </a:r>
            <a:endParaRPr lang="zh-CN" altLang="en-US" sz="2400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3711" y="3323625"/>
            <a:ext cx="2262891" cy="2747804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42250" y="2569875"/>
          <a:ext cx="6197601" cy="2137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45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估计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量一量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4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铅笔盒的长度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45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数学书的长度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43409" y="4709076"/>
          <a:ext cx="6194091" cy="731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6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dirty="0" smtClean="0"/>
                        <a:t>铅笔的长度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1744005" y="5432978"/>
          <a:ext cx="6194091" cy="6115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6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5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 smtClean="0"/>
                        <a:t>课桌的宽度</a:t>
                      </a:r>
                      <a:endParaRPr lang="zh-CN" alt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40265" y="341630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20cm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6365" y="342076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18cm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6365" y="415736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20cm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0263" y="4140893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20cm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20965" y="484316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15cm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27565" y="4840029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18cm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33665" y="546546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38cm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27565" y="547816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40cm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发散思维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8879" y="1516522"/>
            <a:ext cx="9653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1 .</a:t>
            </a:r>
            <a:r>
              <a:rPr lang="zh-CN" altLang="zh-CN" sz="2400" dirty="0"/>
              <a:t>把两根都是</a:t>
            </a:r>
            <a:r>
              <a:rPr lang="en-US" altLang="zh-CN" sz="2400" dirty="0"/>
              <a:t>18</a:t>
            </a:r>
            <a:r>
              <a:rPr lang="zh-CN" altLang="zh-CN" sz="2400" dirty="0"/>
              <a:t>厘米的铁条焊接为一根，焊接接头处（如下图）是</a:t>
            </a:r>
            <a:r>
              <a:rPr lang="en-US" altLang="zh-CN" sz="2400" dirty="0"/>
              <a:t>3</a:t>
            </a:r>
            <a:r>
              <a:rPr lang="zh-CN" altLang="zh-CN" sz="2400" dirty="0" smtClean="0"/>
              <a:t>厘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  <a:r>
              <a:rPr lang="zh-CN" altLang="zh-CN" sz="2400" dirty="0" smtClean="0"/>
              <a:t>米</a:t>
            </a:r>
            <a:r>
              <a:rPr lang="zh-CN" altLang="zh-CN" sz="2400" dirty="0"/>
              <a:t>，焊接后的铁条长多少厘米？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Group 1280"/>
          <p:cNvGrpSpPr/>
          <p:nvPr/>
        </p:nvGrpSpPr>
        <p:grpSpPr bwMode="auto">
          <a:xfrm>
            <a:off x="1313780" y="3248496"/>
            <a:ext cx="8325520" cy="618315"/>
            <a:chOff x="0" y="0"/>
            <a:chExt cx="5430" cy="519"/>
          </a:xfrm>
        </p:grpSpPr>
        <p:sp>
          <p:nvSpPr>
            <p:cNvPr id="9" name="Rectangle 1281"/>
            <p:cNvSpPr>
              <a:spLocks noChangeArrowheads="1"/>
            </p:cNvSpPr>
            <p:nvPr/>
          </p:nvSpPr>
          <p:spPr bwMode="auto">
            <a:xfrm>
              <a:off x="0" y="0"/>
              <a:ext cx="3060" cy="15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282"/>
            <p:cNvSpPr>
              <a:spLocks noChangeArrowheads="1"/>
            </p:cNvSpPr>
            <p:nvPr/>
          </p:nvSpPr>
          <p:spPr bwMode="auto">
            <a:xfrm>
              <a:off x="2370" y="207"/>
              <a:ext cx="3060" cy="15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283"/>
            <p:cNvSpPr>
              <a:spLocks noChangeShapeType="1"/>
            </p:cNvSpPr>
            <p:nvPr/>
          </p:nvSpPr>
          <p:spPr bwMode="auto">
            <a:xfrm>
              <a:off x="2370" y="348"/>
              <a:ext cx="0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1284"/>
            <p:cNvSpPr>
              <a:spLocks noChangeShapeType="1"/>
            </p:cNvSpPr>
            <p:nvPr/>
          </p:nvSpPr>
          <p:spPr bwMode="auto">
            <a:xfrm>
              <a:off x="3060" y="363"/>
              <a:ext cx="0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059885" y="3746502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3cm</a:t>
            </a:r>
            <a:endParaRPr lang="zh-CN" alt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461775" y="4297147"/>
            <a:ext cx="9571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解析：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因为焊接处有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3cm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重叠，所以焊接后的铁条长度是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18+18-3=33cm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56987" y="579180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答：焊接后的铁条长度是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33cm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-35294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69024" y="2046289"/>
            <a:ext cx="2666321" cy="2949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0032" y="1806292"/>
            <a:ext cx="5031569" cy="343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582256" y="1967215"/>
            <a:ext cx="4666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今天</a:t>
            </a:r>
            <a:r>
              <a:rPr lang="zh-CN" altLang="zh-CN" sz="2400" dirty="0"/>
              <a:t>，明明想请大家帮个忙，可以吗</a:t>
            </a:r>
            <a:r>
              <a:rPr lang="zh-CN" altLang="zh-CN" sz="2400" dirty="0" smtClean="0"/>
              <a:t>？现在</a:t>
            </a:r>
            <a:r>
              <a:rPr lang="zh-CN" altLang="zh-CN" sz="2400" dirty="0"/>
              <a:t>就请小朋友用你们喜欢的工具量一量课桌的长度。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1582257" y="3741159"/>
            <a:ext cx="4496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手比划的；用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文具盒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的；用数学数量的等。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767263" y="1985910"/>
            <a:ext cx="4781731" cy="402110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0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4805" y="1858910"/>
            <a:ext cx="5126097" cy="4131326"/>
          </a:xfrm>
          <a:prstGeom prst="roundRect">
            <a:avLst>
              <a:gd name="adj" fmla="val 683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001694" y="2238287"/>
            <a:ext cx="4061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一 </a:t>
            </a:r>
            <a:r>
              <a:rPr lang="zh-CN" altLang="en-US" sz="2400" b="1" dirty="0"/>
              <a:t>，</a:t>
            </a:r>
            <a:r>
              <a:rPr lang="zh-CN" altLang="zh-CN" sz="2400" b="1" dirty="0" smtClean="0"/>
              <a:t>合作</a:t>
            </a:r>
            <a:r>
              <a:rPr lang="zh-CN" altLang="zh-CN" sz="2400" b="1" dirty="0"/>
              <a:t>探究、认识厘米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943637" y="2610735"/>
            <a:ext cx="4669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请</a:t>
            </a:r>
            <a:r>
              <a:rPr lang="zh-CN" altLang="en-US" sz="2400" dirty="0" smtClean="0"/>
              <a:t>同学们</a:t>
            </a:r>
            <a:r>
              <a:rPr lang="zh-CN" altLang="zh-CN" sz="2400" dirty="0" smtClean="0"/>
              <a:t>拿</a:t>
            </a:r>
            <a:r>
              <a:rPr lang="zh-CN" altLang="zh-CN" sz="2400" dirty="0"/>
              <a:t>出你的尺子</a:t>
            </a:r>
            <a:r>
              <a:rPr lang="zh-CN" altLang="zh-CN" sz="2400" dirty="0" smtClean="0"/>
              <a:t>，仔细瞧瞧</a:t>
            </a:r>
            <a:r>
              <a:rPr lang="zh-CN" altLang="zh-CN" sz="2400" dirty="0"/>
              <a:t>，你发现尺子上</a:t>
            </a:r>
            <a:r>
              <a:rPr lang="zh-CN" altLang="zh-CN" sz="2400" dirty="0" smtClean="0"/>
              <a:t>有些什么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81737" y="3833590"/>
            <a:ext cx="4643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尺子上有很多数字，而且每个数字间有一定间距，还有很多竖线</a:t>
            </a:r>
            <a:r>
              <a:rPr lang="zh-CN" altLang="en-US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767263" y="3187193"/>
            <a:ext cx="4781731" cy="1463118"/>
            <a:chOff x="5948523" y="3574172"/>
            <a:chExt cx="5646247" cy="1180003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b="-19189"/>
            <a:stretch>
              <a:fillRect/>
            </a:stretch>
          </p:blipFill>
          <p:spPr bwMode="auto">
            <a:xfrm>
              <a:off x="6982632" y="3762611"/>
              <a:ext cx="3598281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273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4688" y="3574172"/>
              <a:ext cx="1500082" cy="117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273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8523" y="3577974"/>
              <a:ext cx="1500082" cy="117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76300" y="1944691"/>
            <a:ext cx="5176157" cy="4399605"/>
          </a:xfrm>
          <a:prstGeom prst="roundRect">
            <a:avLst>
              <a:gd name="adj" fmla="val 887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912403" y="2102022"/>
            <a:ext cx="4781731" cy="402110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12403" y="3303305"/>
            <a:ext cx="4781731" cy="1463118"/>
            <a:chOff x="5948523" y="3574172"/>
            <a:chExt cx="5646247" cy="118000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b="-19189"/>
            <a:stretch>
              <a:fillRect/>
            </a:stretch>
          </p:blipFill>
          <p:spPr bwMode="auto">
            <a:xfrm>
              <a:off x="6982632" y="3762611"/>
              <a:ext cx="3598281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273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4688" y="3574172"/>
              <a:ext cx="1500082" cy="117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273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8523" y="3577974"/>
              <a:ext cx="1500082" cy="117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1071075" y="2213827"/>
            <a:ext cx="46089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这些</a:t>
            </a:r>
            <a:r>
              <a:rPr lang="zh-CN" altLang="zh-CN" sz="2400" dirty="0"/>
              <a:t>数字在尺子上叫刻度</a:t>
            </a:r>
            <a:r>
              <a:rPr lang="zh-CN" altLang="zh-CN" sz="2400" dirty="0" smtClean="0"/>
              <a:t>数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最小</a:t>
            </a:r>
            <a:r>
              <a:rPr lang="zh-CN" altLang="zh-CN" sz="2400" dirty="0"/>
              <a:t>的是几？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92650" y="287270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0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1075" y="3334366"/>
            <a:ext cx="481734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我们</a:t>
            </a:r>
            <a:r>
              <a:rPr lang="zh-CN" altLang="zh-CN" sz="2400" dirty="0"/>
              <a:t>又可以叫刻度</a:t>
            </a:r>
            <a:r>
              <a:rPr lang="en-US" altLang="zh-CN" sz="2400" dirty="0"/>
              <a:t>0</a:t>
            </a:r>
            <a:r>
              <a:rPr lang="zh-CN" altLang="zh-CN" sz="2400" dirty="0" smtClean="0"/>
              <a:t>，表示起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点。直尺</a:t>
            </a:r>
            <a:r>
              <a:rPr lang="zh-CN" altLang="zh-CN" sz="2400" dirty="0"/>
              <a:t>上每相邻两</a:t>
            </a:r>
            <a:r>
              <a:rPr lang="zh-CN" altLang="zh-CN" sz="2400" dirty="0" smtClean="0"/>
              <a:t>个长刻度线之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间</a:t>
            </a:r>
            <a:r>
              <a:rPr lang="zh-CN" altLang="zh-CN" sz="2400" dirty="0"/>
              <a:t>的长度都是</a:t>
            </a:r>
            <a:r>
              <a:rPr lang="en-US" altLang="zh-CN" sz="2400" dirty="0"/>
              <a:t>1</a:t>
            </a:r>
            <a:r>
              <a:rPr lang="zh-CN" altLang="zh-CN" sz="2400" dirty="0"/>
              <a:t>厘米</a:t>
            </a:r>
            <a:r>
              <a:rPr lang="zh-CN" altLang="zh-CN" sz="2400" dirty="0" smtClean="0"/>
              <a:t>，量比较</a:t>
            </a:r>
            <a:r>
              <a:rPr lang="zh-CN" altLang="zh-CN" sz="2400" dirty="0"/>
              <a:t>短</a:t>
            </a:r>
            <a:r>
              <a:rPr lang="zh-CN" altLang="zh-CN" sz="2400" dirty="0" smtClean="0"/>
              <a:t>的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物体，常用厘米作单位，用字母“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cm</a:t>
            </a:r>
            <a:r>
              <a:rPr lang="zh-CN" altLang="zh-CN" sz="2400" dirty="0" smtClean="0"/>
              <a:t>”表示，</a:t>
            </a:r>
            <a:r>
              <a:rPr lang="en-US" altLang="zh-CN" sz="2400" dirty="0" smtClean="0"/>
              <a:t>1</a:t>
            </a:r>
            <a:r>
              <a:rPr lang="zh-CN" altLang="zh-CN" sz="2400" dirty="0" smtClean="0"/>
              <a:t>厘米可以写成</a:t>
            </a:r>
            <a:r>
              <a:rPr lang="en-US" altLang="zh-CN" sz="2400" dirty="0" smtClean="0"/>
              <a:t>1cm</a:t>
            </a:r>
            <a:r>
              <a:rPr lang="zh-CN" altLang="zh-CN" sz="2400" dirty="0" smtClean="0"/>
              <a:t>。</a:t>
            </a:r>
            <a:endParaRPr lang="zh-CN" altLang="en-U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9677" y="1967354"/>
            <a:ext cx="5330152" cy="4399605"/>
          </a:xfrm>
          <a:prstGeom prst="roundRect">
            <a:avLst>
              <a:gd name="adj" fmla="val 800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7188169" y="2290706"/>
            <a:ext cx="4352496" cy="366014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4545" y1="88785" x2="34545" y2="88785"/>
                        <a14:backgroundMark x1="41818" y1="85514" x2="41818" y2="85514"/>
                        <a14:backgroundMark x1="41818" y1="85514" x2="41818" y2="85514"/>
                        <a14:backgroundMark x1="41818" y1="85514" x2="41818" y2="85514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8701736" y="1343863"/>
            <a:ext cx="567026" cy="476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72431" y="2276192"/>
            <a:ext cx="2214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二 </a:t>
            </a:r>
            <a:r>
              <a:rPr lang="zh-CN" altLang="en-US" sz="2400" b="1" dirty="0"/>
              <a:t>，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量一量</a:t>
            </a:r>
            <a:r>
              <a:rPr lang="zh-CN" altLang="zh-CN" sz="2400" b="1" dirty="0"/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859110" y="2741855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/>
              <a:t>从</a:t>
            </a:r>
            <a:r>
              <a:rPr lang="zh-CN" altLang="en-US" sz="2400" dirty="0" smtClean="0"/>
              <a:t>右边</a:t>
            </a:r>
            <a:r>
              <a:rPr lang="zh-CN" altLang="zh-CN" sz="2400" dirty="0" smtClean="0"/>
              <a:t>图中你知道了些什么？</a:t>
            </a:r>
            <a:endParaRPr lang="zh-CN" altLang="en-US" sz="2400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 b="-5266"/>
          <a:stretch>
            <a:fillRect/>
          </a:stretch>
        </p:blipFill>
        <p:spPr bwMode="auto">
          <a:xfrm>
            <a:off x="7303038" y="4383111"/>
            <a:ext cx="4150543" cy="6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7346580" y="4110221"/>
            <a:ext cx="245056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226366" y="3219903"/>
            <a:ext cx="510909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了蜡笔长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厘米，线段长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r>
              <a:rPr lang="zh-CN" altLang="en-US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铅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笔和线段的一端都与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直尺的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刻度线对齐，另一端分别与直尺上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的刻度“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”和刻度“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”对齐，所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以蜡笔长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厘米，线段长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zh-CN" altLang="en-US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9231" y="1981869"/>
            <a:ext cx="5083409" cy="4041562"/>
          </a:xfrm>
          <a:prstGeom prst="roundRect">
            <a:avLst>
              <a:gd name="adj" fmla="val 944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-20779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4" name="矩形 3"/>
          <p:cNvSpPr/>
          <p:nvPr/>
        </p:nvSpPr>
        <p:spPr>
          <a:xfrm>
            <a:off x="1441985" y="2348764"/>
            <a:ext cx="2305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三 ，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画一画 </a:t>
            </a:r>
            <a:r>
              <a:rPr lang="zh-CN" altLang="zh-CN" sz="2400" b="1" dirty="0" smtClean="0"/>
              <a:t>。</a:t>
            </a:r>
            <a:endParaRPr lang="zh-CN" altLang="zh-CN" sz="2400" b="1" dirty="0"/>
          </a:p>
        </p:txBody>
      </p:sp>
      <p:sp>
        <p:nvSpPr>
          <p:cNvPr id="5" name="矩形 4"/>
          <p:cNvSpPr/>
          <p:nvPr/>
        </p:nvSpPr>
        <p:spPr>
          <a:xfrm>
            <a:off x="1717344" y="2945791"/>
            <a:ext cx="3751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试着画一条</a:t>
            </a:r>
            <a:r>
              <a:rPr lang="en-US" altLang="zh-CN" sz="2400" dirty="0"/>
              <a:t>4</a:t>
            </a:r>
            <a:r>
              <a:rPr lang="zh-CN" altLang="zh-CN" sz="2400" dirty="0"/>
              <a:t>厘米的线段。</a:t>
            </a:r>
            <a:endParaRPr lang="zh-CN" alt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 b="-5266"/>
          <a:stretch>
            <a:fillRect/>
          </a:stretch>
        </p:blipFill>
        <p:spPr bwMode="auto">
          <a:xfrm>
            <a:off x="7230466" y="3791598"/>
            <a:ext cx="4150543" cy="6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309305" y="3446140"/>
            <a:ext cx="48013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</a:t>
            </a:r>
            <a:r>
              <a:rPr lang="zh-CN" altLang="zh-CN" sz="2400" dirty="0" smtClean="0"/>
              <a:t>画</a:t>
            </a:r>
            <a:r>
              <a:rPr lang="zh-CN" altLang="zh-CN" sz="2400" dirty="0"/>
              <a:t>线段时，最好从刻度</a:t>
            </a:r>
            <a:r>
              <a:rPr lang="en-US" altLang="zh-CN" sz="2400" dirty="0"/>
              <a:t>0</a:t>
            </a:r>
            <a:r>
              <a:rPr lang="zh-CN" altLang="zh-CN" sz="2400" dirty="0"/>
              <a:t>开始</a:t>
            </a:r>
            <a:r>
              <a:rPr lang="zh-CN" altLang="zh-CN" sz="2400" dirty="0" smtClean="0"/>
              <a:t>画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几</a:t>
            </a:r>
            <a:r>
              <a:rPr lang="zh-CN" altLang="zh-CN" sz="2400" dirty="0"/>
              <a:t>厘米就画到刻度</a:t>
            </a:r>
            <a:r>
              <a:rPr lang="zh-CN" altLang="zh-CN" sz="2400" dirty="0" smtClean="0"/>
              <a:t>几</a:t>
            </a:r>
            <a:r>
              <a:rPr lang="zh-CN" altLang="en-US" sz="2400" dirty="0" smtClean="0"/>
              <a:t>，如果不从</a:t>
            </a:r>
            <a:r>
              <a:rPr lang="en-US" altLang="zh-CN" sz="2400" dirty="0" smtClean="0"/>
              <a:t>0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开始，则用终点长度减去起始位置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长度</a:t>
            </a:r>
            <a:r>
              <a:rPr lang="zh-CN" altLang="zh-CN" sz="2400" dirty="0" smtClean="0"/>
              <a:t>。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7274654" y="3667397"/>
            <a:ext cx="1948087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35293" y="6104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0271" y="1555236"/>
            <a:ext cx="5606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知识点</a:t>
            </a:r>
            <a:r>
              <a:rPr lang="en-US" altLang="zh-CN" sz="2400" b="1" dirty="0"/>
              <a:t>1</a:t>
            </a:r>
            <a:r>
              <a:rPr lang="zh-CN" altLang="zh-CN" sz="2400" b="1" dirty="0" smtClean="0"/>
              <a:t>：</a:t>
            </a:r>
            <a:r>
              <a:rPr lang="zh-CN" altLang="zh-CN" sz="2400" dirty="0"/>
              <a:t>用厘米作单位量物体的长度。</a:t>
            </a:r>
          </a:p>
        </p:txBody>
      </p:sp>
      <p:sp>
        <p:nvSpPr>
          <p:cNvPr id="9" name="矩形 8"/>
          <p:cNvSpPr/>
          <p:nvPr/>
        </p:nvSpPr>
        <p:spPr>
          <a:xfrm>
            <a:off x="951853" y="237644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/>
              <a:t>【例】</a:t>
            </a:r>
            <a:r>
              <a:rPr lang="zh-CN" altLang="en-US" sz="2400" dirty="0" smtClean="0"/>
              <a:t>填一填。</a:t>
            </a:r>
            <a:endParaRPr lang="zh-CN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34545" y1="88785" x2="34545" y2="88785"/>
                        <a14:backgroundMark x1="41818" y1="85514" x2="41818" y2="85514"/>
                        <a14:backgroundMark x1="41818" y1="85514" x2="41818" y2="85514"/>
                        <a14:backgroundMark x1="41818" y1="85514" x2="41818" y2="855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3329122" y="1409212"/>
            <a:ext cx="567026" cy="476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 b="-5266"/>
          <a:stretch>
            <a:fillRect/>
          </a:stretch>
        </p:blipFill>
        <p:spPr bwMode="auto">
          <a:xfrm>
            <a:off x="1883930" y="4355471"/>
            <a:ext cx="4150543" cy="6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箭头连接符 2"/>
          <p:cNvCxnSpPr/>
          <p:nvPr/>
        </p:nvCxnSpPr>
        <p:spPr>
          <a:xfrm flipV="1">
            <a:off x="5814447" y="3765651"/>
            <a:ext cx="0" cy="55925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938008" y="3931349"/>
            <a:ext cx="0" cy="38197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816727" y="5635596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铅笔长（</a:t>
            </a:r>
            <a:r>
              <a:rPr lang="en-US" altLang="zh-CN" sz="2400" dirty="0"/>
              <a:t>     </a:t>
            </a:r>
            <a:r>
              <a:rPr lang="zh-CN" altLang="zh-CN" sz="2400" dirty="0"/>
              <a:t>）厘米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1376" y="56355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322981" y="3278344"/>
            <a:ext cx="3258507" cy="2756716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442409" y="3469063"/>
            <a:ext cx="3187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解析：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铅笔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的左端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对准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刻度，右端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对准刻度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铅笔的长度是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0848" y="1385292"/>
            <a:ext cx="1604097" cy="167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2030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970409" y="2077775"/>
            <a:ext cx="437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1 .</a:t>
            </a:r>
            <a:r>
              <a:rPr lang="zh-CN" altLang="zh-CN" sz="2400" dirty="0"/>
              <a:t>下面的线段长（</a:t>
            </a:r>
            <a:r>
              <a:rPr lang="en-US" altLang="zh-CN" sz="2400" dirty="0"/>
              <a:t>     </a:t>
            </a:r>
            <a:r>
              <a:rPr lang="zh-CN" altLang="zh-CN" sz="2400" dirty="0"/>
              <a:t>）厘米。</a:t>
            </a:r>
            <a:endParaRPr lang="zh-CN" altLang="en-US" sz="2400" dirty="0"/>
          </a:p>
        </p:txBody>
      </p:sp>
      <p:sp>
        <p:nvSpPr>
          <p:cNvPr id="21" name="圆角矩形 20"/>
          <p:cNvSpPr/>
          <p:nvPr/>
        </p:nvSpPr>
        <p:spPr>
          <a:xfrm>
            <a:off x="6805387" y="2082267"/>
            <a:ext cx="4046868" cy="376604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85571" y="2210513"/>
            <a:ext cx="4002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小结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尺子量物体长度的时候，一般用尺子的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刻度对准物体的左端，看物体的右端指向刻度几，就是几厘米。如果不是整厘米的一般取整厘米数。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 b="-5266"/>
          <a:stretch>
            <a:fillRect/>
          </a:stretch>
        </p:blipFill>
        <p:spPr bwMode="auto">
          <a:xfrm>
            <a:off x="1369903" y="4132088"/>
            <a:ext cx="4150543" cy="6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1904713" y="3947493"/>
            <a:ext cx="246154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846657" y="5264603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（厘米）。</a:t>
            </a:r>
          </a:p>
        </p:txBody>
      </p:sp>
      <p:sp>
        <p:nvSpPr>
          <p:cNvPr id="6" name="矩形 5"/>
          <p:cNvSpPr/>
          <p:nvPr/>
        </p:nvSpPr>
        <p:spPr>
          <a:xfrm>
            <a:off x="3609159" y="212617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35293" y="6104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0271" y="1555236"/>
            <a:ext cx="4682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知识</a:t>
            </a:r>
            <a:r>
              <a:rPr lang="zh-CN" altLang="zh-CN" sz="2400" b="1" dirty="0" smtClean="0"/>
              <a:t>点</a:t>
            </a:r>
            <a:r>
              <a:rPr lang="en-US" altLang="zh-CN" sz="2400" b="1" dirty="0"/>
              <a:t>2</a:t>
            </a:r>
            <a:r>
              <a:rPr lang="zh-CN" altLang="zh-CN" sz="2400" b="1" dirty="0" smtClean="0"/>
              <a:t>：</a:t>
            </a:r>
            <a:r>
              <a:rPr lang="zh-CN" altLang="zh-CN" sz="2400" dirty="0"/>
              <a:t>画整厘米长度的线段。</a:t>
            </a:r>
          </a:p>
        </p:txBody>
      </p:sp>
      <p:sp>
        <p:nvSpPr>
          <p:cNvPr id="9" name="矩形 8"/>
          <p:cNvSpPr/>
          <p:nvPr/>
        </p:nvSpPr>
        <p:spPr>
          <a:xfrm>
            <a:off x="951854" y="2376446"/>
            <a:ext cx="4366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/>
              <a:t>【例】画</a:t>
            </a:r>
            <a:r>
              <a:rPr lang="zh-CN" altLang="zh-CN" sz="2400" dirty="0"/>
              <a:t>一条</a:t>
            </a:r>
            <a:r>
              <a:rPr lang="en-US" altLang="zh-CN" sz="2400" dirty="0"/>
              <a:t>5</a:t>
            </a:r>
            <a:r>
              <a:rPr lang="zh-CN" altLang="zh-CN" sz="2400" dirty="0"/>
              <a:t>厘米长的线段。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2" b="-5266"/>
          <a:stretch>
            <a:fillRect/>
          </a:stretch>
        </p:blipFill>
        <p:spPr bwMode="auto">
          <a:xfrm>
            <a:off x="1960130" y="4431671"/>
            <a:ext cx="4150543" cy="6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7137400" y="3251201"/>
            <a:ext cx="3581400" cy="301246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188202" y="3291263"/>
            <a:ext cx="3581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解析：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对准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刻度线，点上一个点，从直尺的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刻度线开始，画到刻度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的地方，画上另一个端点，并在线段上写上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011297" y="4259913"/>
            <a:ext cx="2408305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16327" y="1315867"/>
            <a:ext cx="1764507" cy="184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Microsoft Office PowerPoint</Application>
  <PresentationFormat>宽屏</PresentationFormat>
  <Paragraphs>118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楷体</vt:lpstr>
      <vt:lpstr>宋体</vt:lpstr>
      <vt:lpstr>微软雅黑</vt:lpstr>
      <vt:lpstr>Arial</vt:lpstr>
      <vt:lpstr>Calibri</vt:lpstr>
      <vt:lpstr>Franklin Gothic Book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2023-01-16T20:27:47Z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EDCE56397A4640539B3BB53E789CEE65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