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289" r:id="rId16"/>
    <p:sldId id="272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6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502"/>
            <a:ext cx="269979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圆柱和圆锥  立体的截面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png"/><Relationship Id="rId5" Type="http://schemas.microsoft.com/office/2007/relationships/hdphoto" Target="../media/hdphoto3.wdp"/><Relationship Id="rId4" Type="http://schemas.openxmlformats.org/officeDocument/2006/relationships/image" Target="../media/image29.png"/><Relationship Id="rId9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3.wdp"/><Relationship Id="rId7" Type="http://schemas.openxmlformats.org/officeDocument/2006/relationships/slide" Target="slide1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microsoft.com/office/2007/relationships/hdphoto" Target="../media/hdphoto5.wdp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microsoft.com/office/2007/relationships/hdphoto" Target="../media/hdphoto3.wdp"/><Relationship Id="rId7" Type="http://schemas.microsoft.com/office/2007/relationships/hdphoto" Target="../media/hdphoto6.wdp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png"/><Relationship Id="rId5" Type="http://schemas.openxmlformats.org/officeDocument/2006/relationships/image" Target="../media/image34.jpeg"/><Relationship Id="rId4" Type="http://schemas.openxmlformats.org/officeDocument/2006/relationships/image" Target="../media/image33.jpeg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1.xml"/><Relationship Id="rId4" Type="http://schemas.openxmlformats.org/officeDocument/2006/relationships/image" Target="../media/image4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image" Target="../media/image12.jpeg"/><Relationship Id="rId9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7.jpe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8.jpeg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10" Type="http://schemas.openxmlformats.org/officeDocument/2006/relationships/image" Target="../media/image10.png"/><Relationship Id="rId4" Type="http://schemas.openxmlformats.org/officeDocument/2006/relationships/image" Target="../media/image6.jpeg"/><Relationship Id="rId9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13.png"/><Relationship Id="rId7" Type="http://schemas.openxmlformats.org/officeDocument/2006/relationships/image" Target="../media/image2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10" Type="http://schemas.openxmlformats.org/officeDocument/2006/relationships/image" Target="../media/image10.png"/><Relationship Id="rId4" Type="http://schemas.openxmlformats.org/officeDocument/2006/relationships/image" Target="../media/image22.jpeg"/><Relationship Id="rId9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7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959303" y="2297971"/>
            <a:ext cx="1436933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8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553068" y="1131590"/>
            <a:ext cx="7547739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冰淇淋盒有多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圆柱和圆锥</a:t>
            </a:r>
            <a:endParaRPr lang="zh-CN" altLang="en-US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754205" y="1111869"/>
            <a:ext cx="654847" cy="648072"/>
            <a:chOff x="1306635" y="1440417"/>
            <a:chExt cx="654847" cy="64807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2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二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3227497" y="435390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37656" y="740520"/>
            <a:ext cx="8642856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横着切、竖着切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或沿着对角线切割正方体面包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的形状分别如下图所示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8" name="35-3.EPS" descr="id:2147504295;FounderCES"/>
          <p:cNvPicPr/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 flipV="1">
            <a:off x="3456719" y="1969855"/>
            <a:ext cx="1860493" cy="965625"/>
          </a:xfrm>
          <a:prstGeom prst="rect">
            <a:avLst/>
          </a:prstGeom>
        </p:spPr>
      </p:pic>
      <p:sp>
        <p:nvSpPr>
          <p:cNvPr id="7" name="立方体 6"/>
          <p:cNvSpPr/>
          <p:nvPr/>
        </p:nvSpPr>
        <p:spPr>
          <a:xfrm>
            <a:off x="1616308" y="2569692"/>
            <a:ext cx="1252631" cy="1252631"/>
          </a:xfrm>
          <a:prstGeom prst="cub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 flipH="1" flipV="1">
            <a:off x="1616308" y="2863711"/>
            <a:ext cx="864021" cy="900402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6103472" y="3015075"/>
            <a:ext cx="1459251" cy="926026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2" name="35-3.EPS" descr="id:2147504295;FounderCES"/>
          <p:cNvPicPr/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643176" y="3118293"/>
            <a:ext cx="1860493" cy="965625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5831159" y="219735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形状：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3568" y="699542"/>
            <a:ext cx="9111868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沿圆锥形胡萝卜的不同位置切割后的截面分别如下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图所示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596961" y="2877617"/>
            <a:ext cx="871490" cy="1222951"/>
            <a:chOff x="3635896" y="3071861"/>
            <a:chExt cx="871490" cy="1222951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 rotWithShape="1"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8411" r="88785">
                          <a14:foregroundMark x1="35514" y1="89655" x2="37383" y2="99138"/>
                          <a14:foregroundMark x1="10280" y1="30172" x2="8411" y2="56897"/>
                          <a14:foregroundMark x1="64486" y1="97414" x2="41121" y2="99138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3635896" y="3136745"/>
              <a:ext cx="871490" cy="1158067"/>
            </a:xfrm>
            <a:prstGeom prst="rect">
              <a:avLst/>
            </a:prstGeom>
          </p:spPr>
        </p:pic>
        <p:sp>
          <p:nvSpPr>
            <p:cNvPr id="13" name="椭圆 12"/>
            <p:cNvSpPr/>
            <p:nvPr/>
          </p:nvSpPr>
          <p:spPr>
            <a:xfrm>
              <a:off x="3779912" y="3071861"/>
              <a:ext cx="576064" cy="12817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871" b="100000" l="8411" r="88785">
                        <a14:foregroundMark x1="35514" y1="94850" x2="37383" y2="99571"/>
                        <a14:foregroundMark x1="10280" y1="65236" x2="8411" y2="78541"/>
                        <a14:foregroundMark x1="64486" y1="98712" x2="41121" y2="99571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1515558" y="1739335"/>
            <a:ext cx="871490" cy="2316135"/>
          </a:xfrm>
          <a:prstGeom prst="rect">
            <a:avLst/>
          </a:prstGeom>
        </p:spPr>
      </p:pic>
      <p:sp>
        <p:nvSpPr>
          <p:cNvPr id="26" name="弧形 25"/>
          <p:cNvSpPr/>
          <p:nvPr/>
        </p:nvSpPr>
        <p:spPr>
          <a:xfrm rot="5400000">
            <a:off x="1711568" y="2282214"/>
            <a:ext cx="441238" cy="824131"/>
          </a:xfrm>
          <a:prstGeom prst="arc">
            <a:avLst>
              <a:gd name="adj1" fmla="val 18199513"/>
              <a:gd name="adj2" fmla="val 3655938"/>
            </a:avLst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3573357" y="1580512"/>
            <a:ext cx="871490" cy="1172994"/>
            <a:chOff x="3612292" y="1774756"/>
            <a:chExt cx="871490" cy="1172994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 rotWithShape="1"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20536" b="100000" l="8411" r="88785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3612292" y="1774756"/>
              <a:ext cx="871490" cy="1113767"/>
            </a:xfrm>
            <a:prstGeom prst="rect">
              <a:avLst/>
            </a:prstGeom>
          </p:spPr>
        </p:pic>
        <p:sp>
          <p:nvSpPr>
            <p:cNvPr id="32" name="椭圆 31"/>
            <p:cNvSpPr/>
            <p:nvPr/>
          </p:nvSpPr>
          <p:spPr>
            <a:xfrm>
              <a:off x="3760005" y="2819574"/>
              <a:ext cx="576064" cy="12817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34" name="矩形 33"/>
          <p:cNvSpPr/>
          <p:nvPr/>
        </p:nvSpPr>
        <p:spPr>
          <a:xfrm>
            <a:off x="5714812" y="2316682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形状：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6254359" y="3169594"/>
            <a:ext cx="720080" cy="72008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9" name="图片 18">
              <a:hlinkClick r:id="rId8" action="ppaction://hlinksldjump"/>
            </p:cNvPr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0" name="文本框 26">
              <a:hlinkClick r:id="rId8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4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22503" y="699542"/>
            <a:ext cx="9111868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沿圆锥形胡萝卜的不同位置切割后的截面分别如下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图所示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1" b="100000" l="8411" r="88785">
                        <a14:foregroundMark x1="35514" y1="94850" x2="37383" y2="99571"/>
                        <a14:foregroundMark x1="10280" y1="65236" x2="8411" y2="78541"/>
                        <a14:foregroundMark x1="64486" y1="98712" x2="41121" y2="99571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1554493" y="1739335"/>
            <a:ext cx="871490" cy="2316135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5450316" y="1759019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形状：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1962120" y="2188345"/>
            <a:ext cx="61482" cy="1821980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35-4.EPS" descr="id:2147504302;FounderCES"/>
          <p:cNvPicPr/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028238" y="2172919"/>
            <a:ext cx="1165119" cy="1938013"/>
          </a:xfrm>
          <a:prstGeom prst="rect">
            <a:avLst/>
          </a:prstGeom>
        </p:spPr>
      </p:pic>
      <p:pic>
        <p:nvPicPr>
          <p:cNvPr id="22" name="35-4.EPS" descr="id:2147504302;FounderCES"/>
          <p:cNvPicPr/>
          <p:nvPr/>
        </p:nvPicPr>
        <p:blipFill rotWithShape="1"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76" b="98883" l="9735" r="88496">
                        <a14:foregroundMark x1="26549" y1="5028" x2="39823" y2="18994"/>
                        <a14:foregroundMark x1="31858" y1="91061" x2="40708" y2="97207"/>
                        <a14:foregroundMark x1="34513" y1="1676" x2="34513" y2="8939"/>
                        <a14:foregroundMark x1="33628" y1="93855" x2="33628" y2="98883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5868144" y="2220684"/>
            <a:ext cx="1165119" cy="1842484"/>
          </a:xfrm>
          <a:prstGeom prst="rect">
            <a:avLst/>
          </a:prstGeom>
        </p:spPr>
      </p:pic>
      <p:pic>
        <p:nvPicPr>
          <p:cNvPr id="23" name="35-4.EPS" descr="id:2147504302;FounderCES"/>
          <p:cNvPicPr/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3067801" y="2191123"/>
            <a:ext cx="1165119" cy="1938013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7" action="ppaction://hlinksldjump"/>
            </p:cNvPr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7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716716" y="699542"/>
            <a:ext cx="9111868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沿圆锥形胡萝卜的不同位置切割后的截面分别如下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图所示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1" b="100000" l="8411" r="88785">
                        <a14:foregroundMark x1="35514" y1="94850" x2="37383" y2="99571"/>
                        <a14:foregroundMark x1="10280" y1="65236" x2="8411" y2="78541"/>
                        <a14:foregroundMark x1="64486" y1="98712" x2="41121" y2="99571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1548706" y="1739335"/>
            <a:ext cx="871490" cy="2316135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5444529" y="1759019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形状：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757901" y="2521522"/>
            <a:ext cx="504056" cy="648072"/>
          </a:xfrm>
          <a:prstGeom prst="line">
            <a:avLst/>
          </a:prstGeom>
          <a:ln w="28575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35-4.EPS" descr="id:2147504302;FounderCES"/>
          <p:cNvPicPr/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437951" y="2388668"/>
            <a:ext cx="1516139" cy="1695667"/>
          </a:xfrm>
          <a:prstGeom prst="rect">
            <a:avLst/>
          </a:prstGeom>
        </p:spPr>
      </p:pic>
      <p:pic>
        <p:nvPicPr>
          <p:cNvPr id="17" name="35-4.EPS" descr="id:2147504302;FounderCES"/>
          <p:cNvPicPr/>
          <p:nvPr/>
        </p:nvPicPr>
        <p:blipFill rotWithShape="1"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626858" y="2872785"/>
            <a:ext cx="1054121" cy="1141822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5646" b="100000" l="8411" r="88785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 rot="19372451">
            <a:off x="3336290" y="1438416"/>
            <a:ext cx="736451" cy="1458906"/>
          </a:xfrm>
          <a:custGeom>
            <a:avLst/>
            <a:gdLst>
              <a:gd name="connsiteX0" fmla="*/ 0 w 871490"/>
              <a:gd name="connsiteY0" fmla="*/ 0 h 1458906"/>
              <a:gd name="connsiteX1" fmla="*/ 871490 w 871490"/>
              <a:gd name="connsiteY1" fmla="*/ 0 h 1458906"/>
              <a:gd name="connsiteX2" fmla="*/ 871490 w 871490"/>
              <a:gd name="connsiteY2" fmla="*/ 1458906 h 1458906"/>
              <a:gd name="connsiteX3" fmla="*/ 727773 w 871490"/>
              <a:gd name="connsiteY3" fmla="*/ 1458906 h 1458906"/>
              <a:gd name="connsiteX4" fmla="*/ 13753 w 871490"/>
              <a:gd name="connsiteY4" fmla="*/ 641918 h 1458906"/>
              <a:gd name="connsiteX5" fmla="*/ 0 w 871490"/>
              <a:gd name="connsiteY5" fmla="*/ 653938 h 1458906"/>
              <a:gd name="connsiteX6" fmla="*/ 0 w 871490"/>
              <a:gd name="connsiteY6" fmla="*/ 0 h 145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490" h="1458906">
                <a:moveTo>
                  <a:pt x="0" y="0"/>
                </a:moveTo>
                <a:lnTo>
                  <a:pt x="871490" y="0"/>
                </a:lnTo>
                <a:lnTo>
                  <a:pt x="871490" y="1458906"/>
                </a:lnTo>
                <a:lnTo>
                  <a:pt x="727773" y="1458906"/>
                </a:lnTo>
                <a:lnTo>
                  <a:pt x="13753" y="641918"/>
                </a:lnTo>
                <a:lnTo>
                  <a:pt x="0" y="653938"/>
                </a:lnTo>
                <a:lnTo>
                  <a:pt x="0" y="0"/>
                </a:lnTo>
                <a:close/>
              </a:path>
            </a:pathLst>
          </a:custGeom>
        </p:spPr>
      </p:pic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8" action="ppaction://hlinksldjump"/>
            </p:cNvPr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8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223559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762008" y="1024623"/>
            <a:ext cx="8058463" cy="2914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20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填空。</a:t>
            </a:r>
          </a:p>
          <a:p>
            <a:pPr indent="266700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沿着篮球的不同位置切开后的截面是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形的。</a:t>
            </a:r>
          </a:p>
          <a:p>
            <a:pPr indent="266700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横着切和竖着切开鸡蛋后的截面分别是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的和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形的。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444208" y="1958194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indent="266700">
              <a:lnSpc>
                <a:spcPct val="200000"/>
              </a:lnSpc>
              <a:defRPr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圆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732240" y="2717705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indent="266700">
              <a:lnSpc>
                <a:spcPct val="200000"/>
              </a:lnSpc>
              <a:defRPr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圆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979712" y="3477217"/>
            <a:ext cx="135224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indent="266700">
              <a:lnSpc>
                <a:spcPct val="200000"/>
              </a:lnSpc>
              <a:defRPr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 椭圆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13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5" name="图片 1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6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751774"/>
            <a:ext cx="7500895" cy="2620176"/>
          </a:xfrm>
          <a:prstGeom prst="rect">
            <a:avLst/>
          </a:prstGeom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83813" y="1059582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black">
          <a:xfrm>
            <a:off x="3778354" y="2682767"/>
            <a:ext cx="3213100" cy="4025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altLang="zh-CN" b="1" dirty="0">
              <a:solidFill>
                <a:srgbClr val="FEFFFF"/>
              </a:solidFill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3778354" y="3348838"/>
            <a:ext cx="3281363" cy="478457"/>
            <a:chOff x="4480659" y="3978018"/>
            <a:chExt cx="3281363" cy="631825"/>
          </a:xfrm>
        </p:grpSpPr>
        <p:pic>
          <p:nvPicPr>
            <p:cNvPr id="50" name="Picture 7" descr="Picture4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80659" y="3978018"/>
              <a:ext cx="742950" cy="631825"/>
            </a:xfrm>
            <a:prstGeom prst="rect">
              <a:avLst/>
            </a:prstGeom>
            <a:noFill/>
          </p:spPr>
        </p:pic>
        <p:sp>
          <p:nvSpPr>
            <p:cNvPr id="51" name="Rectangle 40"/>
            <p:cNvSpPr>
              <a:spLocks noChangeArrowheads="1"/>
            </p:cNvSpPr>
            <p:nvPr/>
          </p:nvSpPr>
          <p:spPr bwMode="black">
            <a:xfrm>
              <a:off x="4548922" y="4039931"/>
              <a:ext cx="3213100" cy="53158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</a:pPr>
              <a:endParaRPr lang="en-US" altLang="zh-CN" b="1" dirty="0">
                <a:solidFill>
                  <a:srgbClr val="FEFFFF"/>
                </a:solidFill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1969580" y="2134854"/>
            <a:ext cx="4834668" cy="1661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沿着物体不同的位置切下去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zh-CN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截面的形状不一定相同。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57" name="图片 56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58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矩形 4"/>
          <p:cNvSpPr>
            <a:spLocks noChangeArrowheads="1"/>
          </p:cNvSpPr>
          <p:nvPr/>
        </p:nvSpPr>
        <p:spPr bwMode="auto">
          <a:xfrm>
            <a:off x="2411760" y="1568412"/>
            <a:ext cx="4320480" cy="1939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zh-CN" altLang="zh-CN" dirty="0" smtClean="0">
                <a:solidFill>
                  <a:schemeClr val="bg1"/>
                </a:solidFill>
                <a:latin typeface="+mn-ea"/>
                <a:ea typeface="+mn-ea"/>
                <a:cs typeface="Times New Roman" panose="02020603050405020304" pitchFamily="18" charset="0"/>
              </a:rPr>
              <a:t>找出</a:t>
            </a:r>
            <a:r>
              <a:rPr lang="zh-CN" altLang="zh-CN" dirty="0">
                <a:solidFill>
                  <a:schemeClr val="bg1"/>
                </a:solidFill>
                <a:latin typeface="+mn-ea"/>
                <a:ea typeface="+mn-ea"/>
                <a:cs typeface="Times New Roman" panose="02020603050405020304" pitchFamily="18" charset="0"/>
              </a:rPr>
              <a:t>几个你熟悉的物体</a:t>
            </a:r>
            <a:r>
              <a:rPr lang="en-US" altLang="zh-CN" dirty="0">
                <a:solidFill>
                  <a:schemeClr val="bg1"/>
                </a:solidFill>
                <a:latin typeface="+mn-ea"/>
                <a:ea typeface="+mn-ea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chemeClr val="bg1"/>
                </a:solidFill>
                <a:latin typeface="+mn-ea"/>
                <a:ea typeface="+mn-ea"/>
                <a:cs typeface="Times New Roman" panose="02020603050405020304" pitchFamily="18" charset="0"/>
              </a:rPr>
              <a:t>沿不同的位置切割</a:t>
            </a:r>
            <a:r>
              <a:rPr lang="en-US" altLang="zh-CN" dirty="0">
                <a:solidFill>
                  <a:schemeClr val="bg1"/>
                </a:solidFill>
                <a:latin typeface="+mn-ea"/>
                <a:ea typeface="+mn-ea"/>
                <a:cs typeface="Times New Roman" panose="02020603050405020304" pitchFamily="18" charset="0"/>
              </a:rPr>
              <a:t>,</a:t>
            </a:r>
            <a:r>
              <a:rPr lang="zh-CN" altLang="zh-CN" dirty="0">
                <a:solidFill>
                  <a:schemeClr val="bg1"/>
                </a:solidFill>
                <a:latin typeface="+mn-ea"/>
                <a:ea typeface="+mn-ea"/>
                <a:cs typeface="Times New Roman" panose="02020603050405020304" pitchFamily="18" charset="0"/>
              </a:rPr>
              <a:t>观察一下截面的形状。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1" name="图片 1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5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9284" y="2944205"/>
            <a:ext cx="14954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1122511" y="835202"/>
            <a:ext cx="4032448" cy="2308323"/>
            <a:chOff x="539552" y="1453528"/>
            <a:chExt cx="3351645" cy="230832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2" y="1453528"/>
              <a:ext cx="3351645" cy="2308323"/>
            </a:xfrm>
            <a:prstGeom prst="cloudCallout">
              <a:avLst>
                <a:gd name="adj1" fmla="val -23167"/>
                <a:gd name="adj2" fmla="val 5238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786317" y="1786920"/>
              <a:ext cx="2918638" cy="156966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buNone/>
              </a:pPr>
              <a:r>
                <a:rPr lang="zh-CN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如果把火腿肠沿着其他方向切一刀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,</a:t>
              </a:r>
              <a:r>
                <a:rPr lang="zh-CN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截面会是什么形状呢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?</a:t>
              </a:r>
              <a:r>
                <a:rPr lang="zh-CN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其他物体的截面又会是什么形状呢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?</a:t>
              </a:r>
              <a:endPara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798413" y="699542"/>
            <a:ext cx="1853986" cy="1430453"/>
            <a:chOff x="1349646" y="2652142"/>
            <a:chExt cx="1853986" cy="1430453"/>
          </a:xfrm>
        </p:grpSpPr>
        <p:grpSp>
          <p:nvGrpSpPr>
            <p:cNvPr id="19" name="组合 18"/>
            <p:cNvGrpSpPr/>
            <p:nvPr/>
          </p:nvGrpSpPr>
          <p:grpSpPr>
            <a:xfrm rot="16200000">
              <a:off x="1944891" y="2141581"/>
              <a:ext cx="663495" cy="1853986"/>
              <a:chOff x="1311500" y="2339695"/>
              <a:chExt cx="913403" cy="2552296"/>
            </a:xfrm>
          </p:grpSpPr>
          <p:pic>
            <p:nvPicPr>
              <p:cNvPr id="22" name="35-2.EPS" descr="id:2147504281;FounderCES"/>
              <p:cNvPicPr/>
              <p:nvPr/>
            </p:nvPicPr>
            <p:blipFill rotWithShape="1">
              <a:blip r:embed="rId3" cstate="email">
                <a:clrChange>
                  <a:clrFrom>
                    <a:srgbClr val="FFFCF8"/>
                  </a:clrFrom>
                  <a:clrTo>
                    <a:srgbClr val="FFFCF8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>
              <a:xfrm flipV="1">
                <a:off x="1311501" y="2339695"/>
                <a:ext cx="913402" cy="1296501"/>
              </a:xfrm>
              <a:prstGeom prst="rect">
                <a:avLst/>
              </a:prstGeom>
            </p:spPr>
          </p:pic>
          <p:pic>
            <p:nvPicPr>
              <p:cNvPr id="23" name="35-2.EPS" descr="id:2147504281;FounderCES"/>
              <p:cNvPicPr/>
              <p:nvPr/>
            </p:nvPicPr>
            <p:blipFill rotWithShape="1">
              <a:blip r:embed="rId4" cstate="email">
                <a:clrChange>
                  <a:clrFrom>
                    <a:srgbClr val="FFFCF8"/>
                  </a:clrFrom>
                  <a:clrTo>
                    <a:srgbClr val="FFFCF8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>
              <a:xfrm>
                <a:off x="1311500" y="3627793"/>
                <a:ext cx="913402" cy="1264198"/>
              </a:xfrm>
              <a:prstGeom prst="rect">
                <a:avLst/>
              </a:prstGeom>
            </p:spPr>
          </p:pic>
        </p:grpSp>
        <p:pic>
          <p:nvPicPr>
            <p:cNvPr id="20" name="图片 19"/>
            <p:cNvPicPr>
              <a:picLocks noChangeAspect="1"/>
            </p:cNvPicPr>
            <p:nvPr/>
          </p:nvPicPr>
          <p:blipFill rotWithShape="1">
            <a:blip r:embed="rId5" cstate="email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3311" b="97682" l="7865" r="100000">
                          <a14:foregroundMark x1="88764" y1="12252" x2="27528" y2="84437"/>
                          <a14:foregroundMark x1="88764" y1="3642" x2="57865" y2="29801"/>
                          <a14:foregroundMark x1="19663" y1="86424" x2="7865" y2="98013"/>
                          <a14:backgroundMark x1="93820" y1="38079" x2="84831" y2="93377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 rot="19141892">
              <a:off x="2106197" y="2825703"/>
              <a:ext cx="740656" cy="1256892"/>
            </a:xfrm>
            <a:prstGeom prst="rect">
              <a:avLst/>
            </a:prstGeom>
          </p:spPr>
        </p:pic>
        <p:sp>
          <p:nvSpPr>
            <p:cNvPr id="21" name="弧形 20"/>
            <p:cNvSpPr/>
            <p:nvPr/>
          </p:nvSpPr>
          <p:spPr>
            <a:xfrm>
              <a:off x="1844081" y="2652142"/>
              <a:ext cx="441238" cy="895369"/>
            </a:xfrm>
            <a:prstGeom prst="arc">
              <a:avLst>
                <a:gd name="adj1" fmla="val 18199513"/>
                <a:gd name="adj2" fmla="val 3655938"/>
              </a:avLst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798412" y="2077492"/>
            <a:ext cx="2301980" cy="808017"/>
            <a:chOff x="1349645" y="2736828"/>
            <a:chExt cx="2301980" cy="808017"/>
          </a:xfrm>
        </p:grpSpPr>
        <p:grpSp>
          <p:nvGrpSpPr>
            <p:cNvPr id="27" name="组合 26"/>
            <p:cNvGrpSpPr/>
            <p:nvPr/>
          </p:nvGrpSpPr>
          <p:grpSpPr>
            <a:xfrm rot="16200000">
              <a:off x="1944891" y="2141582"/>
              <a:ext cx="663494" cy="1853985"/>
              <a:chOff x="1311500" y="2339696"/>
              <a:chExt cx="913402" cy="2552295"/>
            </a:xfrm>
          </p:grpSpPr>
          <p:pic>
            <p:nvPicPr>
              <p:cNvPr id="30" name="35-2.EPS" descr="id:2147504281;FounderCES"/>
              <p:cNvPicPr/>
              <p:nvPr/>
            </p:nvPicPr>
            <p:blipFill rotWithShape="1">
              <a:blip r:embed="rId3" cstate="email">
                <a:clrChange>
                  <a:clrFrom>
                    <a:srgbClr val="FFFCF8"/>
                  </a:clrFrom>
                  <a:clrTo>
                    <a:srgbClr val="FFFCF8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>
              <a:xfrm flipV="1">
                <a:off x="1311500" y="2339696"/>
                <a:ext cx="913402" cy="1296501"/>
              </a:xfrm>
              <a:prstGeom prst="rect">
                <a:avLst/>
              </a:prstGeom>
            </p:spPr>
          </p:pic>
          <p:pic>
            <p:nvPicPr>
              <p:cNvPr id="31" name="35-2.EPS" descr="id:2147504281;FounderCES"/>
              <p:cNvPicPr/>
              <p:nvPr/>
            </p:nvPicPr>
            <p:blipFill rotWithShape="1">
              <a:blip r:embed="rId4" cstate="email">
                <a:clrChange>
                  <a:clrFrom>
                    <a:srgbClr val="FFFCF8"/>
                  </a:clrFrom>
                  <a:clrTo>
                    <a:srgbClr val="FFFCF8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>
              <a:xfrm>
                <a:off x="1311500" y="3627793"/>
                <a:ext cx="913402" cy="1264198"/>
              </a:xfrm>
              <a:prstGeom prst="rect">
                <a:avLst/>
              </a:prstGeom>
            </p:spPr>
          </p:pic>
        </p:grpSp>
        <p:pic>
          <p:nvPicPr>
            <p:cNvPr id="28" name="图片 27"/>
            <p:cNvPicPr>
              <a:picLocks noChangeAspect="1"/>
            </p:cNvPicPr>
            <p:nvPr/>
          </p:nvPicPr>
          <p:blipFill rotWithShape="1">
            <a:blip r:embed="rId5" cstate="email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3311" b="97682" l="7865" r="100000">
                          <a14:foregroundMark x1="88764" y1="12252" x2="27528" y2="84437"/>
                          <a14:foregroundMark x1="88764" y1="3642" x2="57865" y2="29801"/>
                          <a14:foregroundMark x1="19663" y1="86424" x2="7865" y2="98013"/>
                          <a14:backgroundMark x1="93820" y1="38079" x2="84831" y2="93377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 rot="6806553" flipV="1">
              <a:off x="2652851" y="2546071"/>
              <a:ext cx="740656" cy="1256892"/>
            </a:xfrm>
            <a:prstGeom prst="rect">
              <a:avLst/>
            </a:prstGeom>
          </p:spPr>
        </p:pic>
        <p:cxnSp>
          <p:nvCxnSpPr>
            <p:cNvPr id="29" name="直接连接符 28"/>
            <p:cNvCxnSpPr/>
            <p:nvPr/>
          </p:nvCxnSpPr>
          <p:spPr>
            <a:xfrm>
              <a:off x="1565238" y="3140600"/>
              <a:ext cx="1440160" cy="0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1"/>
          <p:cNvGrpSpPr/>
          <p:nvPr/>
        </p:nvGrpSpPr>
        <p:grpSpPr>
          <a:xfrm>
            <a:off x="5798412" y="3257042"/>
            <a:ext cx="1999985" cy="921821"/>
            <a:chOff x="1349645" y="2736828"/>
            <a:chExt cx="1999985" cy="921821"/>
          </a:xfrm>
        </p:grpSpPr>
        <p:grpSp>
          <p:nvGrpSpPr>
            <p:cNvPr id="33" name="组合 32"/>
            <p:cNvGrpSpPr/>
            <p:nvPr/>
          </p:nvGrpSpPr>
          <p:grpSpPr>
            <a:xfrm rot="16200000">
              <a:off x="1944891" y="2141582"/>
              <a:ext cx="663494" cy="1853985"/>
              <a:chOff x="1311500" y="2339696"/>
              <a:chExt cx="913402" cy="2552295"/>
            </a:xfrm>
          </p:grpSpPr>
          <p:pic>
            <p:nvPicPr>
              <p:cNvPr id="36" name="35-2.EPS" descr="id:2147504281;FounderCES"/>
              <p:cNvPicPr/>
              <p:nvPr/>
            </p:nvPicPr>
            <p:blipFill rotWithShape="1">
              <a:blip r:embed="rId3" cstate="email">
                <a:clrChange>
                  <a:clrFrom>
                    <a:srgbClr val="FFFCF8"/>
                  </a:clrFrom>
                  <a:clrTo>
                    <a:srgbClr val="FFFCF8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>
              <a:xfrm flipV="1">
                <a:off x="1311500" y="2339696"/>
                <a:ext cx="913402" cy="1296501"/>
              </a:xfrm>
              <a:prstGeom prst="rect">
                <a:avLst/>
              </a:prstGeom>
            </p:spPr>
          </p:pic>
          <p:pic>
            <p:nvPicPr>
              <p:cNvPr id="37" name="35-2.EPS" descr="id:2147504281;FounderCES"/>
              <p:cNvPicPr/>
              <p:nvPr/>
            </p:nvPicPr>
            <p:blipFill rotWithShape="1">
              <a:blip r:embed="rId4" cstate="email">
                <a:clrChange>
                  <a:clrFrom>
                    <a:srgbClr val="FFFCF8"/>
                  </a:clrFrom>
                  <a:clrTo>
                    <a:srgbClr val="FFFCF8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>
              <a:xfrm>
                <a:off x="1311500" y="3627793"/>
                <a:ext cx="913402" cy="1264198"/>
              </a:xfrm>
              <a:prstGeom prst="rect">
                <a:avLst/>
              </a:prstGeom>
            </p:spPr>
          </p:pic>
        </p:grpSp>
        <p:pic>
          <p:nvPicPr>
            <p:cNvPr id="34" name="图片 33"/>
            <p:cNvPicPr>
              <a:picLocks noChangeAspect="1"/>
            </p:cNvPicPr>
            <p:nvPr/>
          </p:nvPicPr>
          <p:blipFill rotWithShape="1">
            <a:blip r:embed="rId5" cstate="email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3311" b="97682" l="7865" r="100000">
                          <a14:foregroundMark x1="88764" y1="12252" x2="27528" y2="84437"/>
                          <a14:foregroundMark x1="88764" y1="3642" x2="57865" y2="29801"/>
                          <a14:foregroundMark x1="19663" y1="86424" x2="7865" y2="98013"/>
                          <a14:backgroundMark x1="93820" y1="38079" x2="84831" y2="93377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 rot="6516436" flipH="1" flipV="1">
              <a:off x="2350856" y="2659875"/>
              <a:ext cx="740656" cy="1256892"/>
            </a:xfrm>
            <a:prstGeom prst="rect">
              <a:avLst/>
            </a:prstGeom>
          </p:spPr>
        </p:pic>
        <p:cxnSp>
          <p:nvCxnSpPr>
            <p:cNvPr id="35" name="直接连接符 34"/>
            <p:cNvCxnSpPr/>
            <p:nvPr/>
          </p:nvCxnSpPr>
          <p:spPr>
            <a:xfrm>
              <a:off x="2067276" y="2873678"/>
              <a:ext cx="633140" cy="526643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40" name="组合 3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1" name="图片 40">
              <a:hlinkClick r:id="rId8" action="ppaction://hlinksldjump"/>
            </p:cNvPr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2" name="文本框 26">
              <a:hlinkClick r:id="rId8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5800" y="1024623"/>
            <a:ext cx="8172400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水果刀、水果、火腿肠、透明的容器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长方体、圆柱体等形状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、水、正方体面包、圆锥形胡萝卜。</a:t>
            </a:r>
          </a:p>
        </p:txBody>
      </p:sp>
      <p:grpSp>
        <p:nvGrpSpPr>
          <p:cNvPr id="5" name="组合 4"/>
          <p:cNvGrpSpPr/>
          <p:nvPr/>
        </p:nvGrpSpPr>
        <p:grpSpPr>
          <a:xfrm rot="16200000">
            <a:off x="1266052" y="2467098"/>
            <a:ext cx="593169" cy="1657477"/>
            <a:chOff x="1311500" y="2339696"/>
            <a:chExt cx="913402" cy="2552295"/>
          </a:xfrm>
        </p:grpSpPr>
        <p:pic>
          <p:nvPicPr>
            <p:cNvPr id="16" name="35-2.EPS" descr="id:2147504281;FounderCES"/>
            <p:cNvPicPr/>
            <p:nvPr/>
          </p:nvPicPr>
          <p:blipFill rotWithShape="1">
            <a:blip r:embed="rId3" cstate="email">
              <a:clrChange>
                <a:clrFrom>
                  <a:srgbClr val="FFFCF8"/>
                </a:clrFrom>
                <a:clrTo>
                  <a:srgbClr val="FFFC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 flipV="1">
              <a:off x="1311500" y="2339696"/>
              <a:ext cx="913402" cy="1296501"/>
            </a:xfrm>
            <a:prstGeom prst="rect">
              <a:avLst/>
            </a:prstGeom>
          </p:spPr>
        </p:pic>
        <p:pic>
          <p:nvPicPr>
            <p:cNvPr id="18" name="35-2.EPS" descr="id:2147504281;FounderCES"/>
            <p:cNvPicPr/>
            <p:nvPr/>
          </p:nvPicPr>
          <p:blipFill rotWithShape="1">
            <a:blip r:embed="rId4" cstate="email">
              <a:clrChange>
                <a:clrFrom>
                  <a:srgbClr val="FFFCF8"/>
                </a:clrFrom>
                <a:clrTo>
                  <a:srgbClr val="FFFC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311500" y="3627793"/>
              <a:ext cx="913402" cy="1264198"/>
            </a:xfrm>
            <a:prstGeom prst="rect">
              <a:avLst/>
            </a:prstGeom>
          </p:spPr>
        </p:pic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06071" y="2096594"/>
            <a:ext cx="1084813" cy="21313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6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522004" y="2427734"/>
            <a:ext cx="1220873" cy="176714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29159" y="2766078"/>
            <a:ext cx="1685600" cy="1213572"/>
          </a:xfrm>
          <a:prstGeom prst="rect">
            <a:avLst/>
          </a:prstGeom>
        </p:spPr>
      </p:pic>
      <p:sp>
        <p:nvSpPr>
          <p:cNvPr id="11" name="立方体 10"/>
          <p:cNvSpPr/>
          <p:nvPr/>
        </p:nvSpPr>
        <p:spPr>
          <a:xfrm>
            <a:off x="7165982" y="2571751"/>
            <a:ext cx="1296144" cy="1164688"/>
          </a:xfrm>
          <a:prstGeom prst="cub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17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9" action="ppaction://hlinksldjump"/>
            </p:cNvPr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9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2590" y="699542"/>
            <a:ext cx="8450781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横着切、竖着切和斜着切火腿肠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火腿肠的截面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如下图所示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7" name="35-2.EPS" descr="id:2147504281;FounderCES"/>
          <p:cNvPicPr/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179"/>
          <a:stretch>
            <a:fillRect/>
          </a:stretch>
        </p:blipFill>
        <p:spPr>
          <a:xfrm rot="5400000">
            <a:off x="4214099" y="2068078"/>
            <a:ext cx="690367" cy="125463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 rot="16200000">
            <a:off x="1792491" y="1677575"/>
            <a:ext cx="663494" cy="1853985"/>
            <a:chOff x="1311500" y="2339696"/>
            <a:chExt cx="913402" cy="2552295"/>
          </a:xfrm>
        </p:grpSpPr>
        <p:pic>
          <p:nvPicPr>
            <p:cNvPr id="16" name="35-2.EPS" descr="id:2147504281;FounderCES"/>
            <p:cNvPicPr/>
            <p:nvPr/>
          </p:nvPicPr>
          <p:blipFill rotWithShape="1">
            <a:blip r:embed="rId4" cstate="email">
              <a:clrChange>
                <a:clrFrom>
                  <a:srgbClr val="FFFCF8"/>
                </a:clrFrom>
                <a:clrTo>
                  <a:srgbClr val="FFFC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 flipV="1">
              <a:off x="1311500" y="2339696"/>
              <a:ext cx="913402" cy="1296501"/>
            </a:xfrm>
            <a:prstGeom prst="rect">
              <a:avLst/>
            </a:prstGeom>
          </p:spPr>
        </p:pic>
        <p:pic>
          <p:nvPicPr>
            <p:cNvPr id="18" name="35-2.EPS" descr="id:2147504281;FounderCES"/>
            <p:cNvPicPr/>
            <p:nvPr/>
          </p:nvPicPr>
          <p:blipFill rotWithShape="1">
            <a:blip r:embed="rId5" cstate="email">
              <a:clrChange>
                <a:clrFrom>
                  <a:srgbClr val="FFFCF8"/>
                </a:clrFrom>
                <a:clrTo>
                  <a:srgbClr val="FFFC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311500" y="3627793"/>
              <a:ext cx="913402" cy="1264198"/>
            </a:xfrm>
            <a:prstGeom prst="rect">
              <a:avLst/>
            </a:prstGeom>
          </p:spPr>
        </p:pic>
      </p:grp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6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11" b="97682" l="7865" r="100000">
                        <a14:foregroundMark x1="88764" y1="12252" x2="27528" y2="84437"/>
                        <a14:foregroundMark x1="88764" y1="3642" x2="57865" y2="29801"/>
                        <a14:foregroundMark x1="19663" y1="86424" x2="7865" y2="98013"/>
                        <a14:backgroundMark x1="93820" y1="38079" x2="84831" y2="9337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 rot="19141892">
            <a:off x="1953797" y="2361696"/>
            <a:ext cx="740656" cy="1256892"/>
          </a:xfrm>
          <a:prstGeom prst="rect">
            <a:avLst/>
          </a:prstGeom>
        </p:spPr>
      </p:pic>
      <p:sp>
        <p:nvSpPr>
          <p:cNvPr id="3" name="弧形 2"/>
          <p:cNvSpPr/>
          <p:nvPr/>
        </p:nvSpPr>
        <p:spPr>
          <a:xfrm>
            <a:off x="1691681" y="2188135"/>
            <a:ext cx="441238" cy="895369"/>
          </a:xfrm>
          <a:prstGeom prst="arc">
            <a:avLst>
              <a:gd name="adj1" fmla="val 18199513"/>
              <a:gd name="adj2" fmla="val 3655938"/>
            </a:avLst>
          </a:prstGeom>
          <a:ln w="28575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35-2.EPS" descr="id:2147504281;FounderCES"/>
          <p:cNvPicPr/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2179"/>
          <a:stretch>
            <a:fillRect/>
          </a:stretch>
        </p:blipFill>
        <p:spPr>
          <a:xfrm rot="16200000" flipH="1">
            <a:off x="5544707" y="2068078"/>
            <a:ext cx="690367" cy="125463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383188" y="3732157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形状：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032500" y="3521060"/>
            <a:ext cx="648072" cy="648072"/>
          </a:xfrm>
          <a:prstGeom prst="ellipse">
            <a:avLst/>
          </a:prstGeom>
          <a:solidFill>
            <a:srgbClr val="FF9F9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2" name="图片 21">
              <a:hlinkClick r:id="rId8" action="ppaction://hlinksldjump"/>
            </p:cNvPr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3" name="文本框 26">
              <a:hlinkClick r:id="rId8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9136E-6 L -0.01268 0.078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" y="39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01739" y="752668"/>
            <a:ext cx="8450781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横着切、竖着切和斜着切火腿肠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火腿肠的截面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如下图所示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5" name="35-2.EPS" descr="id:2147504281;FounderCES"/>
          <p:cNvPicPr/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4973428" y="3704086"/>
            <a:ext cx="1608210" cy="45184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 rot="16200000">
            <a:off x="1961640" y="1730701"/>
            <a:ext cx="663494" cy="1853985"/>
            <a:chOff x="1311500" y="2339696"/>
            <a:chExt cx="913402" cy="2552295"/>
          </a:xfrm>
        </p:grpSpPr>
        <p:pic>
          <p:nvPicPr>
            <p:cNvPr id="16" name="35-2.EPS" descr="id:2147504281;FounderCES"/>
            <p:cNvPicPr/>
            <p:nvPr/>
          </p:nvPicPr>
          <p:blipFill rotWithShape="1">
            <a:blip r:embed="rId4" cstate="email">
              <a:clrChange>
                <a:clrFrom>
                  <a:srgbClr val="FFFCF8"/>
                </a:clrFrom>
                <a:clrTo>
                  <a:srgbClr val="FFFC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 flipV="1">
              <a:off x="1311500" y="2339696"/>
              <a:ext cx="913402" cy="1296501"/>
            </a:xfrm>
            <a:prstGeom prst="rect">
              <a:avLst/>
            </a:prstGeom>
          </p:spPr>
        </p:pic>
        <p:pic>
          <p:nvPicPr>
            <p:cNvPr id="18" name="35-2.EPS" descr="id:2147504281;FounderCES"/>
            <p:cNvPicPr/>
            <p:nvPr/>
          </p:nvPicPr>
          <p:blipFill rotWithShape="1">
            <a:blip r:embed="rId5" cstate="email">
              <a:clrChange>
                <a:clrFrom>
                  <a:srgbClr val="FFFCF8"/>
                </a:clrFrom>
                <a:clrTo>
                  <a:srgbClr val="FFFC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311500" y="3627793"/>
              <a:ext cx="913402" cy="1264198"/>
            </a:xfrm>
            <a:prstGeom prst="rect">
              <a:avLst/>
            </a:prstGeom>
          </p:spPr>
        </p:pic>
      </p:grp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6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11" b="97682" l="7865" r="100000">
                        <a14:foregroundMark x1="88764" y1="12252" x2="27528" y2="84437"/>
                        <a14:foregroundMark x1="88764" y1="3642" x2="57865" y2="29801"/>
                        <a14:foregroundMark x1="19663" y1="86424" x2="7865" y2="98013"/>
                        <a14:backgroundMark x1="93820" y1="38079" x2="84831" y2="9337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 rot="6806553" flipV="1">
            <a:off x="1515753" y="2169140"/>
            <a:ext cx="740656" cy="125689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271359" y="365377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形状：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581987" y="2729719"/>
            <a:ext cx="1440160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35-2.EPS" descr="id:2147504281;FounderCES"/>
          <p:cNvPicPr/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4857791" y="2632250"/>
            <a:ext cx="1731917" cy="531940"/>
          </a:xfrm>
          <a:prstGeom prst="rect">
            <a:avLst/>
          </a:prstGeom>
        </p:spPr>
      </p:pic>
      <p:pic>
        <p:nvPicPr>
          <p:cNvPr id="22" name="35-2.EPS" descr="id:2147504281;FounderCES"/>
          <p:cNvPicPr/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 flipV="1">
            <a:off x="4849721" y="2075620"/>
            <a:ext cx="1731917" cy="53194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3" name="图片 22">
              <a:hlinkClick r:id="rId9" action="ppaction://hlinksldjump"/>
            </p:cNvPr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4" name="文本框 26">
              <a:hlinkClick r:id="rId9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29731" y="731884"/>
            <a:ext cx="8450781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横着切、竖着切和斜着切火腿肠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火腿肠的截面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如下图所示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 rot="16200000">
            <a:off x="1889632" y="1709917"/>
            <a:ext cx="663494" cy="1853985"/>
            <a:chOff x="1311500" y="2339696"/>
            <a:chExt cx="913402" cy="2552295"/>
          </a:xfrm>
        </p:grpSpPr>
        <p:pic>
          <p:nvPicPr>
            <p:cNvPr id="16" name="35-2.EPS" descr="id:2147504281;FounderCES"/>
            <p:cNvPicPr/>
            <p:nvPr/>
          </p:nvPicPr>
          <p:blipFill rotWithShape="1">
            <a:blip r:embed="rId3" cstate="email">
              <a:clrChange>
                <a:clrFrom>
                  <a:srgbClr val="FFFCF8"/>
                </a:clrFrom>
                <a:clrTo>
                  <a:srgbClr val="FFFC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 flipV="1">
              <a:off x="1311500" y="2339696"/>
              <a:ext cx="913402" cy="1296501"/>
            </a:xfrm>
            <a:prstGeom prst="rect">
              <a:avLst/>
            </a:prstGeom>
          </p:spPr>
        </p:pic>
        <p:pic>
          <p:nvPicPr>
            <p:cNvPr id="18" name="35-2.EPS" descr="id:2147504281;FounderCES"/>
            <p:cNvPicPr/>
            <p:nvPr/>
          </p:nvPicPr>
          <p:blipFill rotWithShape="1">
            <a:blip r:embed="rId4" cstate="email">
              <a:clrChange>
                <a:clrFrom>
                  <a:srgbClr val="FFFCF8"/>
                </a:clrFrom>
                <a:clrTo>
                  <a:srgbClr val="FFFC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311500" y="3627793"/>
              <a:ext cx="913402" cy="1264198"/>
            </a:xfrm>
            <a:prstGeom prst="rect">
              <a:avLst/>
            </a:prstGeom>
          </p:spPr>
        </p:pic>
      </p:grpSp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5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311" b="97682" l="7865" r="100000">
                        <a14:foregroundMark x1="88764" y1="12252" x2="27528" y2="84437"/>
                        <a14:foregroundMark x1="88764" y1="3642" x2="57865" y2="29801"/>
                        <a14:foregroundMark x1="19663" y1="86424" x2="7865" y2="98013"/>
                        <a14:backgroundMark x1="93820" y1="38079" x2="84831" y2="9337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 rot="6516436" flipH="1" flipV="1">
            <a:off x="2038314" y="2248989"/>
            <a:ext cx="740656" cy="125689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823433" y="3622253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形状：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012017" y="2442013"/>
            <a:ext cx="633140" cy="526643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35-2.EPS" descr="id:2147504281;FounderCES"/>
          <p:cNvPicPr/>
          <p:nvPr/>
        </p:nvPicPr>
        <p:blipFill rotWithShape="1"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3650082">
            <a:off x="3980449" y="2134458"/>
            <a:ext cx="941779" cy="1273498"/>
          </a:xfrm>
          <a:prstGeom prst="rect">
            <a:avLst/>
          </a:prstGeom>
        </p:spPr>
      </p:pic>
      <p:pic>
        <p:nvPicPr>
          <p:cNvPr id="24" name="35-2.EPS" descr="id:2147504281;FounderCES"/>
          <p:cNvPicPr/>
          <p:nvPr/>
        </p:nvPicPr>
        <p:blipFill rotWithShape="1"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7949918" flipH="1">
            <a:off x="5551447" y="2134458"/>
            <a:ext cx="941779" cy="1273498"/>
          </a:xfrm>
          <a:prstGeom prst="rect">
            <a:avLst/>
          </a:prstGeom>
        </p:spPr>
      </p:pic>
      <p:sp>
        <p:nvSpPr>
          <p:cNvPr id="11" name="椭圆 10"/>
          <p:cNvSpPr/>
          <p:nvPr/>
        </p:nvSpPr>
        <p:spPr>
          <a:xfrm>
            <a:off x="4836608" y="3622252"/>
            <a:ext cx="800456" cy="461665"/>
          </a:xfrm>
          <a:prstGeom prst="ellipse">
            <a:avLst/>
          </a:prstGeom>
          <a:solidFill>
            <a:srgbClr val="FF9F9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1" name="图片 20">
              <a:hlinkClick r:id="rId8" action="ppaction://hlinksldjump"/>
            </p:cNvPr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2" name="文本框 26">
              <a:hlinkClick r:id="rId8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-0.05648 L 0.06962 0.107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8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99592" y="555526"/>
            <a:ext cx="7992888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当瓶子竖着放、横着放、斜着放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水面的形状分别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如下图所示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8" name="35-100.EPS" descr="id:2147504288;FounderCES"/>
          <p:cNvPicPr/>
          <p:nvPr/>
        </p:nvPicPr>
        <p:blipFill rotWithShape="1">
          <a:blip r:embed="rId2" cstate="email"/>
          <a:srcRect t="-2086"/>
          <a:stretch>
            <a:fillRect/>
          </a:stretch>
        </p:blipFill>
        <p:spPr>
          <a:xfrm>
            <a:off x="3488737" y="1794660"/>
            <a:ext cx="850636" cy="161806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5525" y="1806825"/>
            <a:ext cx="1084813" cy="2131340"/>
          </a:xfrm>
          <a:prstGeom prst="rect">
            <a:avLst/>
          </a:prstGeom>
        </p:spPr>
      </p:pic>
      <p:pic>
        <p:nvPicPr>
          <p:cNvPr id="10" name="35-100.EPS" descr="id:2147504288;FounderCES"/>
          <p:cNvPicPr/>
          <p:nvPr/>
        </p:nvPicPr>
        <p:blipFill rotWithShape="1">
          <a:blip r:embed="rId4" cstate="email"/>
          <a:srcRect b="-7164"/>
          <a:stretch>
            <a:fillRect/>
          </a:stretch>
        </p:blipFill>
        <p:spPr>
          <a:xfrm>
            <a:off x="4906910" y="3541703"/>
            <a:ext cx="1556161" cy="729190"/>
          </a:xfrm>
          <a:prstGeom prst="rect">
            <a:avLst/>
          </a:prstGeom>
        </p:spPr>
      </p:pic>
      <p:pic>
        <p:nvPicPr>
          <p:cNvPr id="11" name="35-100.EPS" descr="id:2147504288;FounderCES"/>
          <p:cNvPicPr/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4822800" y="1363070"/>
            <a:ext cx="1728192" cy="1618060"/>
          </a:xfrm>
          <a:prstGeom prst="rect">
            <a:avLst/>
          </a:prstGeom>
        </p:spPr>
      </p:pic>
      <p:pic>
        <p:nvPicPr>
          <p:cNvPr id="12" name="35-100.EPS" descr="id:2147504288;FounderCES"/>
          <p:cNvPicPr/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6685304" y="1755607"/>
            <a:ext cx="1459392" cy="1618060"/>
          </a:xfrm>
          <a:prstGeom prst="rect">
            <a:avLst/>
          </a:prstGeom>
        </p:spPr>
      </p:pic>
      <p:pic>
        <p:nvPicPr>
          <p:cNvPr id="13" name="35-100.EPS" descr="id:2147504288;FounderCES"/>
          <p:cNvPicPr/>
          <p:nvPr/>
        </p:nvPicPr>
        <p:blipFill rotWithShape="1">
          <a:blip r:embed="rId7" cstate="email"/>
          <a:srcRect b="-2297"/>
          <a:stretch>
            <a:fillRect/>
          </a:stretch>
        </p:blipFill>
        <p:spPr>
          <a:xfrm>
            <a:off x="3564937" y="3574817"/>
            <a:ext cx="698236" cy="696076"/>
          </a:xfrm>
          <a:prstGeom prst="rect">
            <a:avLst/>
          </a:prstGeom>
        </p:spPr>
      </p:pic>
      <p:pic>
        <p:nvPicPr>
          <p:cNvPr id="14" name="35-100.EPS" descr="id:2147504288;FounderCES"/>
          <p:cNvPicPr/>
          <p:nvPr/>
        </p:nvPicPr>
        <p:blipFill rotWithShape="1">
          <a:blip r:embed="rId8" cstate="email"/>
          <a:srcRect b="-7164"/>
          <a:stretch>
            <a:fillRect/>
          </a:stretch>
        </p:blipFill>
        <p:spPr>
          <a:xfrm>
            <a:off x="6785853" y="3541703"/>
            <a:ext cx="1459392" cy="729190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2033083" y="3269439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形状：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7" name="图片 16">
              <a:hlinkClick r:id="rId9" action="ppaction://hlinksldjump"/>
            </p:cNvPr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8" name="文本框 26">
              <a:hlinkClick r:id="rId9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65648" y="888382"/>
            <a:ext cx="8642856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横着切、竖着切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或沿着对角线切割正方体面包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的形状分别如下图所示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立方体 6"/>
          <p:cNvSpPr/>
          <p:nvPr/>
        </p:nvSpPr>
        <p:spPr>
          <a:xfrm>
            <a:off x="1544300" y="2717554"/>
            <a:ext cx="1252631" cy="1252631"/>
          </a:xfrm>
          <a:prstGeom prst="cub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>
            <a:stCxn id="7" idx="2"/>
            <a:endCxn id="7" idx="4"/>
          </p:cNvCxnSpPr>
          <p:nvPr/>
        </p:nvCxnSpPr>
        <p:spPr>
          <a:xfrm>
            <a:off x="1544300" y="3500448"/>
            <a:ext cx="939473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endCxn id="7" idx="5"/>
          </p:cNvCxnSpPr>
          <p:nvPr/>
        </p:nvCxnSpPr>
        <p:spPr>
          <a:xfrm flipV="1">
            <a:off x="2483773" y="3187291"/>
            <a:ext cx="313158" cy="28327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立方体 16"/>
          <p:cNvSpPr/>
          <p:nvPr/>
        </p:nvSpPr>
        <p:spPr>
          <a:xfrm>
            <a:off x="3615046" y="3262790"/>
            <a:ext cx="1324639" cy="749120"/>
          </a:xfrm>
          <a:prstGeom prst="cube">
            <a:avLst>
              <a:gd name="adj" fmla="val 43649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立方体 17"/>
          <p:cNvSpPr/>
          <p:nvPr/>
        </p:nvSpPr>
        <p:spPr>
          <a:xfrm>
            <a:off x="3615045" y="2416762"/>
            <a:ext cx="1324639" cy="749120"/>
          </a:xfrm>
          <a:prstGeom prst="cube">
            <a:avLst>
              <a:gd name="adj" fmla="val 43649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397335" y="3135742"/>
            <a:ext cx="864096" cy="864096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784144" y="2315851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形状：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0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18" grpId="0" animBg="1"/>
      <p:bldP spid="19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11560" y="779932"/>
            <a:ext cx="8642856" cy="111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横着切、竖着切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或沿着对角线切割正方体面包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的形状分别如下图所示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endParaRPr lang="zh-CN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立方体 6"/>
          <p:cNvSpPr/>
          <p:nvPr/>
        </p:nvSpPr>
        <p:spPr>
          <a:xfrm>
            <a:off x="1690212" y="2609104"/>
            <a:ext cx="1252631" cy="1252631"/>
          </a:xfrm>
          <a:prstGeom prst="cub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1840938" y="2759107"/>
            <a:ext cx="939473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2780411" y="2759107"/>
            <a:ext cx="0" cy="963763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立方体 17"/>
          <p:cNvSpPr/>
          <p:nvPr/>
        </p:nvSpPr>
        <p:spPr>
          <a:xfrm>
            <a:off x="4074291" y="2163452"/>
            <a:ext cx="1091920" cy="1071967"/>
          </a:xfrm>
          <a:prstGeom prst="cube">
            <a:avLst>
              <a:gd name="adj" fmla="val 14614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297659" y="3229900"/>
            <a:ext cx="926026" cy="926026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立方体 19"/>
          <p:cNvSpPr/>
          <p:nvPr/>
        </p:nvSpPr>
        <p:spPr>
          <a:xfrm>
            <a:off x="3778313" y="2731557"/>
            <a:ext cx="1091920" cy="1071967"/>
          </a:xfrm>
          <a:prstGeom prst="cube">
            <a:avLst>
              <a:gd name="adj" fmla="val 14614"/>
            </a:avLst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001681" y="2327059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截面</a:t>
            </a:r>
            <a:r>
              <a:rPr lang="zh-CN" altLang="en-US" sz="24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形状：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6" name="图片 15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7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0" grpId="0" animBg="1"/>
      <p:bldP spid="2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全屏显示(16:9)</PresentationFormat>
  <Paragraphs>77</Paragraphs>
  <Slides>16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黑体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2023-01-16T20:27:52Z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F4C0E32AC6A14EAD8B98A0BEF9683103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