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3" r:id="rId4"/>
    <p:sldId id="262" r:id="rId5"/>
    <p:sldId id="264" r:id="rId6"/>
    <p:sldId id="260" r:id="rId7"/>
    <p:sldId id="266" r:id="rId8"/>
    <p:sldId id="265" r:id="rId9"/>
    <p:sldId id="267" r:id="rId10"/>
    <p:sldId id="268" r:id="rId11"/>
    <p:sldId id="259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CDF27-8D8F-40D7-B6E3-8D432C5E0D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35432-C8F3-42F5-BF21-ED068211F7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F7DF-16B0-4BF3-B349-F0C1C81583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7E6B-A0A1-4A86-A9D7-04297AADF3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A359-56A0-4355-849A-1FF8F0DBA60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D963-C81D-434A-96D1-AA8A2BDD64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7841-9051-4663-B045-D90A3C919E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66DD-A2F4-4FCD-B8A5-AA5B9EF1D7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68DEF-11B1-42AE-9A96-1D86E4407B8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7F29B-B867-49AA-9F84-1A81549627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FB10-B547-4101-A4B5-E38CA741FC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8781-9FDD-4B34-816F-46F280A202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3995A-91E8-45EC-B49E-2AD14EE92C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CC4F5-A282-4A55-A1DA-CCDAF3B5F0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C2D1-358E-42EE-8B0B-D3CCEE1E07B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8810-B75A-4D75-9C7A-4BAECBBFA8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AF9F-6971-4ED8-95A2-E09D75EB4D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6263-F4E4-4953-915A-8F8A8B028B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A12B-1F30-4697-9FFF-DC12C4527B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F617-6571-4461-B5A0-80257B6CF3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EDB2-6DFC-43E0-8EF7-3AF48E990F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D262-6F6C-42B5-A1B8-4C2E813F49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589B09-9E84-4DE3-9367-66A5D64BCA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7AC0CA6-A403-46E4-AACC-C5AE2714CE4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207962" y="1015999"/>
            <a:ext cx="8750300" cy="186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100" b="1" dirty="0">
                <a:solidFill>
                  <a:srgbClr val="C00000"/>
                </a:solidFill>
              </a:rPr>
              <a:t>Unit 5  </a:t>
            </a:r>
            <a:r>
              <a:rPr lang="en-US" altLang="zh-CN" sz="4100" b="1" dirty="0" smtClean="0">
                <a:latin typeface="Arial" panose="020B0604020202020204" pitchFamily="34" charset="0"/>
              </a:rPr>
              <a:t>What </a:t>
            </a:r>
            <a:r>
              <a:rPr lang="en-US" altLang="zh-CN" sz="4100" b="1" dirty="0">
                <a:latin typeface="Arial" panose="020B0604020202020204" pitchFamily="34" charset="0"/>
              </a:rPr>
              <a:t>were you doing when the storm came? 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969962" y="3764292"/>
            <a:ext cx="7226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zh-CN" sz="2800" b="1" dirty="0" smtClean="0">
                <a:latin typeface="Arial" panose="020B0604020202020204" pitchFamily="34" charset="0"/>
              </a:rPr>
              <a:t>Section </a:t>
            </a:r>
            <a:r>
              <a:rPr lang="zh-CN" altLang="zh-CN" sz="2800" b="1" dirty="0">
                <a:latin typeface="Arial" panose="020B0604020202020204" pitchFamily="34" charset="0"/>
              </a:rPr>
              <a:t>A 1a-2d (P33-34)</a:t>
            </a:r>
          </a:p>
        </p:txBody>
      </p:sp>
      <p:sp>
        <p:nvSpPr>
          <p:cNvPr id="7" name="矩形 6"/>
          <p:cNvSpPr/>
          <p:nvPr/>
        </p:nvSpPr>
        <p:spPr>
          <a:xfrm>
            <a:off x="2676982" y="529844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-6350" y="957263"/>
            <a:ext cx="91598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(   ) 14. They were visiting the sick kids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         </a:t>
            </a:r>
            <a:r>
              <a:rPr lang="zh-CN" altLang="zh-CN" sz="3200" dirty="0">
                <a:latin typeface="宋体" panose="02010600030101010101" pitchFamily="2" charset="-122"/>
              </a:rPr>
              <a:t>we were cleaning the city park.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A.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zh-CN" altLang="zh-CN" sz="3200" dirty="0" smtClean="0">
                <a:latin typeface="宋体" panose="02010600030101010101" pitchFamily="2" charset="-122"/>
              </a:rPr>
              <a:t>efore</a:t>
            </a:r>
            <a:r>
              <a:rPr lang="en-US" altLang="zh-CN" sz="3200" dirty="0" smtClean="0">
                <a:latin typeface="宋体" panose="02010600030101010101" pitchFamily="2" charset="-122"/>
              </a:rPr>
              <a:t>   </a:t>
            </a:r>
            <a:r>
              <a:rPr lang="zh-CN" altLang="zh-CN" sz="3200" dirty="0" smtClean="0">
                <a:latin typeface="宋体" panose="02010600030101010101" pitchFamily="2" charset="-122"/>
              </a:rPr>
              <a:t>B</a:t>
            </a:r>
            <a:r>
              <a:rPr lang="zh-CN" altLang="zh-CN" sz="3200" dirty="0">
                <a:latin typeface="宋体" panose="02010600030101010101" pitchFamily="2" charset="-122"/>
              </a:rPr>
              <a:t>. after 	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C. when	   </a:t>
            </a:r>
            <a:r>
              <a:rPr lang="zh-CN" altLang="zh-CN" sz="3200" dirty="0" smtClean="0">
                <a:latin typeface="宋体" panose="02010600030101010101" pitchFamily="2" charset="-122"/>
              </a:rPr>
              <a:t>D</a:t>
            </a:r>
            <a:r>
              <a:rPr lang="zh-CN" altLang="zh-CN" sz="3200" dirty="0">
                <a:latin typeface="宋体" panose="02010600030101010101" pitchFamily="2" charset="-122"/>
              </a:rPr>
              <a:t>. while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(   ) 15. Mr White will arrive at the airport soon. Who is going to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sz="3200" dirty="0">
                <a:latin typeface="宋体" panose="02010600030101010101" pitchFamily="2" charset="-122"/>
              </a:rPr>
              <a:t>?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A. pick him up	</a:t>
            </a:r>
            <a:r>
              <a:rPr lang="zh-CN" altLang="zh-CN" sz="3200" dirty="0" smtClean="0">
                <a:latin typeface="宋体" panose="02010600030101010101" pitchFamily="2" charset="-122"/>
              </a:rPr>
              <a:t>B</a:t>
            </a:r>
            <a:r>
              <a:rPr lang="zh-CN" altLang="zh-CN" sz="3200" dirty="0">
                <a:latin typeface="宋体" panose="02010600030101010101" pitchFamily="2" charset="-122"/>
              </a:rPr>
              <a:t>. give him up	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C. get him off	</a:t>
            </a:r>
            <a:r>
              <a:rPr lang="zh-CN" altLang="zh-CN" sz="3200" dirty="0" smtClean="0">
                <a:latin typeface="宋体" panose="02010600030101010101" pitchFamily="2" charset="-122"/>
              </a:rPr>
              <a:t>D</a:t>
            </a:r>
            <a:r>
              <a:rPr lang="zh-CN" altLang="zh-CN" sz="3200" dirty="0">
                <a:latin typeface="宋体" panose="02010600030101010101" pitchFamily="2" charset="-122"/>
              </a:rPr>
              <a:t>. took him out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39725" y="952500"/>
            <a:ext cx="43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68300" y="2916238"/>
            <a:ext cx="40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6350" y="606425"/>
            <a:ext cx="913447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 单项选择。</a:t>
            </a:r>
            <a:endParaRPr lang="zh-CN" altLang="en-US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I </a:t>
            </a:r>
            <a:r>
              <a:rPr lang="en-US" altLang="zh-CN" sz="3200" dirty="0" smtClean="0">
                <a:latin typeface="宋体" panose="02010600030101010101" pitchFamily="2" charset="-122"/>
              </a:rPr>
              <a:t>feel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sick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I have to see the doctor right now.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latin typeface="宋体" panose="02010600030101010101" pitchFamily="2" charset="-122"/>
              </a:rPr>
              <a:t>so</a:t>
            </a:r>
            <a:r>
              <a:rPr lang="en-US" altLang="zh-CN" sz="3200" dirty="0">
                <a:latin typeface="宋体" panose="02010600030101010101" pitchFamily="2" charset="-122"/>
              </a:rPr>
              <a:t>; that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such; </a:t>
            </a:r>
            <a:r>
              <a:rPr lang="en-US" altLang="zh-CN" sz="3200" dirty="0" smtClean="0">
                <a:latin typeface="宋体" panose="02010600030101010101" pitchFamily="2" charset="-122"/>
              </a:rPr>
              <a:t>that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so; although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very; that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--I came back home in a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</a:t>
            </a:r>
            <a:r>
              <a:rPr lang="en-US" altLang="zh-CN" sz="3200" dirty="0">
                <a:latin typeface="宋体" panose="02010600030101010101" pitchFamily="2" charset="-122"/>
              </a:rPr>
              <a:t> rain last night.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--You mean it rained </a:t>
            </a:r>
            <a:r>
              <a:rPr lang="en-US" altLang="zh-CN" sz="3200" u="sng" dirty="0">
                <a:latin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last night? I didn’t know it at all.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latin typeface="宋体" panose="02010600030101010101" pitchFamily="2" charset="-122"/>
              </a:rPr>
              <a:t>heavily</a:t>
            </a:r>
            <a:r>
              <a:rPr lang="en-US" altLang="zh-CN" sz="3200" dirty="0">
                <a:latin typeface="宋体" panose="02010600030101010101" pitchFamily="2" charset="-122"/>
              </a:rPr>
              <a:t>; heavy	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heavy; </a:t>
            </a:r>
            <a:r>
              <a:rPr lang="en-US" altLang="zh-CN" sz="3200" dirty="0" smtClean="0">
                <a:latin typeface="宋体" panose="02010600030101010101" pitchFamily="2" charset="-122"/>
              </a:rPr>
              <a:t>heavily</a:t>
            </a: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hard; </a:t>
            </a:r>
            <a:r>
              <a:rPr lang="en-US" altLang="zh-CN" sz="3200" dirty="0" smtClean="0">
                <a:latin typeface="宋体" panose="02010600030101010101" pitchFamily="2" charset="-122"/>
              </a:rPr>
              <a:t>heavily</a:t>
            </a:r>
            <a:r>
              <a:rPr lang="en-US" altLang="zh-CN" sz="3200" dirty="0"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</a:rPr>
              <a:t>  D</a:t>
            </a:r>
            <a:r>
              <a:rPr lang="en-US" altLang="zh-CN" sz="3200" dirty="0">
                <a:latin typeface="宋体" panose="02010600030101010101" pitchFamily="2" charset="-122"/>
              </a:rPr>
              <a:t>. hard; </a:t>
            </a:r>
            <a:r>
              <a:rPr lang="en-US" altLang="zh-CN" sz="3200" dirty="0" smtClean="0">
                <a:latin typeface="宋体" panose="02010600030101010101" pitchFamily="2" charset="-122"/>
              </a:rPr>
              <a:t>hard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3200" y="1111250"/>
            <a:ext cx="376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3200" y="3044825"/>
            <a:ext cx="33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-6350" y="565150"/>
            <a:ext cx="9147175" cy="6494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3. What </a:t>
            </a:r>
            <a:r>
              <a:rPr lang="en-US" altLang="zh-CN" sz="3200" u="sng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you </a:t>
            </a:r>
            <a:r>
              <a:rPr lang="en-US" altLang="zh-CN" sz="3200" u="sng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at the time of the earthquake?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A. are; doing	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B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. were; doing	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C. did; do	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. do; do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4. It suddenly stopped raining </a:t>
            </a:r>
            <a:r>
              <a:rPr lang="en-US" altLang="zh-CN" sz="3200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I took out my umbrella.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A. while B. when	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. and	D. so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5. When I </a:t>
            </a:r>
            <a:r>
              <a:rPr lang="en-US" altLang="zh-CN" sz="3200" u="sng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3200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the </a:t>
            </a:r>
            <a:r>
              <a:rPr lang="en-US" altLang="zh-CN" sz="32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playground,I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saw Helen </a:t>
            </a:r>
            <a:r>
              <a:rPr lang="en-US" altLang="zh-CN" sz="3200" u="sng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3200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badminton.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passed; playing	      </a:t>
            </a:r>
          </a:p>
          <a:p>
            <a:pPr>
              <a:defRPr/>
            </a:pPr>
            <a:r>
              <a:rPr lang="en-US" altLang="zh-CN" sz="32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B.passed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; play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C.was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passing; playing</a:t>
            </a:r>
          </a:p>
          <a:p>
            <a:pPr>
              <a:defRPr/>
            </a:pPr>
            <a:r>
              <a:rPr lang="en-US" altLang="zh-CN" sz="32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D.was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passing; play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2563" y="596900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6850" y="2544763"/>
            <a:ext cx="444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96850" y="3963988"/>
            <a:ext cx="4873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-31750" y="712788"/>
            <a:ext cx="917257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 翻译句子。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公车停下来接了几个乘客。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我正忙于准备这次考试。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他打了这么多次电话给我，好奇怪呀。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1013" y="1643063"/>
            <a:ext cx="833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The bus stopped to pick up a few passengers.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6725" y="3062288"/>
            <a:ext cx="84709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 was busy preparing for the exam.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3713" y="4522788"/>
            <a:ext cx="831850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It’s strange for him to ring me up so many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6350" y="1022350"/>
            <a:ext cx="91344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除非铃声响起，否则别开门。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大雪过后，孩子们都兴奋地堆起了雪人。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2900" y="1514475"/>
            <a:ext cx="7913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Don’t open the door unless the bell rings.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2425" y="2989263"/>
            <a:ext cx="82343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After the snow, the kids were excited to make a snowman/made a snowman excitedl</a:t>
            </a:r>
            <a:r>
              <a:rPr lang="en-US" altLang="zh-CN" sz="3200" dirty="0">
                <a:solidFill>
                  <a:srgbClr val="FF0000"/>
                </a:solidFill>
              </a:rPr>
              <a:t>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-6350" y="657225"/>
            <a:ext cx="91471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一、 完形填空。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A terrible storm may bring many sad stories. Lots of people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1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their houses, their cars and their pets. But sometimes these stories might have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2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endings.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A family in New Jersey, US, had a cat named Vivien. She was very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3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She could even draw with her wet paws(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爪子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 on the floor. When storm Sandy hit America in October, the family moved to a safer place 13km away from home.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4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Vivien was missing. The whole family were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5  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her.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6350" y="600075"/>
            <a:ext cx="91471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0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They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put up posters on the Internet to </a:t>
            </a:r>
            <a:r>
              <a:rPr lang="en-US" altLang="zh-CN" sz="3000" u="sng" dirty="0">
                <a:solidFill>
                  <a:srgbClr val="000000"/>
                </a:solidFill>
                <a:latin typeface="宋体" panose="02010600030101010101" pitchFamily="2" charset="-122"/>
              </a:rPr>
              <a:t>  6   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 her. All the nine family members searched everywhere, but they didn't find her. The family thought they could </a:t>
            </a:r>
            <a:r>
              <a:rPr lang="en-US" altLang="zh-CN" sz="3000" u="sng" dirty="0">
                <a:solidFill>
                  <a:srgbClr val="000000"/>
                </a:solidFill>
                <a:latin typeface="宋体" panose="02010600030101010101" pitchFamily="2" charset="-122"/>
              </a:rPr>
              <a:t>  7 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 see Vivien again .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But six months later, Vivien returned to home. Everyone was surprised and no one could be sure where Vivien was for all that time.</a:t>
            </a:r>
          </a:p>
          <a:p>
            <a:pPr eaLnBrk="1" hangingPunct="1"/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Many animals are good at </a:t>
            </a:r>
            <a:r>
              <a:rPr lang="en-US" altLang="zh-CN" sz="3000" u="sng" dirty="0">
                <a:solidFill>
                  <a:srgbClr val="000000"/>
                </a:solidFill>
                <a:latin typeface="宋体" panose="02010600030101010101" pitchFamily="2" charset="-122"/>
              </a:rPr>
              <a:t>   8  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 their way home. People usually say that dogs and cats find their way home through using their sense(</a:t>
            </a:r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感觉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) of </a:t>
            </a:r>
            <a:r>
              <a:rPr lang="en-US" altLang="zh-CN" sz="3000" u="sng" dirty="0">
                <a:solidFill>
                  <a:srgbClr val="000000"/>
                </a:solidFill>
                <a:latin typeface="宋体" panose="02010600030101010101" pitchFamily="2" charset="-122"/>
              </a:rPr>
              <a:t>   9   </a:t>
            </a:r>
            <a:r>
              <a:rPr lang="en-US" altLang="zh-CN" sz="3000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endParaRPr lang="zh-CN" altLang="en-US" sz="30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-6350" y="579438"/>
            <a:ext cx="913447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But that doesn't explain how Vivien found her way back. The storm Sandy blew away the normal smells of home. "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I wish she could </a:t>
            </a:r>
            <a:r>
              <a:rPr lang="en-US" altLang="zh-CN" sz="3200" u="sng">
                <a:solidFill>
                  <a:srgbClr val="000000"/>
                </a:solidFill>
                <a:latin typeface="宋体" panose="02010600030101010101" pitchFamily="2" charset="-122"/>
              </a:rPr>
              <a:t>  10  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and tell us how she came back." said her owner.</a:t>
            </a:r>
            <a:endParaRPr lang="zh-CN" altLang="en-US" sz="320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9459" name="文本框 99"/>
          <p:cNvSpPr txBox="1">
            <a:spLocks noChangeArrowheads="1"/>
          </p:cNvSpPr>
          <p:nvPr/>
        </p:nvSpPr>
        <p:spPr bwMode="auto">
          <a:xfrm>
            <a:off x="19050" y="590550"/>
            <a:ext cx="91471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) 1. A. get	B. lose	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C. miss	        D. find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) 2. A. exciting	  B. relaxing	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  C. strange	  D. happy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) 3. A. beautiful	   B. friendly	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  C. smart	   D. lovely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) 4. A. Luckily	   B. Suddenly	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          C. Normally	   D. Sadly</a:t>
            </a:r>
          </a:p>
          <a:p>
            <a:pPr eaLnBrk="1" hangingPunct="1"/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(   ) 5. A. worried about	 B. angry with	C. careful about	     D. strict with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0025" y="582613"/>
            <a:ext cx="446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0025" y="1584325"/>
            <a:ext cx="334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4313" y="2559050"/>
            <a:ext cx="4873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14313" y="3505200"/>
            <a:ext cx="4730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87325" y="4519613"/>
            <a:ext cx="360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文本框 99"/>
          <p:cNvSpPr txBox="1">
            <a:spLocks noChangeArrowheads="1"/>
          </p:cNvSpPr>
          <p:nvPr/>
        </p:nvSpPr>
        <p:spPr bwMode="auto">
          <a:xfrm>
            <a:off x="6350" y="909638"/>
            <a:ext cx="91059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6. A. look out  	 B. look for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  C. look after D. look through	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7. A. sometimes	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often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  C. ever	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never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8. A. finding	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returning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  C. looking	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feeling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9. A. taste	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smell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  C. sound	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look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   ) 10. A. talk	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run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   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draw   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return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3200" y="941388"/>
            <a:ext cx="4175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0500" y="1914525"/>
            <a:ext cx="374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8913" y="2860675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4475" y="3833813"/>
            <a:ext cx="347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03200" y="4835525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434975" y="1193800"/>
            <a:ext cx="80216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latin typeface="宋体" panose="02010600030101010101" pitchFamily="2" charset="-122"/>
              </a:rPr>
              <a:t>暴风雨 </a:t>
            </a:r>
            <a:r>
              <a:rPr lang="en-US" altLang="zh-CN" sz="3200" i="1" dirty="0"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latin typeface="宋体" panose="02010600030101010101" pitchFamily="2" charset="-122"/>
              </a:rPr>
              <a:t> ____________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latin typeface="宋体" panose="02010600030101010101" pitchFamily="2" charset="-122"/>
              </a:rPr>
              <a:t>闹钟 </a:t>
            </a:r>
            <a:r>
              <a:rPr lang="en-US" altLang="zh-CN" sz="3200" dirty="0">
                <a:latin typeface="宋体" panose="02010600030101010101" pitchFamily="2" charset="-122"/>
              </a:rPr>
              <a:t>n.________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latin typeface="宋体" panose="02010600030101010101" pitchFamily="2" charset="-122"/>
              </a:rPr>
              <a:t>开始</a:t>
            </a:r>
            <a:r>
              <a:rPr lang="en-US" altLang="zh-CN" sz="3200" i="1" dirty="0">
                <a:latin typeface="宋体" panose="02010600030101010101" pitchFamily="2" charset="-122"/>
              </a:rPr>
              <a:t>v.</a:t>
            </a:r>
            <a:r>
              <a:rPr lang="en-US" altLang="zh-CN" sz="3200" dirty="0">
                <a:latin typeface="宋体" panose="02010600030101010101" pitchFamily="2" charset="-122"/>
              </a:rPr>
              <a:t>__________ 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latin typeface="宋体" panose="02010600030101010101" pitchFamily="2" charset="-122"/>
              </a:rPr>
              <a:t>很大程度上；大量地</a:t>
            </a:r>
            <a:r>
              <a:rPr lang="en-US" altLang="zh-CN" sz="3200" dirty="0">
                <a:latin typeface="宋体" panose="02010600030101010101" pitchFamily="2" charset="-122"/>
              </a:rPr>
              <a:t>adv.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latin typeface="宋体" panose="02010600030101010101" pitchFamily="2" charset="-122"/>
              </a:rPr>
              <a:t>突然</a:t>
            </a:r>
            <a:r>
              <a:rPr lang="en-US" altLang="zh-CN" sz="3200" dirty="0">
                <a:latin typeface="宋体" panose="02010600030101010101" pitchFamily="2" charset="-122"/>
              </a:rPr>
              <a:t>adv</a:t>
            </a:r>
            <a:r>
              <a:rPr lang="en-US" altLang="zh-CN" sz="3200" i="1" dirty="0">
                <a:latin typeface="宋体" panose="02010600030101010101" pitchFamily="2" charset="-122"/>
              </a:rPr>
              <a:t>.</a:t>
            </a:r>
            <a:r>
              <a:rPr lang="en-US" altLang="zh-CN" sz="3200" dirty="0">
                <a:latin typeface="宋体" panose="02010600030101010101" pitchFamily="2" charset="-122"/>
              </a:rPr>
              <a:t> __________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</a:t>
            </a:r>
            <a:r>
              <a:rPr lang="zh-CN" altLang="en-US" sz="3200" dirty="0">
                <a:latin typeface="宋体" panose="02010600030101010101" pitchFamily="2" charset="-122"/>
              </a:rPr>
              <a:t>奇怪的 </a:t>
            </a:r>
            <a:r>
              <a:rPr lang="en-US" altLang="zh-CN" sz="3200" dirty="0">
                <a:latin typeface="宋体" panose="02010600030101010101" pitchFamily="2" charset="-122"/>
              </a:rPr>
              <a:t>adj</a:t>
            </a:r>
            <a:r>
              <a:rPr lang="en-US" altLang="zh-CN" sz="3200" i="1" dirty="0">
                <a:latin typeface="宋体" panose="02010600030101010101" pitchFamily="2" charset="-122"/>
              </a:rPr>
              <a:t>.</a:t>
            </a:r>
            <a:r>
              <a:rPr lang="en-US" altLang="zh-CN" sz="3200" dirty="0">
                <a:latin typeface="宋体" panose="02010600030101010101" pitchFamily="2" charset="-122"/>
              </a:rPr>
              <a:t>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22550" y="2159000"/>
            <a:ext cx="2071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alarm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22550" y="2662238"/>
            <a:ext cx="205898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begin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294437" y="3176588"/>
            <a:ext cx="22812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heavily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28937" y="3649663"/>
            <a:ext cx="1709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suddenly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470275" y="4149725"/>
            <a:ext cx="15859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strange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73437" y="1673225"/>
            <a:ext cx="168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storm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99"/>
          <p:cNvSpPr txBox="1">
            <a:spLocks noChangeArrowheads="1"/>
          </p:cNvSpPr>
          <p:nvPr/>
        </p:nvSpPr>
        <p:spPr bwMode="auto">
          <a:xfrm>
            <a:off x="-6350" y="566738"/>
            <a:ext cx="9145588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四、阅读理解（</a:t>
            </a:r>
            <a:r>
              <a:rPr lang="en-US" altLang="zh-CN" sz="320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篇）</a:t>
            </a:r>
            <a:endParaRPr lang="zh-CN" altLang="en-US" sz="320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   </a:t>
            </a:r>
            <a:r>
              <a:rPr lang="en-US" altLang="zh-CN" sz="3200">
                <a:latin typeface="宋体" panose="02010600030101010101" pitchFamily="2" charset="-122"/>
              </a:rPr>
              <a:t>There was a rainstorm last night. Now, the Whites are talking about what they were doing at the time of the rainstorm.</a:t>
            </a:r>
          </a:p>
          <a:p>
            <a:pPr eaLnBrk="1" hangingPunct="1"/>
            <a:endParaRPr lang="zh-CN" altLang="en-US" sz="3200">
              <a:latin typeface="宋体" panose="02010600030101010101" pitchFamily="2" charset="-122"/>
            </a:endParaRPr>
          </a:p>
        </p:txBody>
      </p:sp>
      <p:graphicFrame>
        <p:nvGraphicFramePr>
          <p:cNvPr id="2" name="表格 -1"/>
          <p:cNvGraphicFramePr/>
          <p:nvPr/>
        </p:nvGraphicFramePr>
        <p:xfrm>
          <a:off x="69850" y="2689225"/>
          <a:ext cx="8872538" cy="29260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7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4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5763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 Peter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I was watching a comedy. Suddenly, 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the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 lights went out and it began to rain heavily. I was so scared that I ran to get into my bed. Then I heard my mom shouting,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 “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Don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’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t be afraid, my dear, I am coming.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”</a:t>
                      </a:r>
                      <a:endParaRPr lang="en-US" altLang="zh-CN" sz="3200" b="0" u="none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516" name="图片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3240088"/>
            <a:ext cx="13192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graphicFrame>
        <p:nvGraphicFramePr>
          <p:cNvPr id="2" name="表格 -1"/>
          <p:cNvGraphicFramePr/>
          <p:nvPr/>
        </p:nvGraphicFramePr>
        <p:xfrm>
          <a:off x="136525" y="800100"/>
          <a:ext cx="8845550" cy="6057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95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 dirty="0">
                          <a:latin typeface="+mj-ea"/>
                          <a:ea typeface="+mj-ea"/>
                          <a:cs typeface="Times New Roman" panose="02020603050405020304" charset="0"/>
                        </a:rPr>
                        <a:t> Lisa</a:t>
                      </a:r>
                    </a:p>
                  </a:txBody>
                  <a:tcPr marL="6667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I was washing my shoes when </a:t>
                      </a:r>
                      <a:r>
                        <a:rPr lang="en-US" altLang="zh-CN" sz="2800" b="0" u="none" dirty="0">
                          <a:latin typeface="+mj-ea"/>
                          <a:ea typeface="+mj-ea"/>
                          <a:cs typeface="Times New Roman" panose="02020603050405020304" charset="0"/>
                        </a:rPr>
                        <a:t>it suddenly got dark. I could hardly see anything. I heard my little </a:t>
                      </a:r>
                      <a:r>
                        <a:rPr lang="en-US" altLang="zh-CN" sz="2800" b="0" u="none" dirty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brother shouting for help and it made me more scared. But I </a:t>
                      </a:r>
                      <a:r>
                        <a:rPr lang="en-US" altLang="zh-CN" sz="2800" b="0" u="none" dirty="0">
                          <a:latin typeface="+mj-ea"/>
                          <a:ea typeface="+mj-ea"/>
                          <a:cs typeface="Times New Roman" panose="02020603050405020304" charset="0"/>
                        </a:rPr>
                        <a:t>still</a:t>
                      </a:r>
                      <a:r>
                        <a:rPr lang="en-US" altLang="zh-CN" sz="2800" b="0" u="none" dirty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 tried to get out of the bathroom to help my little brother.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95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Mrs.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 White</a:t>
                      </a:r>
                      <a:endParaRPr lang="en-US" altLang="zh-CN" sz="3200" b="0" u="none">
                        <a:latin typeface="+mj-ea"/>
                        <a:ea typeface="+mj-ea"/>
                        <a:cs typeface="Times New Roman" panose="02020603050405020304" charset="0"/>
                      </a:endParaRP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2800" b="0" u="none" dirty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I was doing the dishes. When the lights in the house went out, I quickly took out the flashlight and ran to my son</a:t>
                      </a:r>
                      <a:r>
                        <a:rPr lang="en-US" altLang="zh-CN" sz="2800" b="0" u="none" dirty="0">
                          <a:latin typeface="+mj-ea"/>
                          <a:ea typeface="+mj-ea"/>
                          <a:cs typeface="Times New Roman" panose="02020603050405020304" charset="0"/>
                        </a:rPr>
                        <a:t>’</a:t>
                      </a:r>
                      <a:r>
                        <a:rPr lang="en-US" altLang="zh-CN" sz="2800" b="0" u="none" dirty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s room. Luckily, I had closed all the windows and made sure the flashlight was working before the storm.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542" name="图片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577975"/>
            <a:ext cx="1325563" cy="1463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</a:ln>
        </p:spPr>
      </p:pic>
      <p:pic>
        <p:nvPicPr>
          <p:cNvPr id="22543" name="图片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8" y="4879975"/>
            <a:ext cx="12684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graphicFrame>
        <p:nvGraphicFramePr>
          <p:cNvPr id="2" name="表格 -1"/>
          <p:cNvGraphicFramePr/>
          <p:nvPr/>
        </p:nvGraphicFramePr>
        <p:xfrm>
          <a:off x="136525" y="768350"/>
          <a:ext cx="8807450" cy="3902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9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207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Mr.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 White</a:t>
                      </a:r>
                      <a:endParaRPr lang="en-US" altLang="zh-CN" sz="3200" b="0" u="none">
                        <a:latin typeface="+mj-ea"/>
                        <a:ea typeface="+mj-ea"/>
                        <a:cs typeface="Times New Roman" panose="02020603050405020304" charset="0"/>
                      </a:endParaRP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I was refreshing the screen(</a:t>
                      </a:r>
                      <a:r>
                        <a:rPr lang="zh-CN" altLang="en-US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刷屏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)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.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 Although I got the news that a storm was coming, I didn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’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t think it would be so serious. So, I didn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’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t make any preparation for it. Although I couldn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Times New Roman" panose="02020603050405020304" charset="0"/>
                        </a:rPr>
                        <a:t>’</a:t>
                      </a:r>
                      <a:r>
                        <a:rPr lang="en-US" altLang="zh-CN" sz="3200" b="0" u="none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t see anything, I still tried to reach my children as quickly as possible.</a:t>
                      </a:r>
                    </a:p>
                  </a:txBody>
                  <a:tcPr marL="0" marR="0" marT="0" marB="1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3563" name="图片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1847850"/>
            <a:ext cx="1385887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4579" name="文本框 99"/>
          <p:cNvSpPr txBox="1">
            <a:spLocks noChangeArrowheads="1"/>
          </p:cNvSpPr>
          <p:nvPr/>
        </p:nvSpPr>
        <p:spPr bwMode="auto">
          <a:xfrm>
            <a:off x="0" y="623888"/>
            <a:ext cx="918527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</a:t>
            </a:r>
            <a:r>
              <a:rPr lang="en-US" altLang="zh-CN" sz="3200" u="sng" dirty="0">
                <a:latin typeface="宋体" panose="02010600030101010101" pitchFamily="2" charset="-122"/>
              </a:rPr>
              <a:t>   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  </a:t>
            </a:r>
            <a:r>
              <a:rPr lang="en-US" altLang="zh-CN" sz="3200" dirty="0">
                <a:latin typeface="宋体" panose="02010600030101010101" pitchFamily="2" charset="-122"/>
              </a:rPr>
              <a:t>was in the bathroom when the rainstorm came.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A. Mr. White	     B. Mrs. White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C. Lisa	          D. Peter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When the rainstorm came, Mr. White was</a:t>
            </a:r>
            <a:r>
              <a:rPr lang="en-US" altLang="zh-CN" sz="3200" u="sng" dirty="0">
                <a:latin typeface="宋体" panose="02010600030101010101" pitchFamily="2" charset="-122"/>
              </a:rPr>
              <a:t>    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</a:t>
            </a:r>
            <a:r>
              <a:rPr lang="en-US" altLang="zh-CN" sz="3200" u="sng" dirty="0">
                <a:latin typeface="宋体" panose="02010600030101010101" pitchFamily="2" charset="-122"/>
              </a:rPr>
              <a:t>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marL="514350" indent="-514350" eaLnBrk="1" hangingPunct="1">
              <a:buAutoNum type="alphaUcPeriod"/>
            </a:pP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watching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TV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washing his shoes 	</a:t>
            </a:r>
            <a:endParaRPr lang="en-US" altLang="zh-CN" sz="3200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doing the dishes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refreshing the screen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</a:t>
            </a:r>
            <a:r>
              <a:rPr lang="en-US" altLang="zh-CN" sz="3200" u="sng" dirty="0">
                <a:latin typeface="宋体" panose="02010600030101010101" pitchFamily="2" charset="-122"/>
              </a:rPr>
              <a:t> 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made good preparation for the storm.</a:t>
            </a:r>
          </a:p>
          <a:p>
            <a:pPr eaLnBrk="1" hangingPunct="1"/>
            <a:r>
              <a:rPr lang="en-US" altLang="zh-CN" sz="3200" dirty="0" err="1" smtClean="0">
                <a:solidFill>
                  <a:srgbClr val="000000"/>
                </a:solidFill>
                <a:latin typeface="宋体" panose="02010600030101010101" pitchFamily="2" charset="-122"/>
              </a:rPr>
              <a:t>A.No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one     </a:t>
            </a:r>
            <a:r>
              <a:rPr lang="en-US" altLang="zh-CN" sz="3200" dirty="0" err="1" smtClean="0">
                <a:solidFill>
                  <a:srgbClr val="000000"/>
                </a:solidFill>
                <a:latin typeface="宋体" panose="02010600030101010101" pitchFamily="2" charset="-122"/>
              </a:rPr>
              <a:t>B.Mr.White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and </a:t>
            </a:r>
            <a:r>
              <a:rPr lang="en-US" altLang="zh-CN" sz="3200" dirty="0" err="1" smtClean="0">
                <a:solidFill>
                  <a:srgbClr val="000000"/>
                </a:solidFill>
                <a:latin typeface="宋体" panose="02010600030101010101" pitchFamily="2" charset="-122"/>
              </a:rPr>
              <a:t>Mrs.White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err="1" smtClean="0">
                <a:solidFill>
                  <a:srgbClr val="000000"/>
                </a:solidFill>
                <a:latin typeface="宋体" panose="02010600030101010101" pitchFamily="2" charset="-122"/>
              </a:rPr>
              <a:t>C.Mrs.White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 </a:t>
            </a:r>
            <a:r>
              <a:rPr lang="en-US" altLang="zh-CN" sz="3200" dirty="0" err="1" smtClean="0">
                <a:solidFill>
                  <a:srgbClr val="000000"/>
                </a:solidFill>
                <a:latin typeface="宋体" panose="02010600030101010101" pitchFamily="2" charset="-122"/>
              </a:rPr>
              <a:t>D.Lisa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5888" y="611188"/>
            <a:ext cx="4730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42875" y="2557463"/>
            <a:ext cx="557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38931" y="4527550"/>
            <a:ext cx="51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5603" name="文本框 99"/>
          <p:cNvSpPr txBox="1">
            <a:spLocks noChangeArrowheads="1"/>
          </p:cNvSpPr>
          <p:nvPr/>
        </p:nvSpPr>
        <p:spPr bwMode="auto">
          <a:xfrm>
            <a:off x="-7938" y="581025"/>
            <a:ext cx="9132888" cy="6494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4. Lisa felt</a:t>
            </a:r>
            <a:r>
              <a:rPr lang="en-US" altLang="zh-CN" sz="3200" u="sng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at the time of the rainstorm.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surprised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 scared	</a:t>
            </a:r>
          </a:p>
          <a:p>
            <a:pPr marL="514350" indent="-514350">
              <a:buFontTx/>
              <a:buAutoNum type="alphaUcPeriod"/>
              <a:defRPr/>
            </a:pP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C. sorry 	D. sad</a:t>
            </a:r>
            <a:endParaRPr lang="en-US" altLang="zh-CN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(   ) 5. Which of the following statements is true?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A. Lisa was too scared to move.	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B. Peter was sleeping when the rainstorm came.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C. All the lights in the house went out when the rainstorm came.	</a:t>
            </a:r>
          </a:p>
          <a:p>
            <a:pPr>
              <a:defRPr/>
            </a:pP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D. Mrs. White went to close the window when the rainstorm came</a:t>
            </a:r>
            <a:r>
              <a:rPr lang="en-US" altLang="zh-CN" sz="3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  <a:endParaRPr lang="zh-CN" altLang="en-US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8750" y="609600"/>
            <a:ext cx="51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04800" y="2470150"/>
            <a:ext cx="4445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99"/>
          <p:cNvSpPr txBox="1">
            <a:spLocks noChangeArrowheads="1"/>
          </p:cNvSpPr>
          <p:nvPr/>
        </p:nvSpPr>
        <p:spPr bwMode="auto">
          <a:xfrm>
            <a:off x="349250" y="909667"/>
            <a:ext cx="84534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12.wait for the bus ______________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13. at the time of the rainstorm 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14.go off_________________________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15. rain heavily 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16.miss the bus ______________________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17. take a hot shower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___________</a:t>
            </a:r>
            <a:r>
              <a:rPr lang="en-US" altLang="zh-CN" sz="3200" u="sng" dirty="0">
                <a:latin typeface="宋体" panose="02010600030101010101" pitchFamily="2" charset="-122"/>
              </a:rPr>
              <a:t>        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18.pick up the phone__________________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843463" y="1352579"/>
            <a:ext cx="29765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等公交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35013" y="2287617"/>
            <a:ext cx="3476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在暴风雨的时候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24163" y="2773392"/>
            <a:ext cx="297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(闹钟)发出响声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97313" y="3292504"/>
            <a:ext cx="3368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雨下得很大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138613" y="3825904"/>
            <a:ext cx="21383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错过公交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668838" y="4333904"/>
            <a:ext cx="2281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洗热水澡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737101" y="4895879"/>
            <a:ext cx="3440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接电话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6350" y="825500"/>
            <a:ext cx="912018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18. --What were you doing when the rainstorm came?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 --I was walking home.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19. I was so busy looking for the umbrella that I </a:t>
            </a:r>
            <a:r>
              <a:rPr lang="en-US" altLang="zh-CN" sz="3200" dirty="0" err="1">
                <a:latin typeface="宋体" panose="02010600030101010101" pitchFamily="2" charset="-122"/>
              </a:rPr>
              <a:t>didn</a:t>
            </a:r>
            <a:r>
              <a:rPr lang="en-US" altLang="zh-CN" sz="3200" dirty="0">
                <a:latin typeface="宋体" panose="02010600030101010101" pitchFamily="2" charset="-122"/>
              </a:rPr>
              <a:t>’ t see a car coming.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______________________________________________________________________________</a:t>
            </a:r>
            <a:endParaRPr lang="en-US" altLang="zh-CN" sz="3200" u="sng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4850" y="2771775"/>
            <a:ext cx="703738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--</a:t>
            </a:r>
            <a:r>
              <a:rPr lang="zh-CN" altLang="en-US" sz="3200">
                <a:solidFill>
                  <a:srgbClr val="FF0000"/>
                </a:solidFill>
                <a:sym typeface="宋体" panose="02010600030101010101" pitchFamily="2" charset="-122"/>
              </a:rPr>
              <a:t>当暴雨来了，</a:t>
            </a:r>
            <a:r>
              <a:rPr lang="zh-CN" altLang="en-US" sz="3200">
                <a:solidFill>
                  <a:srgbClr val="FF0000"/>
                </a:solidFill>
              </a:rPr>
              <a:t>你在做什么？</a:t>
            </a:r>
          </a:p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--</a:t>
            </a:r>
            <a:r>
              <a:rPr lang="zh-CN" altLang="en-US" sz="3200">
                <a:solidFill>
                  <a:srgbClr val="FF0000"/>
                </a:solidFill>
              </a:rPr>
              <a:t>我在走回家。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17550" y="4676775"/>
            <a:ext cx="810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我太忙于寻找雨伞以至于我没有看到车来了。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31750" y="790575"/>
            <a:ext cx="9064625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20.I was waiting for the bus when it began to rain heavily.</a:t>
            </a:r>
            <a:endParaRPr lang="en-US" altLang="zh-CN" sz="3200" u="sng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______________________________________________________________________________</a:t>
            </a:r>
            <a:r>
              <a:rPr lang="en-US" altLang="zh-CN" sz="3200" u="sng">
                <a:latin typeface="宋体" panose="02010600030101010101" pitchFamily="2" charset="-122"/>
              </a:rPr>
              <a:t>                                                            </a:t>
            </a:r>
            <a:endParaRPr lang="en-US" altLang="zh-CN" sz="320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21.While you were sleeping, I called Jenny and she helped me.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______________________________________________________________________________</a:t>
            </a:r>
            <a:endParaRPr lang="en-US" altLang="zh-CN" sz="3200" u="sng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u="sng">
                <a:latin typeface="宋体" panose="02010600030101010101" pitchFamily="2" charset="-122"/>
              </a:rPr>
              <a:t>                                                                 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6148" name="文本框 1"/>
          <p:cNvSpPr txBox="1">
            <a:spLocks noChangeArrowheads="1"/>
          </p:cNvSpPr>
          <p:nvPr/>
        </p:nvSpPr>
        <p:spPr bwMode="auto">
          <a:xfrm>
            <a:off x="477838" y="1825625"/>
            <a:ext cx="51069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我在等车的时候下起了大雨。</a:t>
            </a:r>
          </a:p>
        </p:txBody>
      </p:sp>
      <p:sp>
        <p:nvSpPr>
          <p:cNvPr id="6149" name="文本框 2"/>
          <p:cNvSpPr txBox="1">
            <a:spLocks noChangeArrowheads="1"/>
          </p:cNvSpPr>
          <p:nvPr/>
        </p:nvSpPr>
        <p:spPr bwMode="auto">
          <a:xfrm>
            <a:off x="549275" y="3705225"/>
            <a:ext cx="83232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当你在睡觉的时候，我叫珍妮然后她帮了我。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-33338" y="587375"/>
            <a:ext cx="919956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solidFill>
                  <a:srgbClr val="000000"/>
                </a:solidFill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It seems s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3200" u="sng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for him to wear the scarf in such hot weather.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My stomach b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3200" u="sng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to ache after eating the ice-cream.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He set the a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ten minutes earlier in order to catch the first bus the next morning.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Luckily, all the fishermen returned home safely after the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暴风雨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).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en-US" altLang="zh-CN" sz="3200" u="sng" dirty="0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  <a:r>
              <a:rPr lang="en-US" altLang="zh-CN" sz="3200" u="sng" dirty="0" smtClean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突然间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), he heard a woman shouting for help.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68600" y="1528763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strange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175000" y="2544763"/>
            <a:ext cx="13208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began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305175" y="3482975"/>
            <a:ext cx="11541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alarm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586163" y="5372100"/>
            <a:ext cx="15700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storm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79450" y="5873750"/>
            <a:ext cx="187801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Suddenly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31750" y="622300"/>
            <a:ext cx="910907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-</a:t>
            </a:r>
            <a:r>
              <a:rPr lang="zh-CN" altLang="en-US" sz="3200" dirty="0">
                <a:latin typeface="宋体" panose="02010600030101010101" pitchFamily="2" charset="-122"/>
              </a:rPr>
              <a:t>昨晚七点你在干什么？  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en-US" sz="3200" dirty="0">
                <a:latin typeface="宋体" panose="02010600030101010101" pitchFamily="2" charset="-122"/>
              </a:rPr>
              <a:t>我在厨房帮我妈妈。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-What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 </a:t>
            </a:r>
            <a:r>
              <a:rPr lang="en-US" altLang="zh-CN" sz="3200" dirty="0">
                <a:latin typeface="宋体" panose="02010600030101010101" pitchFamily="2" charset="-122"/>
              </a:rPr>
              <a:t>you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</a:t>
            </a:r>
            <a:r>
              <a:rPr lang="en-US" altLang="zh-CN" sz="3200" dirty="0">
                <a:latin typeface="宋体" panose="02010600030101010101" pitchFamily="2" charset="-122"/>
              </a:rPr>
              <a:t>at 7 last night?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- </a:t>
            </a:r>
            <a:r>
              <a:rPr lang="en-US" altLang="zh-CN" sz="3200" dirty="0" smtClean="0">
                <a:latin typeface="宋体" panose="02010600030101010101" pitchFamily="2" charset="-122"/>
              </a:rPr>
              <a:t>I </a:t>
            </a:r>
            <a:r>
              <a:rPr lang="en-US" altLang="zh-CN" sz="3200" dirty="0">
                <a:latin typeface="宋体" panose="02010600030101010101" pitchFamily="2" charset="-122"/>
              </a:rPr>
              <a:t>____________________ in the kitchen.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刚才我累得没法接你的电话。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I was too </a:t>
            </a:r>
            <a:r>
              <a:rPr lang="en-US" altLang="zh-CN" sz="3200" dirty="0" smtClean="0">
                <a:latin typeface="宋体" panose="02010600030101010101" pitchFamily="2" charset="-122"/>
              </a:rPr>
              <a:t>tired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___        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just </a:t>
            </a:r>
            <a:r>
              <a:rPr lang="en-US" altLang="zh-CN" sz="3200" dirty="0">
                <a:latin typeface="宋体" panose="02010600030101010101" pitchFamily="2" charset="-122"/>
              </a:rPr>
              <a:t>now.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latin typeface="宋体" panose="02010600030101010101" pitchFamily="2" charset="-122"/>
              </a:rPr>
              <a:t>昨天钟声直到六点才响起。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The bell </a:t>
            </a:r>
            <a:r>
              <a:rPr lang="en-US" altLang="zh-CN" sz="3200" u="sng" dirty="0">
                <a:latin typeface="宋体" panose="02010600030101010101" pitchFamily="2" charset="-122"/>
              </a:rPr>
              <a:t>      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until 6 o’clock yesterday.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808163" y="2085975"/>
            <a:ext cx="1612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were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162425" y="2005013"/>
            <a:ext cx="1806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822450" y="2559050"/>
            <a:ext cx="413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was helping my mom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494088" y="3544889"/>
            <a:ext cx="54641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to pick up/ answer your phone 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271712" y="4951413"/>
            <a:ext cx="27400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didn’t 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-6350" y="601663"/>
            <a:ext cx="915987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9.</a:t>
            </a:r>
            <a:r>
              <a:rPr lang="zh-CN" altLang="en-US" sz="3200">
                <a:latin typeface="宋体" panose="02010600030101010101" pitchFamily="2" charset="-122"/>
              </a:rPr>
              <a:t>在那一刻，我正忙于找我的雨伞。</a:t>
            </a:r>
          </a:p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  </a:t>
            </a:r>
            <a:r>
              <a:rPr lang="en-US" altLang="zh-CN" sz="3200">
                <a:latin typeface="宋体" panose="02010600030101010101" pitchFamily="2" charset="-122"/>
              </a:rPr>
              <a:t>I was busy </a:t>
            </a:r>
            <a:r>
              <a:rPr lang="en-US" altLang="zh-CN" sz="3200" u="sng">
                <a:latin typeface="宋体" panose="02010600030101010101" pitchFamily="2" charset="-122"/>
              </a:rPr>
              <a:t>                      </a:t>
            </a:r>
            <a:r>
              <a:rPr lang="en-US" altLang="zh-CN" sz="3200" u="sng">
                <a:latin typeface="宋体" panose="02010600030101010101" pitchFamily="2" charset="-122"/>
                <a:sym typeface="宋体" panose="02010600030101010101" pitchFamily="2" charset="-122"/>
              </a:rPr>
              <a:t>         </a:t>
            </a:r>
            <a:r>
              <a:rPr lang="en-US" altLang="zh-CN" sz="3200" u="sng">
                <a:latin typeface="宋体" panose="02010600030101010101" pitchFamily="2" charset="-122"/>
              </a:rPr>
              <a:t>   </a:t>
            </a:r>
            <a:r>
              <a:rPr lang="en-US" altLang="zh-CN" sz="3200">
                <a:latin typeface="宋体" panose="02010600030101010101" pitchFamily="2" charset="-122"/>
              </a:rPr>
              <a:t> at that time.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10.</a:t>
            </a:r>
            <a:r>
              <a:rPr lang="zh-CN" altLang="en-US" sz="3200">
                <a:latin typeface="宋体" panose="02010600030101010101" pitchFamily="2" charset="-122"/>
              </a:rPr>
              <a:t>你再不起床就又会错过那班公车的。</a:t>
            </a:r>
          </a:p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  </a:t>
            </a:r>
            <a:r>
              <a:rPr lang="en-US" altLang="zh-CN" sz="3200">
                <a:latin typeface="宋体" panose="02010600030101010101" pitchFamily="2" charset="-122"/>
              </a:rPr>
              <a:t>If don’t get out of bed now, you will</a:t>
            </a:r>
          </a:p>
          <a:p>
            <a:pPr eaLnBrk="1" hangingPunct="1"/>
            <a:r>
              <a:rPr lang="en-US" altLang="zh-CN" sz="3200" u="sng">
                <a:latin typeface="宋体" panose="02010600030101010101" pitchFamily="2" charset="-122"/>
              </a:rPr>
              <a:t>        </a:t>
            </a:r>
            <a:r>
              <a:rPr lang="en-US" altLang="zh-CN" sz="3200" u="sng">
                <a:latin typeface="宋体" panose="02010600030101010101" pitchFamily="2" charset="-122"/>
                <a:sym typeface="宋体" panose="02010600030101010101" pitchFamily="2" charset="-122"/>
              </a:rPr>
              <a:t>                </a:t>
            </a:r>
            <a:r>
              <a:rPr lang="en-US" altLang="zh-CN" sz="3200">
                <a:latin typeface="宋体" panose="02010600030101010101" pitchFamily="2" charset="-122"/>
              </a:rPr>
              <a:t>again.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62250" y="1085850"/>
            <a:ext cx="431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looking for my umbrella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8938" y="2957513"/>
            <a:ext cx="3298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miss the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-6350" y="601663"/>
            <a:ext cx="915987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三、单项选择。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(    ) 11. I bought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u="sng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zh-CN" altLang="zh-CN" sz="3200" dirty="0">
                <a:latin typeface="宋体" panose="02010600030101010101" pitchFamily="2" charset="-122"/>
              </a:rPr>
              <a:t>alarm clock and umbrella on Taobao last night.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A. an; an     </a:t>
            </a:r>
            <a:r>
              <a:rPr lang="zh-CN" altLang="zh-CN" sz="3200" dirty="0" smtClean="0">
                <a:latin typeface="宋体" panose="02010600030101010101" pitchFamily="2" charset="-122"/>
              </a:rPr>
              <a:t>B</a:t>
            </a:r>
            <a:r>
              <a:rPr lang="zh-CN" altLang="zh-CN" sz="3200" dirty="0">
                <a:latin typeface="宋体" panose="02010600030101010101" pitchFamily="2" charset="-122"/>
              </a:rPr>
              <a:t>. a; an     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C. an; a      </a:t>
            </a:r>
            <a:r>
              <a:rPr lang="zh-CN" altLang="zh-CN" sz="3200" dirty="0" smtClean="0">
                <a:latin typeface="宋体" panose="02010600030101010101" pitchFamily="2" charset="-122"/>
              </a:rPr>
              <a:t>D</a:t>
            </a:r>
            <a:r>
              <a:rPr lang="zh-CN" altLang="zh-CN" sz="3200" dirty="0">
                <a:latin typeface="宋体" panose="02010600030101010101" pitchFamily="2" charset="-122"/>
              </a:rPr>
              <a:t>. a; a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(    ) 12. Let’s </a:t>
            </a:r>
            <a:r>
              <a:rPr lang="zh-CN" altLang="zh-CN" sz="3200" dirty="0" smtClean="0">
                <a:latin typeface="宋体" panose="02010600030101010101" pitchFamily="2" charset="-122"/>
              </a:rPr>
              <a:t>wai</a:t>
            </a:r>
            <a:r>
              <a:rPr lang="en-US" altLang="zh-CN" sz="3200" u="sng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sz="3200" dirty="0" smtClean="0">
                <a:latin typeface="宋体" panose="02010600030101010101" pitchFamily="2" charset="-122"/>
              </a:rPr>
              <a:t>him</a:t>
            </a:r>
            <a:r>
              <a:rPr lang="en-US" altLang="zh-CN" sz="3200" u="sng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sz="3200" dirty="0">
                <a:latin typeface="宋体" panose="02010600030101010101" pitchFamily="2" charset="-122"/>
              </a:rPr>
              <a:t>the bus stop.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A. at; at   	 </a:t>
            </a:r>
            <a:r>
              <a:rPr lang="zh-CN" altLang="zh-CN" sz="3200" dirty="0" smtClean="0">
                <a:latin typeface="宋体" panose="02010600030101010101" pitchFamily="2" charset="-122"/>
              </a:rPr>
              <a:t>B</a:t>
            </a:r>
            <a:r>
              <a:rPr lang="zh-CN" altLang="zh-CN" sz="3200" dirty="0">
                <a:latin typeface="宋体" panose="02010600030101010101" pitchFamily="2" charset="-122"/>
              </a:rPr>
              <a:t>. at; for  	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C. for; at   	 </a:t>
            </a:r>
            <a:r>
              <a:rPr lang="zh-CN" altLang="zh-CN" sz="3200" dirty="0" smtClean="0">
                <a:latin typeface="宋体" panose="02010600030101010101" pitchFamily="2" charset="-122"/>
              </a:rPr>
              <a:t>D</a:t>
            </a:r>
            <a:r>
              <a:rPr lang="zh-CN" altLang="zh-CN" sz="3200" dirty="0">
                <a:latin typeface="宋体" panose="02010600030101010101" pitchFamily="2" charset="-122"/>
              </a:rPr>
              <a:t>. for; in 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(    ) 13. My father</a:t>
            </a:r>
            <a:r>
              <a:rPr lang="en-US" altLang="zh-CN" sz="3200" u="sng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u="sng" dirty="0" smtClean="0">
                <a:latin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zh-CN" altLang="zh-CN" sz="3200" dirty="0">
                <a:latin typeface="宋体" panose="02010600030101010101" pitchFamily="2" charset="-122"/>
              </a:rPr>
              <a:t>the bicycle at that time.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A. fixed up	</a:t>
            </a:r>
            <a:r>
              <a:rPr lang="zh-CN" altLang="zh-CN" sz="3200" dirty="0" smtClean="0">
                <a:latin typeface="宋体" panose="02010600030101010101" pitchFamily="2" charset="-122"/>
              </a:rPr>
              <a:t>B. </a:t>
            </a:r>
            <a:r>
              <a:rPr lang="zh-CN" altLang="zh-CN" sz="3200" dirty="0">
                <a:latin typeface="宋体" panose="02010600030101010101" pitchFamily="2" charset="-122"/>
              </a:rPr>
              <a:t>is fixing up	</a:t>
            </a:r>
          </a:p>
          <a:p>
            <a:pPr eaLnBrk="1" hangingPunct="1"/>
            <a:r>
              <a:rPr lang="zh-CN" altLang="zh-CN" sz="3200" dirty="0">
                <a:latin typeface="宋体" panose="02010600030101010101" pitchFamily="2" charset="-122"/>
              </a:rPr>
              <a:t>C. was fixing up	</a:t>
            </a:r>
            <a:r>
              <a:rPr lang="zh-CN" altLang="zh-CN" sz="3200" dirty="0" smtClean="0">
                <a:latin typeface="宋体" panose="02010600030101010101" pitchFamily="2" charset="-122"/>
              </a:rPr>
              <a:t>D</a:t>
            </a:r>
            <a:r>
              <a:rPr lang="zh-CN" altLang="zh-CN" sz="3200" dirty="0">
                <a:latin typeface="宋体" panose="02010600030101010101" pitchFamily="2" charset="-122"/>
              </a:rPr>
              <a:t>. will fix up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0350" y="1098550"/>
            <a:ext cx="403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46063" y="3073400"/>
            <a:ext cx="5984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27038" y="4524375"/>
            <a:ext cx="598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1447</Words>
  <Application>Microsoft Office PowerPoint</Application>
  <PresentationFormat>全屏显示(4:3)</PresentationFormat>
  <Paragraphs>231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2022-01-21T01:28:16Z</dcterms:created>
  <dcterms:modified xsi:type="dcterms:W3CDTF">2023-01-16T20:27:57Z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5F7BE4134D01431EAF7F656B7068F81E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