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71" r:id="rId4"/>
    <p:sldId id="262" r:id="rId5"/>
    <p:sldId id="259" r:id="rId6"/>
    <p:sldId id="279" r:id="rId7"/>
    <p:sldId id="280" r:id="rId8"/>
    <p:sldId id="261" r:id="rId9"/>
    <p:sldId id="264" r:id="rId10"/>
    <p:sldId id="287" r:id="rId11"/>
    <p:sldId id="288" r:id="rId12"/>
    <p:sldId id="266" r:id="rId13"/>
    <p:sldId id="282" r:id="rId14"/>
    <p:sldId id="267" r:id="rId15"/>
    <p:sldId id="283" r:id="rId16"/>
    <p:sldId id="268" r:id="rId17"/>
    <p:sldId id="284" r:id="rId18"/>
    <p:sldId id="269" r:id="rId19"/>
    <p:sldId id="285" r:id="rId20"/>
    <p:sldId id="270" r:id="rId21"/>
    <p:sldId id="286" r:id="rId22"/>
    <p:sldId id="289" r:id="rId23"/>
    <p:sldId id="265" r:id="rId24"/>
    <p:sldId id="272" r:id="rId25"/>
    <p:sldId id="273" r:id="rId26"/>
    <p:sldId id="277" r:id="rId2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FF00FF"/>
    <a:srgbClr val="CCCC00"/>
    <a:srgbClr val="FFFF00"/>
    <a:srgbClr val="FF33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1" autoAdjust="0"/>
    <p:restoredTop sz="94660"/>
  </p:normalViewPr>
  <p:slideViewPr>
    <p:cSldViewPr>
      <p:cViewPr>
        <p:scale>
          <a:sx n="100" d="100"/>
          <a:sy n="100" d="100"/>
        </p:scale>
        <p:origin x="-312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5F2DA-EBBA-48A0-B628-809C006433B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E3324-7DC4-4071-8B76-CD4B490A6D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E3324-7DC4-4071-8B76-CD4B490A6DB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6C36B-E1BB-4A01-9F69-780B758535A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C40A0-99A0-4A78-ACF1-275F6139DCC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00519-037D-4CF1-B29F-D296227C7C6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CDF64-C5D5-4908-B7E8-2A4354874D1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6C36B-E1BB-4A01-9F69-780B758535A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A2DB-7FF6-4052-B9E2-7B3AC88FEFF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93A06-85E6-432E-9BC2-CD91989ACA6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78D22-A775-4CF5-8A18-B31CD23C23E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978E4-57C6-4564-9AE7-E7A709B6EA3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584D2-2845-4DB7-8A6F-8927D3EB64F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1E249-6C79-4447-96C2-D554FB04AA0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16197-6E50-49CF-A870-87AFE58CC91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640EB44-C8FC-4559-90D1-4FE2FCAB866D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2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jpeg"/><Relationship Id="rId7" Type="http://schemas.openxmlformats.org/officeDocument/2006/relationships/image" Target="../media/image1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609600" y="2667000"/>
            <a:ext cx="8220075" cy="9620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altLang="zh-CN" sz="5400" b="1" kern="10" dirty="0">
                <a:ln w="9525">
                  <a:solidFill>
                    <a:srgbClr val="CCCC00"/>
                  </a:solidFill>
                  <a:round/>
                </a:ln>
                <a:solidFill>
                  <a:srgbClr val="FF3300"/>
                </a:solidFill>
                <a:latin typeface="Comic Sans MS" panose="030F0702030302020204"/>
              </a:rPr>
              <a:t>Unit 8 I like English best</a:t>
            </a:r>
            <a:r>
              <a:rPr lang="en-US" altLang="zh-CN" sz="5400" b="1" kern="10" dirty="0" smtClean="0">
                <a:ln w="9525">
                  <a:solidFill>
                    <a:srgbClr val="CCCC00"/>
                  </a:solidFill>
                  <a:round/>
                </a:ln>
                <a:solidFill>
                  <a:srgbClr val="FF3300"/>
                </a:solidFill>
                <a:latin typeface="Comic Sans MS" panose="030F0702030302020204"/>
              </a:rPr>
              <a:t>.</a:t>
            </a:r>
            <a:endParaRPr lang="zh-CN" altLang="en-US" sz="5400" b="1" kern="10" dirty="0">
              <a:ln w="9525">
                <a:solidFill>
                  <a:srgbClr val="CCCC00"/>
                </a:solidFill>
                <a:round/>
              </a:ln>
              <a:solidFill>
                <a:srgbClr val="FF3300"/>
              </a:solidFill>
              <a:latin typeface="Comic Sans MS" panose="030F07020303020202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72391" y="533400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55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1288"/>
            <a:ext cx="9144000" cy="699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24"/>
          <p:cNvSpPr txBox="1">
            <a:spLocks noChangeArrowheads="1"/>
          </p:cNvSpPr>
          <p:nvPr/>
        </p:nvSpPr>
        <p:spPr bwMode="auto">
          <a:xfrm>
            <a:off x="179388" y="44450"/>
            <a:ext cx="3563937" cy="646113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 dirty="0">
                <a:latin typeface="Comic Sans MS" panose="030F0702030302020204" pitchFamily="66" charset="0"/>
              </a:rPr>
              <a:t>Guess and say.</a:t>
            </a:r>
          </a:p>
        </p:txBody>
      </p:sp>
      <p:pic>
        <p:nvPicPr>
          <p:cNvPr id="12292" name="Picture 2" descr="J:\Unit 8 后两个课时\d86e82e301f972faf81709048dd7b8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3786188"/>
            <a:ext cx="3905250" cy="2524125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圆角矩形标注 6"/>
          <p:cNvSpPr>
            <a:spLocks noChangeArrowheads="1"/>
          </p:cNvSpPr>
          <p:nvPr/>
        </p:nvSpPr>
        <p:spPr bwMode="auto">
          <a:xfrm>
            <a:off x="214313" y="928688"/>
            <a:ext cx="6715125" cy="928687"/>
          </a:xfrm>
          <a:prstGeom prst="wedgeRoundRectCallout">
            <a:avLst>
              <a:gd name="adj1" fmla="val -26880"/>
              <a:gd name="adj2" fmla="val 103287"/>
              <a:gd name="adj3" fmla="val 16667"/>
            </a:avLst>
          </a:prstGeom>
          <a:solidFill>
            <a:srgbClr val="99FF99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r>
              <a:rPr lang="en-US" altLang="zh-CN" sz="3200" b="1" dirty="0">
                <a:latin typeface="Comic Sans MS" panose="030F0702030302020204" pitchFamily="66" charset="0"/>
              </a:rPr>
              <a:t>What’s your </a:t>
            </a:r>
            <a:r>
              <a:rPr lang="en-US" altLang="zh-CN" sz="3200" b="1" dirty="0" err="1">
                <a:latin typeface="Comic Sans MS" panose="030F0702030302020204" pitchFamily="66" charset="0"/>
              </a:rPr>
              <a:t>favourite</a:t>
            </a:r>
            <a:r>
              <a:rPr lang="en-US" altLang="zh-CN" sz="3200" b="1" dirty="0">
                <a:latin typeface="Comic Sans MS" panose="030F0702030302020204" pitchFamily="66" charset="0"/>
              </a:rPr>
              <a:t> subject?</a:t>
            </a:r>
            <a:endParaRPr lang="zh-CN" altLang="en-US" sz="3200" b="1" dirty="0">
              <a:latin typeface="Comic Sans MS" panose="030F0702030302020204" pitchFamily="66" charset="0"/>
            </a:endParaRPr>
          </a:p>
        </p:txBody>
      </p:sp>
      <p:sp>
        <p:nvSpPr>
          <p:cNvPr id="12294" name="圆角矩形标注 5"/>
          <p:cNvSpPr>
            <a:spLocks noChangeArrowheads="1"/>
          </p:cNvSpPr>
          <p:nvPr/>
        </p:nvSpPr>
        <p:spPr bwMode="auto">
          <a:xfrm>
            <a:off x="2143125" y="2214563"/>
            <a:ext cx="6858000" cy="1357312"/>
          </a:xfrm>
          <a:prstGeom prst="wedgeRoundRectCallout">
            <a:avLst>
              <a:gd name="adj1" fmla="val -47546"/>
              <a:gd name="adj2" fmla="val 164431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r>
              <a:rPr lang="en-US" altLang="zh-CN" sz="2800" b="1" dirty="0">
                <a:latin typeface="Comic Sans MS" panose="030F0702030302020204" pitchFamily="66" charset="0"/>
              </a:rPr>
              <a:t>My </a:t>
            </a:r>
            <a:r>
              <a:rPr lang="en-US" altLang="zh-CN" sz="2800" b="1" dirty="0" err="1">
                <a:latin typeface="Comic Sans MS" panose="030F0702030302020204" pitchFamily="66" charset="0"/>
              </a:rPr>
              <a:t>favourite</a:t>
            </a:r>
            <a:r>
              <a:rPr lang="en-US" altLang="zh-CN" sz="2800" b="1" dirty="0">
                <a:latin typeface="Comic Sans MS" panose="030F0702030302020204" pitchFamily="66" charset="0"/>
              </a:rPr>
              <a:t> subject is _______.</a:t>
            </a:r>
          </a:p>
          <a:p>
            <a:r>
              <a:rPr lang="en-US" altLang="zh-CN" sz="2800" b="1" dirty="0">
                <a:latin typeface="Comic Sans MS" panose="030F0702030302020204" pitchFamily="66" charset="0"/>
              </a:rPr>
              <a:t>/ I like _______ 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best</a:t>
            </a:r>
            <a:r>
              <a:rPr lang="en-US" altLang="zh-CN" sz="2800" b="1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2295" name="TextBox 6"/>
          <p:cNvSpPr txBox="1">
            <a:spLocks noChangeArrowheads="1"/>
          </p:cNvSpPr>
          <p:nvPr/>
        </p:nvSpPr>
        <p:spPr bwMode="auto">
          <a:xfrm>
            <a:off x="5500688" y="42148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296" name="TextBox 10"/>
          <p:cNvSpPr txBox="1">
            <a:spLocks noChangeArrowheads="1"/>
          </p:cNvSpPr>
          <p:nvPr/>
        </p:nvSpPr>
        <p:spPr bwMode="auto">
          <a:xfrm>
            <a:off x="6659563" y="2205038"/>
            <a:ext cx="18573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0070C0"/>
                </a:solidFill>
                <a:latin typeface="Comic Sans MS" panose="030F0702030302020204" pitchFamily="66" charset="0"/>
              </a:rPr>
              <a:t>Chinese</a:t>
            </a:r>
            <a:endParaRPr lang="zh-CN" altLang="en-US" sz="3200" b="1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2297" name="TextBox 11"/>
          <p:cNvSpPr txBox="1">
            <a:spLocks noChangeArrowheads="1"/>
          </p:cNvSpPr>
          <p:nvPr/>
        </p:nvSpPr>
        <p:spPr bwMode="auto">
          <a:xfrm>
            <a:off x="3851275" y="2636838"/>
            <a:ext cx="172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0070C0"/>
                </a:solidFill>
                <a:latin typeface="Comic Sans MS" panose="030F0702030302020204" pitchFamily="66" charset="0"/>
              </a:rPr>
              <a:t>Chinese</a:t>
            </a:r>
            <a:endParaRPr lang="zh-CN" altLang="en-US" sz="3200" b="1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2298" name="TextBox 12"/>
          <p:cNvSpPr txBox="1">
            <a:spLocks noChangeArrowheads="1"/>
          </p:cNvSpPr>
          <p:nvPr/>
        </p:nvSpPr>
        <p:spPr bwMode="auto">
          <a:xfrm>
            <a:off x="9144000" y="785813"/>
            <a:ext cx="18573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/>
              <a:t>复习巩固跟科目有关的动词短语。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 autoUpdateAnimBg="0"/>
      <p:bldP spid="12294" grpId="0" animBg="1" autoUpdateAnimBg="0"/>
      <p:bldP spid="12296" grpId="0" autoUpdateAnimBg="0"/>
      <p:bldP spid="1229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55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5750" cy="695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107950" y="476250"/>
            <a:ext cx="88566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altLang="zh-CN" sz="28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r>
              <a:rPr lang="en-US" altLang="zh-CN" sz="2800" b="1" dirty="0">
                <a:latin typeface="Comic Sans MS" panose="030F0702030302020204" pitchFamily="66" charset="0"/>
              </a:rPr>
              <a:t>I like to__________________ in Chinese lessons.</a:t>
            </a:r>
          </a:p>
        </p:txBody>
      </p:sp>
      <p:sp>
        <p:nvSpPr>
          <p:cNvPr id="13316" name="AutoShape 8" descr="http://www.chineseinstitute.fr/images/Chinese-Lesson1.jpg"/>
          <p:cNvSpPr>
            <a:spLocks noChangeAspect="1" noChangeArrowheads="1"/>
          </p:cNvSpPr>
          <p:nvPr/>
        </p:nvSpPr>
        <p:spPr bwMode="auto">
          <a:xfrm>
            <a:off x="155575" y="-142875"/>
            <a:ext cx="3048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3317" name="Picture 14" descr="http://hiphotos.baidu.com/%D3%C0%D4%B6%B5%C4%D2%BB%C4%EA%B6%FE%B0%E0/pic/item/3e779baaab5d2c9ecb130ca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1916113"/>
            <a:ext cx="2786062" cy="3714750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TextBox 7"/>
          <p:cNvSpPr txBox="1">
            <a:spLocks noChangeArrowheads="1"/>
          </p:cNvSpPr>
          <p:nvPr/>
        </p:nvSpPr>
        <p:spPr bwMode="auto">
          <a:xfrm>
            <a:off x="6443663" y="2420938"/>
            <a:ext cx="2124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rgbClr val="FF0066"/>
                </a:solidFill>
                <a:latin typeface="Comic Sans MS" panose="030F0702030302020204" pitchFamily="66" charset="0"/>
              </a:rPr>
              <a:t>write stories</a:t>
            </a:r>
            <a:endParaRPr lang="zh-CN" altLang="en-US" sz="24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13319" name="TextBox 9"/>
          <p:cNvSpPr txBox="1">
            <a:spLocks noChangeArrowheads="1"/>
          </p:cNvSpPr>
          <p:nvPr/>
        </p:nvSpPr>
        <p:spPr bwMode="auto">
          <a:xfrm>
            <a:off x="6443663" y="2997200"/>
            <a:ext cx="1944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rgbClr val="FF0066"/>
                </a:solidFill>
                <a:latin typeface="Comic Sans MS" panose="030F0702030302020204" pitchFamily="66" charset="0"/>
              </a:rPr>
              <a:t>read books</a:t>
            </a:r>
            <a:endParaRPr lang="zh-CN" altLang="en-US" sz="24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13320" name="TextBox 9"/>
          <p:cNvSpPr txBox="1">
            <a:spLocks noChangeArrowheads="1"/>
          </p:cNvSpPr>
          <p:nvPr/>
        </p:nvSpPr>
        <p:spPr bwMode="auto">
          <a:xfrm>
            <a:off x="6443663" y="4149725"/>
            <a:ext cx="226853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rgbClr val="FF0066"/>
                </a:solidFill>
                <a:latin typeface="Comic Sans MS" panose="030F0702030302020204" pitchFamily="66" charset="0"/>
              </a:rPr>
              <a:t>play games</a:t>
            </a:r>
          </a:p>
          <a:p>
            <a:pPr eaLnBrk="1" hangingPunct="1"/>
            <a:endParaRPr lang="zh-CN" altLang="en-US" sz="24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zh-CN" sz="2400" b="1" dirty="0">
                <a:solidFill>
                  <a:srgbClr val="FF0066"/>
                </a:solidFill>
                <a:latin typeface="Comic Sans MS" panose="030F0702030302020204" pitchFamily="66" charset="0"/>
              </a:rPr>
              <a:t>…</a:t>
            </a:r>
          </a:p>
        </p:txBody>
      </p:sp>
      <p:sp>
        <p:nvSpPr>
          <p:cNvPr id="13321" name="TextBox 9"/>
          <p:cNvSpPr txBox="1">
            <a:spLocks noChangeArrowheads="1"/>
          </p:cNvSpPr>
          <p:nvPr/>
        </p:nvSpPr>
        <p:spPr bwMode="auto">
          <a:xfrm>
            <a:off x="6407150" y="3573463"/>
            <a:ext cx="273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rgbClr val="FF0066"/>
                </a:solidFill>
                <a:latin typeface="Comic Sans MS" panose="030F0702030302020204" pitchFamily="66" charset="0"/>
              </a:rPr>
              <a:t>listen to stories</a:t>
            </a:r>
            <a:endParaRPr lang="zh-CN" altLang="en-US" sz="24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322" name="Picture 12" descr="http://zjimg.5054399.com/allimg/120516/3_120516162225_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87675" y="3213100"/>
            <a:ext cx="2636838" cy="3384550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3" name="TextBox 9"/>
          <p:cNvSpPr txBox="1">
            <a:spLocks noChangeArrowheads="1"/>
          </p:cNvSpPr>
          <p:nvPr/>
        </p:nvSpPr>
        <p:spPr bwMode="auto">
          <a:xfrm>
            <a:off x="9251950" y="1773238"/>
            <a:ext cx="22685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Comic Sans MS" panose="030F0702030302020204" pitchFamily="66" charset="0"/>
              </a:rPr>
              <a:t>引导学生运用所学的短语说句子，也可进行拓展。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utoUpdateAnimBg="0"/>
      <p:bldP spid="13319" grpId="0" autoUpdateAnimBg="0"/>
      <p:bldP spid="13320" grpId="0" autoUpdateAnimBg="0"/>
      <p:bldP spid="13321" grpId="0" autoUpdateAnimBg="0"/>
      <p:bldP spid="1332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962400"/>
            <a:ext cx="8686800" cy="1249363"/>
          </a:xfrm>
        </p:spPr>
        <p:txBody>
          <a:bodyPr/>
          <a:lstStyle/>
          <a:p>
            <a:pPr eaLnBrk="1" hangingPunct="1"/>
            <a:r>
              <a:rPr lang="en-US" altLang="zh-CN" sz="5400" smtClean="0">
                <a:solidFill>
                  <a:srgbClr val="FF00FF"/>
                </a:solidFill>
                <a:latin typeface="Comic Sans MS" panose="030F0702030302020204" pitchFamily="66" charset="0"/>
              </a:rPr>
              <a:t>maths—to use numbers</a:t>
            </a:r>
          </a:p>
        </p:txBody>
      </p:sp>
      <p:pic>
        <p:nvPicPr>
          <p:cNvPr id="14340" name="Picture 4" descr="math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00200" y="0"/>
            <a:ext cx="5791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85800" y="5181600"/>
            <a:ext cx="67373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0000CC"/>
                </a:solidFill>
                <a:latin typeface="Comic Sans MS" panose="030F0702030302020204" pitchFamily="66" charset="0"/>
              </a:rPr>
              <a:t>My favourite subject is maths,</a:t>
            </a:r>
          </a:p>
          <a:p>
            <a:pPr eaLnBrk="1" hangingPunct="1"/>
            <a:r>
              <a:rPr lang="en-US" altLang="zh-CN" sz="3600">
                <a:solidFill>
                  <a:srgbClr val="0000CC"/>
                </a:solidFill>
                <a:latin typeface="Comic Sans MS" panose="030F0702030302020204" pitchFamily="66" charset="0"/>
              </a:rPr>
              <a:t>I like to use numbers.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55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163" y="-95250"/>
            <a:ext cx="9174163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214313" y="1143000"/>
            <a:ext cx="8929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/>
              <a:t>I like to ____________________ in maths lessons.</a:t>
            </a:r>
          </a:p>
        </p:txBody>
      </p:sp>
      <p:pic>
        <p:nvPicPr>
          <p:cNvPr id="15364" name="Picture 3" descr="J:\Unit 8 后两个课时\maths\91b9b9914eea8530fbd8e145ca3b73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2500" y="3716338"/>
            <a:ext cx="3095625" cy="2827337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4" descr="J:\Unit 8 后两个课时\maths\8811207be2e1a124e4f14dd59ad52c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060575"/>
            <a:ext cx="3500438" cy="3273425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6588125" y="2924175"/>
            <a:ext cx="223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66"/>
                </a:solidFill>
                <a:latin typeface="Comic Sans MS" panose="030F0702030302020204" pitchFamily="66" charset="0"/>
              </a:rPr>
              <a:t>use numbers</a:t>
            </a:r>
            <a:endParaRPr lang="zh-CN" altLang="en-US" sz="2400" b="1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6732588" y="3933825"/>
            <a:ext cx="23050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66"/>
                </a:solidFill>
                <a:latin typeface="Comic Sans MS" panose="030F0702030302020204" pitchFamily="66" charset="0"/>
              </a:rPr>
              <a:t>play games</a:t>
            </a:r>
          </a:p>
          <a:p>
            <a:pPr eaLnBrk="1" hangingPunct="1"/>
            <a:endParaRPr lang="zh-CN" altLang="en-US" sz="2400" b="1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zh-CN" sz="2400" b="1">
                <a:solidFill>
                  <a:srgbClr val="FF0066"/>
                </a:solidFill>
                <a:latin typeface="Comic Sans MS" panose="030F0702030302020204" pitchFamily="66" charset="0"/>
              </a:rPr>
              <a:t>…</a:t>
            </a:r>
          </a:p>
        </p:txBody>
      </p:sp>
      <p:sp>
        <p:nvSpPr>
          <p:cNvPr id="17416" name="TextBox 7"/>
          <p:cNvSpPr txBox="1">
            <a:spLocks noChangeArrowheads="1"/>
          </p:cNvSpPr>
          <p:nvPr/>
        </p:nvSpPr>
        <p:spPr bwMode="auto">
          <a:xfrm>
            <a:off x="6659563" y="3429000"/>
            <a:ext cx="2305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66"/>
                </a:solidFill>
                <a:latin typeface="Comic Sans MS" panose="030F0702030302020204" pitchFamily="66" charset="0"/>
              </a:rPr>
              <a:t>read books</a:t>
            </a:r>
            <a:endParaRPr lang="zh-CN" altLang="en-US" sz="2400" b="1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utoUpdateAnimBg="0"/>
      <p:bldP spid="17415" grpId="0" autoUpdateAnimBg="0"/>
      <p:bldP spid="1741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0"/>
            <a:ext cx="8229600" cy="3276600"/>
          </a:xfrm>
        </p:spPr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16388" name="Picture 4" descr="8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0"/>
            <a:ext cx="7543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279525" y="4343400"/>
            <a:ext cx="72786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5400">
                <a:solidFill>
                  <a:srgbClr val="FF00FF"/>
                </a:solidFill>
                <a:latin typeface="Comic Sans MS" panose="030F0702030302020204" pitchFamily="66" charset="0"/>
              </a:rPr>
              <a:t>art— to draw pictures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1143000" y="5410200"/>
            <a:ext cx="7543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>
                <a:solidFill>
                  <a:srgbClr val="0000CC"/>
                </a:solidFill>
                <a:latin typeface="Comic Sans MS" panose="030F0702030302020204" pitchFamily="66" charset="0"/>
              </a:rPr>
              <a:t>My favourite subject is art,</a:t>
            </a:r>
          </a:p>
          <a:p>
            <a:r>
              <a:rPr lang="en-US" altLang="zh-CN" sz="3600">
                <a:solidFill>
                  <a:srgbClr val="0000CC"/>
                </a:solidFill>
                <a:latin typeface="Comic Sans MS" panose="030F0702030302020204" pitchFamily="66" charset="0"/>
              </a:rPr>
              <a:t>I like to draw pictures.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55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5750" cy="695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142875" y="1143000"/>
            <a:ext cx="88582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/>
              <a:t>I like to ____________________ in art lessons.</a:t>
            </a:r>
            <a:endParaRPr lang="en-US" altLang="zh-CN" sz="2800" b="1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17412" name="Picture 3" descr="J:\Unit 8 后两个课时\u=3593628453,565141892&amp;fm=21&amp;gp=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3644900"/>
            <a:ext cx="2578100" cy="2808288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2" descr="https://sp.yimg.com/ib/th?id=HN.608039448152772030&amp;pid=15.1&amp;P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2349500"/>
            <a:ext cx="2663825" cy="23574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5580063" y="2852738"/>
            <a:ext cx="28543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200" b="1">
                <a:solidFill>
                  <a:srgbClr val="FF0066"/>
                </a:solidFill>
                <a:latin typeface="Comic Sans MS" panose="030F0702030302020204" pitchFamily="66" charset="0"/>
              </a:rPr>
              <a:t>draw pictures</a:t>
            </a:r>
            <a:endParaRPr lang="zh-CN" altLang="en-US" sz="2200" b="1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21511" name="TextBox 7"/>
          <p:cNvSpPr txBox="1">
            <a:spLocks noChangeArrowheads="1"/>
          </p:cNvSpPr>
          <p:nvPr/>
        </p:nvSpPr>
        <p:spPr bwMode="auto">
          <a:xfrm>
            <a:off x="5580063" y="3357563"/>
            <a:ext cx="40608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200" b="1">
                <a:solidFill>
                  <a:srgbClr val="FF0066"/>
                </a:solidFill>
                <a:latin typeface="Comic Sans MS" panose="030F0702030302020204" pitchFamily="66" charset="0"/>
              </a:rPr>
              <a:t>colour the pictures</a:t>
            </a:r>
          </a:p>
        </p:txBody>
      </p:sp>
      <p:sp>
        <p:nvSpPr>
          <p:cNvPr id="21512" name="TextBox 7"/>
          <p:cNvSpPr txBox="1">
            <a:spLocks noChangeArrowheads="1"/>
          </p:cNvSpPr>
          <p:nvPr/>
        </p:nvSpPr>
        <p:spPr bwMode="auto">
          <a:xfrm>
            <a:off x="5580063" y="3933825"/>
            <a:ext cx="3563937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200" b="1">
                <a:solidFill>
                  <a:srgbClr val="FF0066"/>
                </a:solidFill>
                <a:latin typeface="Comic Sans MS" panose="030F0702030302020204" pitchFamily="66" charset="0"/>
              </a:rPr>
              <a:t>enjoy beautiful pictures</a:t>
            </a:r>
          </a:p>
          <a:p>
            <a:pPr eaLnBrk="1" hangingPunct="1"/>
            <a:endParaRPr lang="zh-CN" altLang="en-US" sz="2200" b="1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zh-CN" sz="2400" b="1">
                <a:solidFill>
                  <a:srgbClr val="FF0066"/>
                </a:solidFill>
                <a:latin typeface="Comic Sans MS" panose="030F0702030302020204" pitchFamily="66" charset="0"/>
              </a:rPr>
              <a:t>…</a:t>
            </a:r>
          </a:p>
        </p:txBody>
      </p:sp>
      <p:pic>
        <p:nvPicPr>
          <p:cNvPr id="17417" name="Picture 9" descr="u=141932396,2205241959&amp;fm=23&amp;gp=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388" y="4868863"/>
            <a:ext cx="2538412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u=2135857782,2814681353&amp;fm=90&amp;gp=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88125" y="4614863"/>
            <a:ext cx="1565275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autoUpdateAnimBg="0"/>
      <p:bldP spid="21511" grpId="0" autoUpdateAnimBg="0"/>
      <p:bldP spid="2151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410200"/>
            <a:ext cx="8229600" cy="99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mtClean="0">
                <a:solidFill>
                  <a:srgbClr val="0000CC"/>
                </a:solidFill>
                <a:latin typeface="Comic Sans MS" panose="030F0702030302020204" pitchFamily="66" charset="0"/>
              </a:rPr>
              <a:t>My favourite subject is music,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mtClean="0">
                <a:solidFill>
                  <a:srgbClr val="0000CC"/>
                </a:solidFill>
                <a:latin typeface="Comic Sans MS" panose="030F0702030302020204" pitchFamily="66" charset="0"/>
              </a:rPr>
              <a:t>I like to sing songs.</a:t>
            </a:r>
          </a:p>
        </p:txBody>
      </p:sp>
      <p:pic>
        <p:nvPicPr>
          <p:cNvPr id="18436" name="Picture 4" descr="s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-381000"/>
            <a:ext cx="8229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0" y="4191000"/>
            <a:ext cx="3651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5400" dirty="0">
                <a:solidFill>
                  <a:srgbClr val="FF00FF"/>
                </a:solidFill>
                <a:latin typeface="Comic Sans MS" panose="030F0702030302020204" pitchFamily="66" charset="0"/>
              </a:rPr>
              <a:t>music — 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55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163" y="-95250"/>
            <a:ext cx="9174163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1989138"/>
            <a:ext cx="2762250" cy="3384550"/>
          </a:xfrm>
          <a:prstGeom prst="rect">
            <a:avLst/>
          </a:prstGeom>
          <a:noFill/>
          <a:ln w="57150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32138" y="3068638"/>
            <a:ext cx="3354387" cy="3005137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6732588" y="3429000"/>
            <a:ext cx="2135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66"/>
                </a:solidFill>
                <a:latin typeface="Comic Sans MS" panose="030F0702030302020204" pitchFamily="66" charset="0"/>
              </a:rPr>
              <a:t>sing songs</a:t>
            </a:r>
            <a:endParaRPr lang="zh-CN" altLang="en-US" sz="2400" b="1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19462" name="TextBox 7"/>
          <p:cNvSpPr txBox="1">
            <a:spLocks noChangeArrowheads="1"/>
          </p:cNvSpPr>
          <p:nvPr/>
        </p:nvSpPr>
        <p:spPr bwMode="auto">
          <a:xfrm>
            <a:off x="6732588" y="4005263"/>
            <a:ext cx="2076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66"/>
                </a:solidFill>
                <a:latin typeface="Comic Sans MS" panose="030F0702030302020204" pitchFamily="66" charset="0"/>
              </a:rPr>
              <a:t>play music</a:t>
            </a:r>
            <a:endParaRPr lang="zh-CN" altLang="en-US" sz="2400" b="1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6732588" y="4508500"/>
            <a:ext cx="22320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66"/>
                </a:solidFill>
                <a:latin typeface="Comic Sans MS" panose="030F0702030302020204" pitchFamily="66" charset="0"/>
              </a:rPr>
              <a:t>have a party</a:t>
            </a:r>
          </a:p>
          <a:p>
            <a:pPr eaLnBrk="1" hangingPunct="1"/>
            <a:endParaRPr lang="zh-CN" altLang="en-US" sz="2400" b="1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zh-CN" sz="2400" b="1">
                <a:solidFill>
                  <a:srgbClr val="FF0066"/>
                </a:solidFill>
                <a:latin typeface="Comic Sans MS" panose="030F0702030302020204" pitchFamily="66" charset="0"/>
              </a:rPr>
              <a:t>…</a:t>
            </a:r>
          </a:p>
        </p:txBody>
      </p:sp>
      <p:sp>
        <p:nvSpPr>
          <p:cNvPr id="19464" name="TextBox 6"/>
          <p:cNvSpPr txBox="1">
            <a:spLocks noChangeArrowheads="1"/>
          </p:cNvSpPr>
          <p:nvPr/>
        </p:nvSpPr>
        <p:spPr bwMode="auto">
          <a:xfrm>
            <a:off x="6804025" y="2924175"/>
            <a:ext cx="2135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66"/>
                </a:solidFill>
                <a:latin typeface="Comic Sans MS" panose="030F0702030302020204" pitchFamily="66" charset="0"/>
              </a:rPr>
              <a:t>dance</a:t>
            </a:r>
            <a:endParaRPr lang="zh-CN" altLang="en-US" sz="2400" b="1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19465" name="Rectangle 4"/>
          <p:cNvSpPr>
            <a:spLocks noChangeArrowheads="1"/>
          </p:cNvSpPr>
          <p:nvPr/>
        </p:nvSpPr>
        <p:spPr bwMode="auto">
          <a:xfrm>
            <a:off x="214313" y="1143000"/>
            <a:ext cx="8929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/>
              <a:t>I like to ____________________ in music lessons.</a:t>
            </a:r>
          </a:p>
        </p:txBody>
      </p:sp>
      <p:pic>
        <p:nvPicPr>
          <p:cNvPr id="19466" name="Picture 10" descr="u=4171235763,2453530752&amp;fm=23&amp;gp=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4213" y="5392738"/>
            <a:ext cx="316865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utoUpdateAnimBg="0"/>
      <p:bldP spid="19462" grpId="0" autoUpdateAnimBg="0"/>
      <p:bldP spid="19463" grpId="0" autoUpdateAnimBg="0"/>
      <p:bldP spid="1946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648200"/>
            <a:ext cx="8229600" cy="76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4800" smtClean="0">
                <a:solidFill>
                  <a:srgbClr val="FF00FF"/>
                </a:solidFill>
                <a:latin typeface="Comic Sans MS" panose="030F0702030302020204" pitchFamily="66" charset="0"/>
              </a:rPr>
              <a:t>PE— to play sports</a:t>
            </a:r>
          </a:p>
        </p:txBody>
      </p:sp>
      <p:pic>
        <p:nvPicPr>
          <p:cNvPr id="20484" name="Picture 4" descr="spor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0"/>
            <a:ext cx="7620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762000" y="5562600"/>
            <a:ext cx="6477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0000CC"/>
                </a:solidFill>
                <a:latin typeface="Comic Sans MS" panose="030F0702030302020204" pitchFamily="66" charset="0"/>
              </a:rPr>
              <a:t>My favourite subject is PE,</a:t>
            </a:r>
          </a:p>
          <a:p>
            <a:r>
              <a:rPr lang="en-US" altLang="zh-CN" sz="3200">
                <a:solidFill>
                  <a:srgbClr val="0000CC"/>
                </a:solidFill>
                <a:latin typeface="Comic Sans MS" panose="030F0702030302020204" pitchFamily="66" charset="0"/>
              </a:rPr>
              <a:t>I like to play sports.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55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163" y="-95250"/>
            <a:ext cx="9174163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214313" y="1143000"/>
            <a:ext cx="87868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chemeClr val="accent2"/>
                </a:solidFill>
              </a:rPr>
              <a:t>I like to _______________ in PE lessons.</a:t>
            </a:r>
          </a:p>
        </p:txBody>
      </p:sp>
      <p:pic>
        <p:nvPicPr>
          <p:cNvPr id="21508" name="Picture 7" descr="J:\Unit 8 后两个课时\0774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989138"/>
            <a:ext cx="3586163" cy="2787650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2" descr="http://moblog.net/media/l/e/v/levenprimary/first-pe-lesson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43213" y="4154488"/>
            <a:ext cx="3140075" cy="2389187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8" name="TextBox 6"/>
          <p:cNvSpPr txBox="1">
            <a:spLocks noChangeArrowheads="1"/>
          </p:cNvSpPr>
          <p:nvPr/>
        </p:nvSpPr>
        <p:spPr bwMode="auto">
          <a:xfrm>
            <a:off x="6588125" y="2205038"/>
            <a:ext cx="2351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66"/>
                </a:solidFill>
                <a:latin typeface="Comic Sans MS" panose="030F0702030302020204" pitchFamily="66" charset="0"/>
              </a:rPr>
              <a:t>play sports</a:t>
            </a:r>
            <a:endParaRPr lang="zh-CN" altLang="en-US" sz="2400" b="1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23559" name="TextBox 7"/>
          <p:cNvSpPr txBox="1">
            <a:spLocks noChangeArrowheads="1"/>
          </p:cNvSpPr>
          <p:nvPr/>
        </p:nvSpPr>
        <p:spPr bwMode="auto">
          <a:xfrm>
            <a:off x="6637338" y="2781300"/>
            <a:ext cx="2295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66"/>
                </a:solidFill>
                <a:latin typeface="Comic Sans MS" panose="030F0702030302020204" pitchFamily="66" charset="0"/>
              </a:rPr>
              <a:t>play games</a:t>
            </a:r>
            <a:endParaRPr lang="zh-CN" altLang="en-US" sz="2400" b="1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23560" name="TextBox 7"/>
          <p:cNvSpPr txBox="1">
            <a:spLocks noChangeArrowheads="1"/>
          </p:cNvSpPr>
          <p:nvPr/>
        </p:nvSpPr>
        <p:spPr bwMode="auto">
          <a:xfrm>
            <a:off x="6688138" y="3429000"/>
            <a:ext cx="2295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66"/>
                </a:solidFill>
                <a:latin typeface="Comic Sans MS" panose="030F0702030302020204" pitchFamily="66" charset="0"/>
              </a:rPr>
              <a:t>run</a:t>
            </a:r>
            <a:endParaRPr lang="zh-CN" altLang="en-US" sz="2400" b="1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23561" name="TextBox 7"/>
          <p:cNvSpPr txBox="1">
            <a:spLocks noChangeArrowheads="1"/>
          </p:cNvSpPr>
          <p:nvPr/>
        </p:nvSpPr>
        <p:spPr bwMode="auto">
          <a:xfrm>
            <a:off x="6677025" y="4005263"/>
            <a:ext cx="963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66"/>
                </a:solidFill>
                <a:latin typeface="Comic Sans MS" panose="030F0702030302020204" pitchFamily="66" charset="0"/>
              </a:rPr>
              <a:t>jump</a:t>
            </a:r>
            <a:endParaRPr lang="zh-CN" altLang="en-US" sz="2400" b="1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23562" name="TextBox 7"/>
          <p:cNvSpPr txBox="1">
            <a:spLocks noChangeArrowheads="1"/>
          </p:cNvSpPr>
          <p:nvPr/>
        </p:nvSpPr>
        <p:spPr bwMode="auto">
          <a:xfrm>
            <a:off x="6659563" y="5157788"/>
            <a:ext cx="22955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66"/>
                </a:solidFill>
                <a:latin typeface="Comic Sans MS" panose="030F0702030302020204" pitchFamily="66" charset="0"/>
              </a:rPr>
              <a:t>play football</a:t>
            </a:r>
          </a:p>
          <a:p>
            <a:pPr eaLnBrk="1" hangingPunct="1"/>
            <a:endParaRPr lang="zh-CN" altLang="en-US" sz="2400" b="1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zh-CN" sz="2400" b="1">
                <a:solidFill>
                  <a:srgbClr val="FF0066"/>
                </a:solidFill>
                <a:latin typeface="Comic Sans MS" panose="030F0702030302020204" pitchFamily="66" charset="0"/>
              </a:rPr>
              <a:t>…</a:t>
            </a:r>
          </a:p>
        </p:txBody>
      </p:sp>
      <p:sp>
        <p:nvSpPr>
          <p:cNvPr id="23563" name="TextBox 7"/>
          <p:cNvSpPr txBox="1">
            <a:spLocks noChangeArrowheads="1"/>
          </p:cNvSpPr>
          <p:nvPr/>
        </p:nvSpPr>
        <p:spPr bwMode="auto">
          <a:xfrm>
            <a:off x="6659563" y="4581525"/>
            <a:ext cx="2484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66"/>
                </a:solidFill>
                <a:latin typeface="Comic Sans MS" panose="030F0702030302020204" pitchFamily="66" charset="0"/>
              </a:rPr>
              <a:t>play basketball</a:t>
            </a:r>
            <a:endParaRPr lang="zh-CN" altLang="en-US" sz="2400" b="1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21516" name="Picture 12" descr="u=1764553682,2026118873&amp;fm=21&amp;gp=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850" y="5084763"/>
            <a:ext cx="21590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utoUpdateAnimBg="0"/>
      <p:bldP spid="23559" grpId="0" autoUpdateAnimBg="0"/>
      <p:bldP spid="23560" grpId="0" autoUpdateAnimBg="0"/>
      <p:bldP spid="23561" grpId="0" autoUpdateAnimBg="0"/>
      <p:bldP spid="23562" grpId="0" autoUpdateAnimBg="0"/>
      <p:bldP spid="2356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8125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2124075" y="2076033"/>
            <a:ext cx="6840538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dirty="0">
                <a:solidFill>
                  <a:srgbClr val="FF00FF"/>
                </a:solidFill>
                <a:latin typeface="Comic Sans MS" panose="030F0702030302020204" pitchFamily="66" charset="0"/>
              </a:rPr>
              <a:t>Let’s chant</a:t>
            </a:r>
            <a:r>
              <a:rPr lang="en-US" altLang="zh-CN" sz="4400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.</a:t>
            </a:r>
            <a:endParaRPr lang="en-US" altLang="zh-CN" sz="4000" b="1" dirty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zh-CN" sz="4400" b="1" dirty="0" err="1">
                <a:solidFill>
                  <a:srgbClr val="0000CC"/>
                </a:solidFill>
                <a:latin typeface="Comic Sans MS" panose="030F0702030302020204" pitchFamily="66" charset="0"/>
              </a:rPr>
              <a:t>Music,music,I</a:t>
            </a:r>
            <a:r>
              <a:rPr lang="en-US" altLang="zh-CN" sz="4400" b="1" dirty="0">
                <a:solidFill>
                  <a:srgbClr val="0000CC"/>
                </a:solidFill>
                <a:latin typeface="Comic Sans MS" panose="030F0702030302020204" pitchFamily="66" charset="0"/>
              </a:rPr>
              <a:t> like music</a:t>
            </a:r>
            <a:r>
              <a:rPr lang="en-US" altLang="zh-CN" sz="44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.</a:t>
            </a:r>
            <a:endParaRPr lang="en-US" altLang="zh-CN" sz="44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zh-CN" sz="4400" b="1" dirty="0" err="1">
                <a:solidFill>
                  <a:srgbClr val="0000CC"/>
                </a:solidFill>
                <a:latin typeface="Comic Sans MS" panose="030F0702030302020204" pitchFamily="66" charset="0"/>
              </a:rPr>
              <a:t>Art,art,I</a:t>
            </a:r>
            <a:r>
              <a:rPr lang="en-US" altLang="zh-CN" sz="4400" b="1" dirty="0">
                <a:solidFill>
                  <a:srgbClr val="0000CC"/>
                </a:solidFill>
                <a:latin typeface="Comic Sans MS" panose="030F0702030302020204" pitchFamily="66" charset="0"/>
              </a:rPr>
              <a:t> like art</a:t>
            </a:r>
            <a:r>
              <a:rPr lang="en-US" altLang="zh-CN" sz="44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.</a:t>
            </a:r>
            <a:endParaRPr lang="en-US" altLang="zh-CN" sz="44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zh-CN" sz="4400" b="1" dirty="0">
                <a:solidFill>
                  <a:srgbClr val="0000CC"/>
                </a:solidFill>
                <a:latin typeface="Comic Sans MS" panose="030F0702030302020204" pitchFamily="66" charset="0"/>
              </a:rPr>
              <a:t>PE,PE,I like PE best.</a:t>
            </a:r>
          </a:p>
        </p:txBody>
      </p:sp>
      <p:pic>
        <p:nvPicPr>
          <p:cNvPr id="16388" name="Picture 4" descr="http://zutuba.com/d/file/2009924/175/b/200909240247004564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548680"/>
            <a:ext cx="1555372" cy="1944216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22531" name="Picture 4" descr="scien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-457200"/>
            <a:ext cx="8534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41960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zh-CN" sz="4000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science—to understand the world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457200" y="5562600"/>
            <a:ext cx="8153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0000CC"/>
                </a:solidFill>
                <a:latin typeface="Comic Sans MS" panose="030F0702030302020204" pitchFamily="66" charset="0"/>
              </a:rPr>
              <a:t>My favourite subject is science,</a:t>
            </a:r>
          </a:p>
          <a:p>
            <a:r>
              <a:rPr lang="en-US" altLang="zh-CN" sz="3200">
                <a:solidFill>
                  <a:srgbClr val="0000CC"/>
                </a:solidFill>
                <a:latin typeface="Comic Sans MS" panose="030F0702030302020204" pitchFamily="66" charset="0"/>
              </a:rPr>
              <a:t>I like to understand the world.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55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163" y="-95250"/>
            <a:ext cx="9174163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142875" y="1143000"/>
            <a:ext cx="9001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chemeClr val="accent2"/>
                </a:solidFill>
                <a:latin typeface="Comic Sans MS" panose="030F0702030302020204" pitchFamily="66" charset="0"/>
              </a:rPr>
              <a:t>I like to _______________ in science lessons.</a:t>
            </a:r>
          </a:p>
        </p:txBody>
      </p:sp>
      <p:pic>
        <p:nvPicPr>
          <p:cNvPr id="23556" name="Picture 2" descr="J:\Unit 8 后两个课时\u=2046906714,1299666337&amp;fm=23&amp;gp=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060575"/>
            <a:ext cx="2424112" cy="2932113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5" name="TextBox 6"/>
          <p:cNvSpPr txBox="1">
            <a:spLocks noChangeArrowheads="1"/>
          </p:cNvSpPr>
          <p:nvPr/>
        </p:nvSpPr>
        <p:spPr bwMode="auto">
          <a:xfrm>
            <a:off x="5364163" y="3573463"/>
            <a:ext cx="22320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66"/>
                </a:solidFill>
                <a:latin typeface="Comic Sans MS" panose="030F0702030302020204" pitchFamily="66" charset="0"/>
              </a:rPr>
              <a:t>watch birds</a:t>
            </a:r>
          </a:p>
          <a:p>
            <a:pPr eaLnBrk="1" hangingPunct="1"/>
            <a:endParaRPr lang="zh-CN" altLang="en-US" sz="2400" b="1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zh-CN" sz="2400" b="1">
                <a:solidFill>
                  <a:srgbClr val="FF0066"/>
                </a:solidFill>
                <a:latin typeface="Comic Sans MS" panose="030F0702030302020204" pitchFamily="66" charset="0"/>
              </a:rPr>
              <a:t>…</a:t>
            </a:r>
          </a:p>
        </p:txBody>
      </p:sp>
      <p:sp>
        <p:nvSpPr>
          <p:cNvPr id="25606" name="TextBox 7"/>
          <p:cNvSpPr txBox="1">
            <a:spLocks noChangeArrowheads="1"/>
          </p:cNvSpPr>
          <p:nvPr/>
        </p:nvSpPr>
        <p:spPr bwMode="auto">
          <a:xfrm>
            <a:off x="5292725" y="2060575"/>
            <a:ext cx="3960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66"/>
                </a:solidFill>
                <a:latin typeface="Comic Sans MS" panose="030F0702030302020204" pitchFamily="66" charset="0"/>
              </a:rPr>
              <a:t>understand the world</a:t>
            </a:r>
            <a:endParaRPr lang="zh-CN" altLang="en-US" sz="2400" b="1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25607" name="TextBox 6"/>
          <p:cNvSpPr txBox="1">
            <a:spLocks noChangeArrowheads="1"/>
          </p:cNvSpPr>
          <p:nvPr/>
        </p:nvSpPr>
        <p:spPr bwMode="auto">
          <a:xfrm>
            <a:off x="5292725" y="2565400"/>
            <a:ext cx="3744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993366"/>
                </a:solidFill>
                <a:latin typeface="Comic Sans MS" panose="030F0702030302020204" pitchFamily="66" charset="0"/>
              </a:rPr>
              <a:t>learn</a:t>
            </a:r>
            <a:r>
              <a:rPr lang="en-US" altLang="zh-CN" sz="2400" b="1">
                <a:solidFill>
                  <a:srgbClr val="FF0066"/>
                </a:solidFill>
                <a:latin typeface="Comic Sans MS" panose="030F0702030302020204" pitchFamily="66" charset="0"/>
              </a:rPr>
              <a:t> about animals</a:t>
            </a:r>
          </a:p>
        </p:txBody>
      </p:sp>
      <p:sp>
        <p:nvSpPr>
          <p:cNvPr id="25608" name="TextBox 6"/>
          <p:cNvSpPr txBox="1">
            <a:spLocks noChangeArrowheads="1"/>
          </p:cNvSpPr>
          <p:nvPr/>
        </p:nvSpPr>
        <p:spPr bwMode="auto">
          <a:xfrm>
            <a:off x="5292725" y="3068638"/>
            <a:ext cx="3744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993366"/>
                </a:solidFill>
                <a:latin typeface="Comic Sans MS" panose="030F0702030302020204" pitchFamily="66" charset="0"/>
              </a:rPr>
              <a:t>learn</a:t>
            </a:r>
            <a:r>
              <a:rPr lang="en-US" altLang="zh-CN" sz="2400" b="1">
                <a:solidFill>
                  <a:srgbClr val="FF0066"/>
                </a:solidFill>
                <a:latin typeface="Comic Sans MS" panose="030F0702030302020204" pitchFamily="66" charset="0"/>
              </a:rPr>
              <a:t> about flowers</a:t>
            </a:r>
          </a:p>
        </p:txBody>
      </p:sp>
      <p:pic>
        <p:nvPicPr>
          <p:cNvPr id="23561" name="Picture 9" descr="W02011121331730300203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16013" y="4149725"/>
            <a:ext cx="3671887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0" descr="u=1179774021,3896837495&amp;fm=21&amp;gp=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35600" y="5013325"/>
            <a:ext cx="2219325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11" descr="u=2183133491,1063591126&amp;fm=21&amp;gp=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00338" y="2133600"/>
            <a:ext cx="20161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utoUpdateAnimBg="0"/>
      <p:bldP spid="25606" grpId="0" autoUpdateAnimBg="0"/>
      <p:bldP spid="25607" grpId="0" autoUpdateAnimBg="0"/>
      <p:bldP spid="25608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55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2" descr="https://sp.yimg.com/ib/th?id=HN.607995905773078786&amp;pid=15.1&amp;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25" y="3279775"/>
            <a:ext cx="5143500" cy="3292475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428625" y="571500"/>
            <a:ext cx="8215313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We love to</a:t>
            </a:r>
          </a:p>
          <a:p>
            <a:pPr eaLnBrk="1" hangingPunct="1"/>
            <a:endParaRPr lang="en-US" altLang="zh-CN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en-US" altLang="zh-CN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zh-CN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</a:t>
            </a:r>
            <a:r>
              <a:rPr lang="en-US" altLang="zh-CN" sz="4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every</a:t>
            </a:r>
            <a:r>
              <a:rPr lang="en-US" altLang="zh-CN" sz="4000" b="1" dirty="0">
                <a:solidFill>
                  <a:srgbClr val="CC0000"/>
                </a:solidFill>
                <a:latin typeface="Comic Sans MS" panose="030F0702030302020204" pitchFamily="66" charset="0"/>
              </a:rPr>
              <a:t>thing</a:t>
            </a:r>
            <a:r>
              <a:rPr lang="en-US" altLang="zh-CN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!!</a:t>
            </a:r>
            <a:endParaRPr lang="zh-CN" altLang="en-US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8677" name="Picture 4" descr="https://sp.yimg.com/ib/th?id=HN.607988260727032976&amp;pid=15.1&amp;P=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86188" y="571500"/>
            <a:ext cx="1785937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25604" name="Picture 4" descr="Let's tal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M_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RX_00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2819400"/>
            <a:ext cx="1106488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827088" y="2924175"/>
            <a:ext cx="741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   </a:t>
            </a:r>
            <a:endParaRPr lang="en-US" altLang="zh-CN" sz="3200">
              <a:solidFill>
                <a:srgbClr val="FF3300"/>
              </a:solidFill>
            </a:endParaRPr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762000" y="3505200"/>
            <a:ext cx="7312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latin typeface="Comic Sans MS" panose="030F0702030302020204" pitchFamily="66" charset="0"/>
              </a:rPr>
              <a:t>2.What is </a:t>
            </a:r>
            <a:r>
              <a:rPr lang="en-US" altLang="zh-CN" sz="3200" dirty="0" err="1">
                <a:latin typeface="Comic Sans MS" panose="030F0702030302020204" pitchFamily="66" charset="0"/>
              </a:rPr>
              <a:t>Jiamin’s</a:t>
            </a:r>
            <a:r>
              <a:rPr lang="en-US" altLang="zh-CN" sz="3200" dirty="0">
                <a:latin typeface="Comic Sans MS" panose="030F0702030302020204" pitchFamily="66" charset="0"/>
              </a:rPr>
              <a:t> </a:t>
            </a:r>
            <a:r>
              <a:rPr lang="en-US" altLang="zh-CN" sz="3200" dirty="0" err="1">
                <a:latin typeface="Comic Sans MS" panose="030F0702030302020204" pitchFamily="66" charset="0"/>
              </a:rPr>
              <a:t>favourite</a:t>
            </a:r>
            <a:r>
              <a:rPr lang="en-US" altLang="zh-CN" sz="3200" dirty="0">
                <a:latin typeface="Comic Sans MS" panose="030F0702030302020204" pitchFamily="66" charset="0"/>
              </a:rPr>
              <a:t> subject?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85800" y="4038600"/>
            <a:ext cx="7467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 err="1">
                <a:solidFill>
                  <a:srgbClr val="FF3300"/>
                </a:solidFill>
                <a:latin typeface="Comic Sans MS" panose="030F0702030302020204" pitchFamily="66" charset="0"/>
              </a:rPr>
              <a:t>Jiamin’s</a:t>
            </a:r>
            <a:r>
              <a:rPr lang="en-US" altLang="zh-CN" sz="3200" dirty="0">
                <a:solidFill>
                  <a:srgbClr val="FF33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3200" dirty="0" err="1">
                <a:solidFill>
                  <a:srgbClr val="FF3300"/>
                </a:solidFill>
                <a:latin typeface="Comic Sans MS" panose="030F0702030302020204" pitchFamily="66" charset="0"/>
              </a:rPr>
              <a:t>favourite</a:t>
            </a:r>
            <a:r>
              <a:rPr lang="en-US" altLang="zh-CN" sz="3200" dirty="0">
                <a:solidFill>
                  <a:srgbClr val="FF3300"/>
                </a:solidFill>
                <a:latin typeface="Comic Sans MS" panose="030F0702030302020204" pitchFamily="66" charset="0"/>
              </a:rPr>
              <a:t> subject is Chinese.</a:t>
            </a:r>
          </a:p>
        </p:txBody>
      </p:sp>
      <p:sp>
        <p:nvSpPr>
          <p:cNvPr id="26631" name="Text Box 8"/>
          <p:cNvSpPr txBox="1">
            <a:spLocks noChangeArrowheads="1"/>
          </p:cNvSpPr>
          <p:nvPr/>
        </p:nvSpPr>
        <p:spPr bwMode="auto">
          <a:xfrm>
            <a:off x="685800" y="4648200"/>
            <a:ext cx="76247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latin typeface="Comic Sans MS" panose="030F0702030302020204" pitchFamily="66" charset="0"/>
              </a:rPr>
              <a:t>3.</a:t>
            </a:r>
            <a:r>
              <a:rPr lang="en-US" altLang="zh-CN" dirty="0"/>
              <a:t> </a:t>
            </a:r>
            <a:r>
              <a:rPr lang="en-US" altLang="zh-CN" sz="3200" dirty="0">
                <a:latin typeface="Comic Sans MS" panose="030F0702030302020204" pitchFamily="66" charset="0"/>
              </a:rPr>
              <a:t>What is </a:t>
            </a:r>
            <a:r>
              <a:rPr lang="en-US" altLang="zh-CN" sz="3200" dirty="0" err="1">
                <a:latin typeface="Comic Sans MS" panose="030F0702030302020204" pitchFamily="66" charset="0"/>
              </a:rPr>
              <a:t>Xiaoling’s</a:t>
            </a:r>
            <a:r>
              <a:rPr lang="en-US" altLang="zh-CN" sz="3200" dirty="0">
                <a:latin typeface="Comic Sans MS" panose="030F0702030302020204" pitchFamily="66" charset="0"/>
              </a:rPr>
              <a:t> </a:t>
            </a:r>
            <a:r>
              <a:rPr lang="en-US" altLang="zh-CN" sz="3200" dirty="0" err="1">
                <a:latin typeface="Comic Sans MS" panose="030F0702030302020204" pitchFamily="66" charset="0"/>
              </a:rPr>
              <a:t>favourite</a:t>
            </a:r>
            <a:r>
              <a:rPr lang="en-US" altLang="zh-CN" sz="3200" dirty="0">
                <a:latin typeface="Comic Sans MS" panose="030F0702030302020204" pitchFamily="66" charset="0"/>
              </a:rPr>
              <a:t> subject?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838200" y="5334000"/>
            <a:ext cx="73850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 err="1">
                <a:solidFill>
                  <a:srgbClr val="FF3300"/>
                </a:solidFill>
                <a:latin typeface="Comic Sans MS" panose="030F0702030302020204" pitchFamily="66" charset="0"/>
              </a:rPr>
              <a:t>Xiaoling’s</a:t>
            </a:r>
            <a:r>
              <a:rPr lang="en-US" altLang="zh-CN" sz="3200" dirty="0">
                <a:solidFill>
                  <a:srgbClr val="FF33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3200" dirty="0" err="1">
                <a:solidFill>
                  <a:srgbClr val="FF3300"/>
                </a:solidFill>
                <a:latin typeface="Comic Sans MS" panose="030F0702030302020204" pitchFamily="66" charset="0"/>
              </a:rPr>
              <a:t>favourite</a:t>
            </a:r>
            <a:r>
              <a:rPr lang="en-US" altLang="zh-CN" sz="3200" dirty="0">
                <a:solidFill>
                  <a:srgbClr val="FF3300"/>
                </a:solidFill>
                <a:latin typeface="Comic Sans MS" panose="030F0702030302020204" pitchFamily="66" charset="0"/>
              </a:rPr>
              <a:t> subject is English.</a:t>
            </a:r>
          </a:p>
        </p:txBody>
      </p:sp>
      <p:sp>
        <p:nvSpPr>
          <p:cNvPr id="26633" name="Text Box 10"/>
          <p:cNvSpPr txBox="1">
            <a:spLocks noChangeArrowheads="1"/>
          </p:cNvSpPr>
          <p:nvPr/>
        </p:nvSpPr>
        <p:spPr bwMode="auto">
          <a:xfrm>
            <a:off x="1127125" y="2057400"/>
            <a:ext cx="6858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latin typeface="Comic Sans MS" panose="030F0702030302020204" pitchFamily="66" charset="0"/>
              </a:rPr>
              <a:t>1.How many subjects do they have?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1219200" y="2819400"/>
            <a:ext cx="51514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FF3300"/>
                </a:solidFill>
                <a:latin typeface="Comic Sans MS" panose="030F0702030302020204" pitchFamily="66" charset="0"/>
              </a:rPr>
              <a:t>They have seven subjects.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24585" grpId="0"/>
      <p:bldP spid="2458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R20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676400" y="1752600"/>
            <a:ext cx="3352800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>
                <a:solidFill>
                  <a:srgbClr val="993366"/>
                </a:solidFill>
                <a:latin typeface="Arial Black" panose="020B0A04020102020204" pitchFamily="34" charset="0"/>
              </a:rPr>
              <a:t>art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altLang="zh-CN" sz="3200">
                <a:solidFill>
                  <a:srgbClr val="996600"/>
                </a:solidFill>
                <a:latin typeface="Arial Black" panose="020B0A04020102020204" pitchFamily="34" charset="0"/>
              </a:rPr>
              <a:t>science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altLang="zh-CN" sz="3200">
                <a:solidFill>
                  <a:srgbClr val="3333CC"/>
                </a:solidFill>
                <a:latin typeface="Arial Black" panose="020B0A04020102020204" pitchFamily="34" charset="0"/>
              </a:rPr>
              <a:t>music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altLang="zh-CN" sz="3200">
                <a:solidFill>
                  <a:srgbClr val="800080"/>
                </a:solidFill>
                <a:latin typeface="Arial Black" panose="020B0A04020102020204" pitchFamily="34" charset="0"/>
              </a:rPr>
              <a:t>PE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altLang="zh-CN" sz="3200">
                <a:solidFill>
                  <a:srgbClr val="CC3300"/>
                </a:solidFill>
                <a:latin typeface="Arial Black" panose="020B0A04020102020204" pitchFamily="34" charset="0"/>
              </a:rPr>
              <a:t>maths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876800" y="1751013"/>
            <a:ext cx="4267200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>
                <a:solidFill>
                  <a:srgbClr val="6600CC"/>
                </a:solidFill>
                <a:latin typeface="Arial Black" panose="020B0A04020102020204" pitchFamily="34" charset="0"/>
              </a:rPr>
              <a:t>to use numbers</a:t>
            </a:r>
            <a:endParaRPr kumimoji="1" lang="en-US" altLang="zh-CN" sz="3200">
              <a:solidFill>
                <a:srgbClr val="FF6699"/>
              </a:solidFill>
              <a:latin typeface="Arial Black" panose="020B0A040201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kumimoji="1" lang="en-US" altLang="zh-CN" sz="3200">
                <a:solidFill>
                  <a:srgbClr val="008000"/>
                </a:solidFill>
                <a:latin typeface="Arial Black" panose="020B0A04020102020204" pitchFamily="34" charset="0"/>
              </a:rPr>
              <a:t>to play sports 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altLang="zh-CN" sz="3200">
                <a:solidFill>
                  <a:srgbClr val="336699"/>
                </a:solidFill>
                <a:latin typeface="Arial Black" panose="020B0A04020102020204" pitchFamily="34" charset="0"/>
              </a:rPr>
              <a:t>to draw pictures 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altLang="zh-CN" sz="3200">
                <a:solidFill>
                  <a:srgbClr val="D60093"/>
                </a:solidFill>
                <a:latin typeface="Arial Black" panose="020B0A04020102020204" pitchFamily="34" charset="0"/>
              </a:rPr>
              <a:t>to sing songs 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altLang="zh-CN" sz="3200">
                <a:solidFill>
                  <a:srgbClr val="663300"/>
                </a:solidFill>
                <a:latin typeface="Arial Black" panose="020B0A04020102020204" pitchFamily="34" charset="0"/>
              </a:rPr>
              <a:t>to understand the world. 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4648200" y="868363"/>
            <a:ext cx="2819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>
                <a:solidFill>
                  <a:srgbClr val="FFFF00"/>
                </a:solidFill>
                <a:latin typeface="Arial Black" panose="020B0A04020102020204" pitchFamily="34" charset="0"/>
              </a:rPr>
              <a:t>Description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133600" y="868363"/>
            <a:ext cx="2209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>
                <a:solidFill>
                  <a:srgbClr val="FFFF00"/>
                </a:solidFill>
                <a:latin typeface="Arial Black" panose="020B0A04020102020204" pitchFamily="34" charset="0"/>
              </a:rPr>
              <a:t>Subject</a:t>
            </a:r>
          </a:p>
        </p:txBody>
      </p:sp>
      <p:pic>
        <p:nvPicPr>
          <p:cNvPr id="27655" name="Picture 9" descr="004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5562600"/>
            <a:ext cx="13144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2819400" y="2133600"/>
            <a:ext cx="21336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3505200" y="2895600"/>
            <a:ext cx="13716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3124200" y="3505200"/>
            <a:ext cx="1828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 flipV="1">
            <a:off x="2362200" y="2819400"/>
            <a:ext cx="26670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 flipV="1">
            <a:off x="2971800" y="2057400"/>
            <a:ext cx="205740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 animBg="1"/>
      <p:bldP spid="25611" grpId="0" animBg="1"/>
      <p:bldP spid="25612" grpId="0" animBg="1"/>
      <p:bldP spid="25613" grpId="0" animBg="1"/>
      <p:bldP spid="256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2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828800" y="1143000"/>
            <a:ext cx="4876800" cy="701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40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Homework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16013" y="2133600"/>
            <a:ext cx="7029450" cy="2808288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以</a:t>
            </a:r>
            <a:r>
              <a:rPr lang="en-US" altLang="zh-CN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My  favorite subject is……</a:t>
            </a:r>
            <a:r>
              <a:rPr lang="zh-CN" altLang="en-US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为题准备</a:t>
            </a:r>
            <a:r>
              <a:rPr lang="en-US" altLang="zh-CN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zh-CN" altLang="en-US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分钟讲演内容，下节课作演讲。 </a:t>
            </a:r>
          </a:p>
          <a:p>
            <a:pPr eaLnBrk="1" hangingPunct="1">
              <a:buFontTx/>
              <a:buNone/>
              <a:defRPr/>
            </a:pPr>
            <a:endParaRPr lang="en-US" altLang="zh-CN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pPr eaLnBrk="1" hangingPunct="1"/>
            <a:r>
              <a:rPr lang="en-US" altLang="zh-CN" smtClean="0"/>
              <a:t>best</a:t>
            </a:r>
          </a:p>
        </p:txBody>
      </p:sp>
      <p:pic>
        <p:nvPicPr>
          <p:cNvPr id="4100" name="Picture 4" descr="be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686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6553200" y="762000"/>
            <a:ext cx="22860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>
                <a:solidFill>
                  <a:srgbClr val="0000CC"/>
                </a:solidFill>
                <a:latin typeface="Comic Sans MS" panose="030F0702030302020204" pitchFamily="66" charset="0"/>
              </a:rPr>
              <a:t>best</a:t>
            </a:r>
          </a:p>
          <a:p>
            <a:pPr eaLnBrk="1" hangingPunct="1"/>
            <a:r>
              <a:rPr lang="zh-CN" altLang="en-US" sz="6000">
                <a:solidFill>
                  <a:srgbClr val="0000CC"/>
                </a:solidFill>
                <a:latin typeface="Comic Sans MS" panose="030F0702030302020204" pitchFamily="66" charset="0"/>
              </a:rPr>
              <a:t>最好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5563"/>
            <a:ext cx="9144000" cy="680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3"/>
          <p:cNvSpPr>
            <a:spLocks noChangeArrowheads="1"/>
          </p:cNvSpPr>
          <p:nvPr/>
        </p:nvSpPr>
        <p:spPr bwMode="auto">
          <a:xfrm flipV="1">
            <a:off x="539750" y="333375"/>
            <a:ext cx="6400800" cy="4648200"/>
          </a:xfrm>
          <a:prstGeom prst="cloudCallout">
            <a:avLst>
              <a:gd name="adj1" fmla="val 51537"/>
              <a:gd name="adj2" fmla="val 43681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</a:ln>
        </p:spPr>
        <p:txBody>
          <a:bodyPr rot="10800000"/>
          <a:lstStyle/>
          <a:p>
            <a:pPr algn="ctr"/>
            <a:endParaRPr kumimoji="1" lang="zh-CN" altLang="zh-CN" sz="2400">
              <a:latin typeface="Times New Roman" panose="02020603050405020304" pitchFamily="18" charset="0"/>
            </a:endParaRPr>
          </a:p>
        </p:txBody>
      </p:sp>
      <p:sp>
        <p:nvSpPr>
          <p:cNvPr id="5124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903288" y="1989138"/>
            <a:ext cx="6692900" cy="1584325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000" b="1" smtClean="0">
                <a:latin typeface="Comic Sans MS" panose="030F0702030302020204" pitchFamily="66" charset="0"/>
              </a:rPr>
              <a:t>How many subjects do you have?</a:t>
            </a:r>
          </a:p>
        </p:txBody>
      </p:sp>
      <p:pic>
        <p:nvPicPr>
          <p:cNvPr id="5125" name="Picture 5" descr="subject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10000" y="2743200"/>
            <a:ext cx="26670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2945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kumimoji="1" lang="en-US" altLang="zh-CN" sz="2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kumimoji="1" lang="en-US" altLang="zh-CN" sz="2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kumimoji="1" lang="en-US" altLang="zh-CN" sz="2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kumimoji="1" lang="en-US" altLang="zh-CN" sz="2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kumimoji="1" lang="en-US" altLang="zh-CN" sz="2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kumimoji="1" lang="en-US" altLang="zh-CN" sz="2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kumimoji="1" lang="en-US" altLang="zh-CN" sz="2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kumimoji="1" lang="en-US" altLang="zh-CN" sz="2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kumimoji="1" lang="en-US" altLang="zh-CN" sz="2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kumimoji="1" lang="en-US" altLang="zh-CN" sz="2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kumimoji="1" lang="en-US" altLang="zh-CN" sz="2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kumimoji="1" lang="en-US" altLang="zh-CN" sz="2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kumimoji="1" lang="en-US" altLang="zh-CN" sz="2400">
              <a:latin typeface="Times New Roman" panose="02020603050405020304" pitchFamily="18" charset="0"/>
            </a:endParaRPr>
          </a:p>
        </p:txBody>
      </p:sp>
      <p:pic>
        <p:nvPicPr>
          <p:cNvPr id="7171" name="Picture 3" descr="ar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72263" y="4229100"/>
            <a:ext cx="20066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Chines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225" y="989013"/>
            <a:ext cx="2111375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Englis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1057275"/>
            <a:ext cx="23082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j030345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4373563"/>
            <a:ext cx="25558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j019859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48400" y="1339850"/>
            <a:ext cx="265430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BS00580_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576638" y="4589463"/>
            <a:ext cx="2074862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609600" y="3509963"/>
            <a:ext cx="213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3333FF"/>
                </a:solidFill>
                <a:latin typeface="Comic Sans MS" panose="030F0702030302020204" pitchFamily="66" charset="0"/>
              </a:rPr>
              <a:t>Chinese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3505200" y="3581400"/>
            <a:ext cx="1752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3333FF"/>
                </a:solidFill>
                <a:latin typeface="Comic Sans MS" panose="030F0702030302020204" pitchFamily="66" charset="0"/>
              </a:rPr>
              <a:t>English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6888163" y="3581400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 </a:t>
            </a:r>
            <a:r>
              <a:rPr lang="en-US" altLang="zh-CN" sz="3600" b="1">
                <a:solidFill>
                  <a:srgbClr val="3333FF"/>
                </a:solidFill>
                <a:latin typeface="Comic Sans MS" panose="030F0702030302020204" pitchFamily="66" charset="0"/>
              </a:rPr>
              <a:t>maths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552450" y="6245225"/>
            <a:ext cx="213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 </a:t>
            </a:r>
            <a:r>
              <a:rPr lang="en-US" altLang="zh-CN" sz="3600" b="1">
                <a:solidFill>
                  <a:srgbClr val="3333FF"/>
                </a:solidFill>
                <a:latin typeface="Comic Sans MS" panose="030F0702030302020204" pitchFamily="66" charset="0"/>
              </a:rPr>
              <a:t>music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3505200" y="6202363"/>
            <a:ext cx="2438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 </a:t>
            </a:r>
            <a:r>
              <a:rPr lang="en-US" altLang="zh-CN" sz="3600" b="1">
                <a:solidFill>
                  <a:srgbClr val="3333FF"/>
                </a:solidFill>
                <a:latin typeface="Comic Sans MS" panose="030F0702030302020204" pitchFamily="66" charset="0"/>
              </a:rPr>
              <a:t>computer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7010400" y="6248400"/>
            <a:ext cx="2362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 </a:t>
            </a:r>
            <a:r>
              <a:rPr lang="en-US" altLang="zh-CN" sz="3600" b="1">
                <a:solidFill>
                  <a:srgbClr val="3333FF"/>
                </a:solidFill>
                <a:latin typeface="Comic Sans MS" panose="030F0702030302020204" pitchFamily="66" charset="0"/>
              </a:rPr>
              <a:t>art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228600" y="152400"/>
            <a:ext cx="9144000" cy="701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4000" b="1" u="sng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Try to guess </a:t>
            </a:r>
            <a:r>
              <a:rPr lang="en-US" altLang="zh-CN" sz="4000" b="1" u="sng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what subject</a:t>
            </a:r>
            <a:r>
              <a:rPr lang="en-US" altLang="zh-CN" sz="4000" b="1" u="sng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it is!</a:t>
            </a:r>
          </a:p>
        </p:txBody>
      </p:sp>
    </p:spTree>
  </p:cSld>
  <p:clrMapOvr>
    <a:masterClrMapping/>
  </p:clrMapOvr>
  <p:transition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 autoUpdateAnimBg="0"/>
      <p:bldP spid="7178" grpId="0" autoUpdateAnimBg="0"/>
      <p:bldP spid="7179" grpId="0" autoUpdateAnimBg="0"/>
      <p:bldP spid="7180" grpId="0" autoUpdateAnimBg="0"/>
      <p:bldP spid="7181" grpId="0" autoUpdateAnimBg="0"/>
      <p:bldP spid="718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55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1288"/>
            <a:ext cx="9144000" cy="699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25" y="2928938"/>
            <a:ext cx="4906963" cy="3514725"/>
          </a:xfrm>
          <a:prstGeom prst="rect">
            <a:avLst/>
          </a:prstGeom>
          <a:solidFill>
            <a:srgbClr val="FFFF00"/>
          </a:solidFill>
          <a:ln w="57150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8196" name="Text Box 24"/>
          <p:cNvSpPr txBox="1">
            <a:spLocks noChangeArrowheads="1"/>
          </p:cNvSpPr>
          <p:nvPr/>
        </p:nvSpPr>
        <p:spPr bwMode="auto">
          <a:xfrm>
            <a:off x="142875" y="-11113"/>
            <a:ext cx="2428875" cy="582613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latin typeface="Comic Sans MS" panose="030F0702030302020204" pitchFamily="66" charset="0"/>
              </a:rPr>
              <a:t>Let’s talk.</a:t>
            </a:r>
          </a:p>
        </p:txBody>
      </p:sp>
      <p:sp>
        <p:nvSpPr>
          <p:cNvPr id="8197" name="圆角矩形标注 6"/>
          <p:cNvSpPr>
            <a:spLocks noChangeArrowheads="1"/>
          </p:cNvSpPr>
          <p:nvPr/>
        </p:nvSpPr>
        <p:spPr bwMode="auto">
          <a:xfrm>
            <a:off x="2071688" y="642938"/>
            <a:ext cx="6715125" cy="1643062"/>
          </a:xfrm>
          <a:prstGeom prst="wedgeRoundRectCallout">
            <a:avLst>
              <a:gd name="adj1" fmla="val -33694"/>
              <a:gd name="adj2" fmla="val 88426"/>
              <a:gd name="adj3" fmla="val 16667"/>
            </a:avLst>
          </a:prstGeom>
          <a:solidFill>
            <a:schemeClr val="accent2"/>
          </a:solidFill>
          <a:ln w="25400">
            <a:solidFill>
              <a:srgbClr val="23236F"/>
            </a:solidFill>
            <a:miter lim="800000"/>
          </a:ln>
        </p:spPr>
        <p:txBody>
          <a:bodyPr/>
          <a:lstStyle/>
          <a:p>
            <a:r>
              <a:rPr lang="en-US" altLang="zh-CN" sz="3200" b="1" dirty="0">
                <a:solidFill>
                  <a:srgbClr val="FFFFFF"/>
                </a:solidFill>
                <a:latin typeface="Comic Sans MS" panose="030F0702030302020204" pitchFamily="66" charset="0"/>
              </a:rPr>
              <a:t>My </a:t>
            </a:r>
            <a:r>
              <a:rPr lang="en-US" altLang="zh-CN" sz="3200" b="1" dirty="0" err="1">
                <a:solidFill>
                  <a:srgbClr val="FFFFFF"/>
                </a:solidFill>
                <a:latin typeface="Comic Sans MS" panose="030F0702030302020204" pitchFamily="66" charset="0"/>
              </a:rPr>
              <a:t>favourite</a:t>
            </a:r>
            <a:r>
              <a:rPr lang="en-US" altLang="zh-CN" sz="3200" b="1" dirty="0">
                <a:solidFill>
                  <a:srgbClr val="FFFFFF"/>
                </a:solidFill>
                <a:latin typeface="Comic Sans MS" panose="030F0702030302020204" pitchFamily="66" charset="0"/>
              </a:rPr>
              <a:t> subject is </a:t>
            </a:r>
            <a:r>
              <a:rPr lang="en-US" altLang="zh-CN" sz="3200" b="1" dirty="0" err="1">
                <a:solidFill>
                  <a:srgbClr val="FFFFFF"/>
                </a:solidFill>
                <a:latin typeface="Comic Sans MS" panose="030F0702030302020204" pitchFamily="66" charset="0"/>
              </a:rPr>
              <a:t>maths</a:t>
            </a:r>
            <a:r>
              <a:rPr lang="en-US" altLang="zh-CN" sz="3200" b="1" dirty="0">
                <a:solidFill>
                  <a:srgbClr val="FFFFFF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US" altLang="zh-CN" sz="3200" b="1" dirty="0">
                <a:solidFill>
                  <a:srgbClr val="FFFFFF"/>
                </a:solidFill>
                <a:latin typeface="Comic Sans MS" panose="030F0702030302020204" pitchFamily="66" charset="0"/>
              </a:rPr>
              <a:t>I like to use numbers.</a:t>
            </a:r>
          </a:p>
          <a:p>
            <a:r>
              <a:rPr lang="en-US" altLang="zh-CN" sz="3200" b="1" dirty="0">
                <a:solidFill>
                  <a:srgbClr val="FFFFFF"/>
                </a:solidFill>
                <a:latin typeface="Comic Sans MS" panose="030F0702030302020204" pitchFamily="66" charset="0"/>
              </a:rPr>
              <a:t>What about you?</a:t>
            </a:r>
            <a:endParaRPr lang="zh-CN" altLang="en-US" sz="3200" b="1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9144000" y="785813"/>
            <a:ext cx="18573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/>
              <a:t>在复习上一节句型的同时，学习</a:t>
            </a:r>
            <a:r>
              <a:rPr lang="en-US" altLang="zh-CN" sz="2000" b="1"/>
              <a:t>What about you?/And you? </a:t>
            </a:r>
            <a:r>
              <a:rPr lang="zh-CN" altLang="en-US" sz="2000" b="1"/>
              <a:t>的用法。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55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圆角矩形标注 6"/>
          <p:cNvSpPr>
            <a:spLocks noChangeArrowheads="1"/>
          </p:cNvSpPr>
          <p:nvPr/>
        </p:nvSpPr>
        <p:spPr bwMode="auto">
          <a:xfrm>
            <a:off x="285750" y="285750"/>
            <a:ext cx="6715125" cy="1000125"/>
          </a:xfrm>
          <a:prstGeom prst="wedgeRoundRectCallout">
            <a:avLst>
              <a:gd name="adj1" fmla="val -36491"/>
              <a:gd name="adj2" fmla="val 142278"/>
              <a:gd name="adj3" fmla="val 16667"/>
            </a:avLst>
          </a:prstGeom>
          <a:solidFill>
            <a:srgbClr val="99FF99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r>
              <a:rPr lang="en-US" altLang="zh-CN" sz="3200" b="1">
                <a:latin typeface="Comic Sans MS" panose="030F0702030302020204" pitchFamily="66" charset="0"/>
              </a:rPr>
              <a:t>What’s your favourite subject?</a:t>
            </a:r>
            <a:endParaRPr lang="zh-CN" altLang="en-US" sz="3200" b="1">
              <a:latin typeface="Comic Sans MS" panose="030F0702030302020204" pitchFamily="66" charset="0"/>
            </a:endParaRPr>
          </a:p>
        </p:txBody>
      </p:sp>
      <p:sp>
        <p:nvSpPr>
          <p:cNvPr id="24580" name="圆角矩形标注 5"/>
          <p:cNvSpPr>
            <a:spLocks noChangeArrowheads="1"/>
          </p:cNvSpPr>
          <p:nvPr/>
        </p:nvSpPr>
        <p:spPr bwMode="auto">
          <a:xfrm>
            <a:off x="2286000" y="1785938"/>
            <a:ext cx="6858000" cy="1428750"/>
          </a:xfrm>
          <a:prstGeom prst="wedgeRoundRectCallout">
            <a:avLst>
              <a:gd name="adj1" fmla="val -57597"/>
              <a:gd name="adj2" fmla="val 85088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r>
              <a:rPr lang="en-US" altLang="zh-CN" sz="2800" b="1">
                <a:latin typeface="Comic Sans MS" panose="030F0702030302020204" pitchFamily="66" charset="0"/>
              </a:rPr>
              <a:t>My favourite subject is ______.</a:t>
            </a:r>
          </a:p>
          <a:p>
            <a:r>
              <a:rPr lang="en-US" altLang="zh-CN" sz="2800" b="1">
                <a:latin typeface="Comic Sans MS" panose="030F0702030302020204" pitchFamily="66" charset="0"/>
              </a:rPr>
              <a:t>/ I like _______ </a:t>
            </a:r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</a:rPr>
              <a:t>best</a:t>
            </a:r>
            <a:r>
              <a:rPr lang="en-US" altLang="zh-CN" sz="2800" b="1">
                <a:latin typeface="Comic Sans MS" panose="030F0702030302020204" pitchFamily="66" charset="0"/>
              </a:rPr>
              <a:t>.</a:t>
            </a:r>
            <a:endParaRPr lang="zh-CN" altLang="en-US" sz="2800" b="1">
              <a:latin typeface="Comic Sans MS" panose="030F0702030302020204" pitchFamily="66" charset="0"/>
            </a:endParaRPr>
          </a:p>
        </p:txBody>
      </p:sp>
      <p:pic>
        <p:nvPicPr>
          <p:cNvPr id="9221" name="Picture 7" descr="http://static.guim.co.uk/sys-images/Education/Pix/pictures/2009/6/15/1245075863426/Two-schoolboys-watching-a-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786188"/>
            <a:ext cx="4381500" cy="2628900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2" name="TextBox 7"/>
          <p:cNvSpPr txBox="1">
            <a:spLocks noChangeArrowheads="1"/>
          </p:cNvSpPr>
          <p:nvPr/>
        </p:nvSpPr>
        <p:spPr bwMode="auto">
          <a:xfrm>
            <a:off x="6804025" y="1844675"/>
            <a:ext cx="16430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0070C0"/>
                </a:solidFill>
                <a:latin typeface="Comic Sans MS" panose="030F0702030302020204" pitchFamily="66" charset="0"/>
              </a:rPr>
              <a:t>science</a:t>
            </a:r>
            <a:endParaRPr lang="zh-CN" altLang="en-US" sz="3200" b="1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4583" name="TextBox 8"/>
          <p:cNvSpPr txBox="1">
            <a:spLocks noChangeArrowheads="1"/>
          </p:cNvSpPr>
          <p:nvPr/>
        </p:nvSpPr>
        <p:spPr bwMode="auto">
          <a:xfrm>
            <a:off x="4000500" y="2286000"/>
            <a:ext cx="1643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0070C0"/>
                </a:solidFill>
                <a:latin typeface="Comic Sans MS" panose="030F0702030302020204" pitchFamily="66" charset="0"/>
              </a:rPr>
              <a:t>science</a:t>
            </a:r>
            <a:endParaRPr lang="zh-CN" altLang="en-US" sz="3200" b="1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 autoUpdateAnimBg="0"/>
      <p:bldP spid="24580" grpId="0" animBg="1" autoUpdateAnimBg="0"/>
      <p:bldP spid="24582" grpId="0" autoUpdateAnimBg="0"/>
      <p:bldP spid="2458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468313" y="620713"/>
            <a:ext cx="4103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>
              <a:latin typeface="Calibri" panose="020F0502020204030204" pitchFamily="34" charset="0"/>
            </a:endParaRPr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001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 rot="2366294">
            <a:off x="4292600" y="823913"/>
            <a:ext cx="2667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rgbClr val="FF0000"/>
                </a:solidFill>
                <a:latin typeface="Calibri" panose="020F0502020204030204" pitchFamily="34" charset="0"/>
              </a:rPr>
              <a:t>Thinking</a:t>
            </a: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152400" y="5029200"/>
            <a:ext cx="873125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>
                <a:solidFill>
                  <a:srgbClr val="FF00FF"/>
                </a:solidFill>
                <a:latin typeface="Comic Sans MS" panose="030F0702030302020204" pitchFamily="66" charset="0"/>
              </a:rPr>
              <a:t>What is your favourite subject ?</a:t>
            </a:r>
          </a:p>
          <a:p>
            <a:pPr eaLnBrk="1" hangingPunct="1"/>
            <a:r>
              <a:rPr lang="en-US" altLang="zh-CN" sz="4400">
                <a:solidFill>
                  <a:srgbClr val="FF00FF"/>
                </a:solidFill>
                <a:latin typeface="Comic Sans MS" panose="030F0702030302020204" pitchFamily="66" charset="0"/>
              </a:rPr>
              <a:t>                      </a:t>
            </a:r>
            <a:r>
              <a:rPr lang="zh-CN" altLang="en-US" sz="4400">
                <a:solidFill>
                  <a:srgbClr val="FF00FF"/>
                </a:solidFill>
                <a:latin typeface="Comic Sans MS" panose="030F0702030302020204" pitchFamily="66" charset="0"/>
              </a:rPr>
              <a:t>最喜欢的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953000"/>
            <a:ext cx="8229600" cy="12493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400" smtClean="0">
                <a:latin typeface="Comic Sans MS" panose="030F0702030302020204" pitchFamily="66" charset="0"/>
              </a:rPr>
              <a:t>What is your favourite subject?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400" smtClean="0">
                <a:latin typeface="Comic Sans MS" panose="030F0702030302020204" pitchFamily="66" charset="0"/>
              </a:rPr>
              <a:t>My favourite subject is…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400" smtClean="0">
                <a:latin typeface="Comic Sans MS" panose="030F0702030302020204" pitchFamily="66" charset="0"/>
              </a:rPr>
              <a:t>I like… best.</a:t>
            </a:r>
          </a:p>
        </p:txBody>
      </p:sp>
      <p:pic>
        <p:nvPicPr>
          <p:cNvPr id="16388" name="Picture 4" descr="math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-304800"/>
            <a:ext cx="7010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ar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200" y="-304800"/>
            <a:ext cx="7620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music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14400" y="-228600"/>
            <a:ext cx="7620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P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-7620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scienc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-8382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9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459</Words>
  <Application>Microsoft Office PowerPoint</Application>
  <PresentationFormat>全屏显示(4:3)</PresentationFormat>
  <Paragraphs>136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宋体</vt:lpstr>
      <vt:lpstr>微软雅黑</vt:lpstr>
      <vt:lpstr>Arial</vt:lpstr>
      <vt:lpstr>Arial Black</vt:lpstr>
      <vt:lpstr>Calibri</vt:lpstr>
      <vt:lpstr>Comic Sans MS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2023-01-16T20:28:02Z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AA417A4115874DD982A6467CF2D91E6E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