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47" r:id="rId2"/>
    <p:sldId id="633" r:id="rId3"/>
    <p:sldId id="634" r:id="rId4"/>
    <p:sldId id="635" r:id="rId5"/>
    <p:sldId id="636" r:id="rId6"/>
    <p:sldId id="637" r:id="rId7"/>
    <p:sldId id="638" r:id="rId8"/>
    <p:sldId id="639" r:id="rId9"/>
    <p:sldId id="640" r:id="rId10"/>
    <p:sldId id="641" r:id="rId11"/>
    <p:sldId id="642" r:id="rId12"/>
    <p:sldId id="630" r:id="rId13"/>
    <p:sldId id="644" r:id="rId14"/>
    <p:sldId id="645" r:id="rId15"/>
    <p:sldId id="646" r:id="rId16"/>
    <p:sldId id="567" r:id="rId17"/>
    <p:sldId id="34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C34C5"/>
    <a:srgbClr val="0000FF"/>
    <a:srgbClr val="B10FA9"/>
    <a:srgbClr val="B6470A"/>
    <a:srgbClr val="FF3300"/>
    <a:srgbClr val="FF0000"/>
    <a:srgbClr val="030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1088" autoAdjust="0"/>
  </p:normalViewPr>
  <p:slideViewPr>
    <p:cSldViewPr>
      <p:cViewPr>
        <p:scale>
          <a:sx n="100" d="100"/>
          <a:sy n="100" d="100"/>
        </p:scale>
        <p:origin x="-318" y="-26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D0CEDB-F7F3-49F1-A3AF-2B72FEB4F6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DE0249-87C9-46B2-9A89-0FEF2D58A69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7CB0AA-C137-49F6-BA7F-8A1931815610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96997A-BDE6-4460-8E12-504AB9D74A07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EA7350-B9A9-48DB-9B5A-BF2F587C2DE3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4E37CF-8CE2-400D-8B65-70E1F54DDE29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61FEB-1D84-46E7-B7CC-84C42B0B368E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FD1A4F9-62B1-4D6F-8072-78B4D494EFAD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7A76D0E-DC22-4BF8-B8AB-21D19D081CC4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41426C7-1AD7-4F22-972F-6D78227D02A4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C232BD-E60F-4CAD-B5A7-094D23D7D730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l="377" t="10858" r="1167" b="1454"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KSO_BT1"/>
          <p:cNvSpPr>
            <a:spLocks noGrp="1" noChangeArrowheads="1"/>
          </p:cNvSpPr>
          <p:nvPr>
            <p:ph type="ctrTitle"/>
          </p:nvPr>
        </p:nvSpPr>
        <p:spPr>
          <a:xfrm>
            <a:off x="962025" y="4308475"/>
            <a:ext cx="7304088" cy="13493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316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74725" y="5775325"/>
            <a:ext cx="7291388" cy="344488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0373-2A44-4D86-B991-CB5B78634F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3C52-EFD5-4FDA-96E1-B0208CBD4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29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-36195" y="1052830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30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14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14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2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1.mp3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6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2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6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4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6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3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5.mp3" TargetMode="External"/><Relationship Id="rId11" Type="http://schemas.openxmlformats.org/officeDocument/2006/relationships/image" Target="../media/image18.png"/><Relationship Id="rId5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5.mp3" TargetMode="External"/><Relationship Id="rId10" Type="http://schemas.openxmlformats.org/officeDocument/2006/relationships/image" Target="../media/image19.pn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4.mp3" TargetMode="External"/><Relationship Id="rId9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8.mp3" TargetMode="External"/><Relationship Id="rId7" Type="http://schemas.openxmlformats.org/officeDocument/2006/relationships/slideLayout" Target="../slideLayouts/slideLayout18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7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7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9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09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08.mp3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13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11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13.mp3" TargetMode="External"/><Relationship Id="rId12" Type="http://schemas.openxmlformats.org/officeDocument/2006/relationships/image" Target="../media/image18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10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10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12.mp3" TargetMode="External"/><Relationship Id="rId11" Type="http://schemas.openxmlformats.org/officeDocument/2006/relationships/image" Target="../media/image21.png"/><Relationship Id="rId5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&#31532;4&#35838;&#26102;&#25945;&#23398;&#35838;&#20214;\12.mp3" TargetMode="External"/><Relationship Id="rId10" Type="http://schemas.openxmlformats.org/officeDocument/2006/relationships/notesSlide" Target="../notesSlides/notesSlide4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&#31532;4&#35838;&#26102;&#25945;&#23398;&#35838;&#20214;\11.mp3" TargetMode="External"/><Relationship Id="rId9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4293096"/>
            <a:ext cx="7304088" cy="776709"/>
          </a:xfrm>
        </p:spPr>
        <p:txBody>
          <a:bodyPr/>
          <a:lstStyle/>
          <a:p>
            <a:r>
              <a:rPr lang="en-US" altLang="zh-CN" sz="4800" b="0" dirty="0" smtClean="0"/>
              <a:t>Unit4 </a:t>
            </a:r>
            <a:r>
              <a:rPr lang="en-US" altLang="zh-CN" sz="4800" b="0" dirty="0"/>
              <a:t>At the Sports Meeting</a:t>
            </a:r>
            <a:endParaRPr lang="zh-CN" altLang="en-US" sz="4800" b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26306" y="5229200"/>
            <a:ext cx="7291388" cy="344488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第四课时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14127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版六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457200" y="919163"/>
            <a:ext cx="3236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39750" y="1438275"/>
            <a:ext cx="2232025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标题 2"/>
          <p:cNvSpPr txBox="1"/>
          <p:nvPr/>
        </p:nvSpPr>
        <p:spPr bwMode="auto">
          <a:xfrm>
            <a:off x="395288" y="180975"/>
            <a:ext cx="4086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93329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panda said, “We’d better play sports every day.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Let’s be faster, higher and stronger!”</a:t>
            </a:r>
          </a:p>
          <a:p>
            <a:pPr>
              <a:spcBef>
                <a:spcPct val="50000"/>
              </a:spcBef>
              <a:defRPr/>
            </a:pP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560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5763" y="3055938"/>
            <a:ext cx="579755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930400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827088" y="1665288"/>
            <a:ext cx="3563937" cy="1619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两人一组，先朗读再表演这个有趣的故事吧。</a:t>
            </a:r>
          </a:p>
        </p:txBody>
      </p:sp>
      <p:grpSp>
        <p:nvGrpSpPr>
          <p:cNvPr id="26627" name="Group 6"/>
          <p:cNvGrpSpPr/>
          <p:nvPr/>
        </p:nvGrpSpPr>
        <p:grpSpPr bwMode="auto">
          <a:xfrm>
            <a:off x="6156325" y="3956050"/>
            <a:ext cx="2051050" cy="2160588"/>
            <a:chOff x="0" y="0"/>
            <a:chExt cx="1633" cy="1815"/>
          </a:xfrm>
        </p:grpSpPr>
        <p:pic>
          <p:nvPicPr>
            <p:cNvPr id="2664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91" y="272"/>
              <a:ext cx="1480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Act in roles.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分角色演</a:t>
              </a:r>
              <a:r>
                <a:rPr lang="zh-CN" altLang="en-US" sz="2400" b="1" dirty="0" smtClean="0">
                  <a:ea typeface="黑体" panose="02010609060101010101" pitchFamily="49" charset="-122"/>
                </a:rPr>
                <a:t>）</a:t>
              </a:r>
            </a:p>
          </p:txBody>
        </p:sp>
      </p:grpSp>
      <p:grpSp>
        <p:nvGrpSpPr>
          <p:cNvPr id="26628" name="Group 9"/>
          <p:cNvGrpSpPr/>
          <p:nvPr/>
        </p:nvGrpSpPr>
        <p:grpSpPr bwMode="auto">
          <a:xfrm>
            <a:off x="1173163" y="3956050"/>
            <a:ext cx="1803400" cy="2160588"/>
            <a:chOff x="0" y="0"/>
            <a:chExt cx="1514" cy="1814"/>
          </a:xfrm>
        </p:grpSpPr>
        <p:pic>
          <p:nvPicPr>
            <p:cNvPr id="26639" name="Picture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26629" name="Group 16"/>
          <p:cNvGrpSpPr/>
          <p:nvPr/>
        </p:nvGrpSpPr>
        <p:grpSpPr bwMode="auto">
          <a:xfrm>
            <a:off x="3695700" y="3852863"/>
            <a:ext cx="2041525" cy="2374900"/>
            <a:chOff x="2160" y="1584"/>
            <a:chExt cx="1714" cy="1995"/>
          </a:xfrm>
        </p:grpSpPr>
        <p:pic>
          <p:nvPicPr>
            <p:cNvPr id="26637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04" y="2064"/>
              <a:ext cx="1519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（分角色读）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占位符 2"/>
          <p:cNvSpPr txBox="1"/>
          <p:nvPr/>
        </p:nvSpPr>
        <p:spPr bwMode="auto">
          <a:xfrm>
            <a:off x="457200" y="919163"/>
            <a:ext cx="3236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9750" y="1438275"/>
            <a:ext cx="2232025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标题 2"/>
          <p:cNvSpPr txBox="1"/>
          <p:nvPr/>
        </p:nvSpPr>
        <p:spPr bwMode="auto">
          <a:xfrm>
            <a:off x="395288" y="180975"/>
            <a:ext cx="4086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6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040" y="1476892"/>
            <a:ext cx="3349510" cy="2057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椭圆 16"/>
          <p:cNvSpPr/>
          <p:nvPr/>
        </p:nvSpPr>
        <p:spPr>
          <a:xfrm>
            <a:off x="841375" y="3644900"/>
            <a:ext cx="514350" cy="52705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/>
              <a:t>1</a:t>
            </a:r>
            <a:endParaRPr lang="zh-CN" altLang="en-US" sz="4400" dirty="0"/>
          </a:p>
        </p:txBody>
      </p:sp>
      <p:sp>
        <p:nvSpPr>
          <p:cNvPr id="18" name="椭圆 17"/>
          <p:cNvSpPr/>
          <p:nvPr/>
        </p:nvSpPr>
        <p:spPr>
          <a:xfrm>
            <a:off x="3632200" y="3805238"/>
            <a:ext cx="514350" cy="52546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/>
              <a:t>2</a:t>
            </a:r>
            <a:endParaRPr lang="zh-CN" altLang="en-US" sz="4400" dirty="0"/>
          </a:p>
        </p:txBody>
      </p:sp>
      <p:sp>
        <p:nvSpPr>
          <p:cNvPr id="19" name="椭圆 18"/>
          <p:cNvSpPr/>
          <p:nvPr/>
        </p:nvSpPr>
        <p:spPr>
          <a:xfrm>
            <a:off x="6156325" y="3805238"/>
            <a:ext cx="514350" cy="52546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/>
              <a:t>3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8375" y="4705350"/>
            <a:ext cx="30924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7088" y="4778375"/>
            <a:ext cx="2652712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395288" y="889000"/>
            <a:ext cx="74866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at the pictures and order the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88950" y="1484313"/>
            <a:ext cx="70580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42950" y="1741488"/>
            <a:ext cx="431800" cy="422275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13" name="椭圆 12"/>
          <p:cNvSpPr/>
          <p:nvPr/>
        </p:nvSpPr>
        <p:spPr>
          <a:xfrm>
            <a:off x="3143250" y="3259138"/>
            <a:ext cx="431800" cy="420687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14" name="椭圆 13"/>
          <p:cNvSpPr/>
          <p:nvPr/>
        </p:nvSpPr>
        <p:spPr>
          <a:xfrm>
            <a:off x="557213" y="4640263"/>
            <a:ext cx="431800" cy="420687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15" name="椭圆 14"/>
          <p:cNvSpPr/>
          <p:nvPr/>
        </p:nvSpPr>
        <p:spPr>
          <a:xfrm>
            <a:off x="5157788" y="1808163"/>
            <a:ext cx="433387" cy="420687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4</a:t>
            </a:r>
            <a:endParaRPr lang="zh-CN" altLang="en-US" sz="3200" dirty="0"/>
          </a:p>
        </p:txBody>
      </p:sp>
      <p:sp>
        <p:nvSpPr>
          <p:cNvPr id="16" name="椭圆 15"/>
          <p:cNvSpPr/>
          <p:nvPr/>
        </p:nvSpPr>
        <p:spPr>
          <a:xfrm>
            <a:off x="5665788" y="4752975"/>
            <a:ext cx="433387" cy="422275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5</a:t>
            </a:r>
            <a:endParaRPr lang="zh-CN" altLang="en-US" sz="3200" dirty="0"/>
          </a:p>
        </p:txBody>
      </p:sp>
      <p:pic>
        <p:nvPicPr>
          <p:cNvPr id="2868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9038" y="1697038"/>
            <a:ext cx="22987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6486" y="3199133"/>
            <a:ext cx="2330636" cy="144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6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91175" y="1808163"/>
            <a:ext cx="17176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457200" y="919163"/>
            <a:ext cx="3236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 and act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11188" y="1468438"/>
            <a:ext cx="2447925" cy="158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标题 2"/>
          <p:cNvSpPr txBox="1"/>
          <p:nvPr/>
        </p:nvSpPr>
        <p:spPr bwMode="auto">
          <a:xfrm>
            <a:off x="395288" y="180975"/>
            <a:ext cx="22320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838325"/>
            <a:ext cx="84248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    )We have a sports meeting once a year.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    ) When do you usually have it?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    ) What sport do you usually take part in?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    ) How often do you have a sports meeting?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    ) We usually have it in May.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    ) I usually take part in the 100-meter race.</a:t>
            </a:r>
          </a:p>
          <a:p>
            <a:pPr>
              <a:spcBef>
                <a:spcPct val="50000"/>
              </a:spcBef>
              <a:defRPr/>
            </a:pP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36588" y="1663700"/>
            <a:ext cx="5032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2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36588" y="2397125"/>
            <a:ext cx="5032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3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36588" y="3206750"/>
            <a:ext cx="5032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5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54050" y="3914775"/>
            <a:ext cx="5048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1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36588" y="4635500"/>
            <a:ext cx="5032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4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36588" y="5343525"/>
            <a:ext cx="5032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6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457200" y="919163"/>
            <a:ext cx="440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choose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39750" y="1438275"/>
            <a:ext cx="31686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标题 2"/>
          <p:cNvSpPr txBox="1"/>
          <p:nvPr/>
        </p:nvSpPr>
        <p:spPr bwMode="auto">
          <a:xfrm>
            <a:off x="395288" y="180975"/>
            <a:ext cx="22320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88975" y="1628775"/>
            <a:ext cx="7766050" cy="936625"/>
          </a:xfrm>
          <a:prstGeom prst="roundRec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              when               well              boys’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            jump               first             about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5650" y="2776538"/>
            <a:ext cx="76327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A: Li Fan, ______ did you have the sports meeting?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B: We had it last week.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A: What sport did you _____ part in?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B: I took part in the high _____ and the ______ 100-meter race.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A: Did you ____ the high jump?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39975" y="2700338"/>
            <a:ext cx="12239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when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67175" y="3951288"/>
            <a:ext cx="12255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take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356100" y="4622800"/>
            <a:ext cx="12239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jump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516688" y="4564063"/>
            <a:ext cx="12239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boys’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455863" y="5641975"/>
            <a:ext cx="12239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win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457200" y="919163"/>
            <a:ext cx="440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choose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39750" y="1438275"/>
            <a:ext cx="31686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标题 2"/>
          <p:cNvSpPr txBox="1"/>
          <p:nvPr/>
        </p:nvSpPr>
        <p:spPr bwMode="auto">
          <a:xfrm>
            <a:off x="395288" y="180975"/>
            <a:ext cx="22320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2325" y="2852738"/>
            <a:ext cx="76327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: Yes, I did.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A: How ______ the 100-metre race?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B: I was the ______, too.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A: You did really _____.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B: Thank you.</a:t>
            </a:r>
          </a:p>
          <a:p>
            <a:pPr>
              <a:spcBef>
                <a:spcPct val="50000"/>
              </a:spcBef>
              <a:defRPr/>
            </a:pPr>
            <a:endParaRPr lang="en-US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8975" y="1628775"/>
            <a:ext cx="7766050" cy="936625"/>
          </a:xfrm>
          <a:prstGeom prst="roundRec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              when               well              boys’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            jump               first             about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24075" y="3371850"/>
            <a:ext cx="12239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about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735263" y="4135438"/>
            <a:ext cx="12239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first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14713" y="4721225"/>
            <a:ext cx="12239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well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6575" y="4364038"/>
            <a:ext cx="27289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35744" y="1111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 i="1" dirty="0" smtClean="0"/>
              <a:t>&gt;&gt;Summary</a:t>
            </a:r>
            <a:endParaRPr lang="zh-CN" altLang="en-US" sz="40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46085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285875" y="1985963"/>
            <a:ext cx="4800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能够根据图片简要复述课文故事：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4824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8263" y="4219575"/>
            <a:ext cx="21859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013" y="3308350"/>
            <a:ext cx="25939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25563" y="2438400"/>
            <a:ext cx="226853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808349" y="2478615"/>
            <a:ext cx="2124118" cy="131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椭圆 18"/>
          <p:cNvSpPr/>
          <p:nvPr/>
        </p:nvSpPr>
        <p:spPr>
          <a:xfrm>
            <a:off x="1069975" y="2546350"/>
            <a:ext cx="431800" cy="422275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20" name="椭圆 19"/>
          <p:cNvSpPr/>
          <p:nvPr/>
        </p:nvSpPr>
        <p:spPr>
          <a:xfrm>
            <a:off x="5408613" y="2498725"/>
            <a:ext cx="431800" cy="422275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21" name="椭圆 20"/>
          <p:cNvSpPr/>
          <p:nvPr/>
        </p:nvSpPr>
        <p:spPr>
          <a:xfrm>
            <a:off x="3527425" y="3357563"/>
            <a:ext cx="431800" cy="422275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22" name="椭圆 21"/>
          <p:cNvSpPr/>
          <p:nvPr/>
        </p:nvSpPr>
        <p:spPr>
          <a:xfrm>
            <a:off x="1069975" y="4427538"/>
            <a:ext cx="431800" cy="422275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4</a:t>
            </a:r>
            <a:endParaRPr lang="zh-CN" altLang="en-US" sz="3200" dirty="0"/>
          </a:p>
        </p:txBody>
      </p:sp>
      <p:sp>
        <p:nvSpPr>
          <p:cNvPr id="23" name="椭圆 22"/>
          <p:cNvSpPr/>
          <p:nvPr/>
        </p:nvSpPr>
        <p:spPr>
          <a:xfrm>
            <a:off x="5653088" y="4518025"/>
            <a:ext cx="431800" cy="422275"/>
          </a:xfrm>
          <a:prstGeom prst="ellipse">
            <a:avLst/>
          </a:prstGeom>
          <a:solidFill>
            <a:srgbClr val="EC3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5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9675" y="4846638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516216" y="5743081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-17463" y="-13295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600" i="1" dirty="0" smtClean="0"/>
              <a:t>&gt;&gt;Homework</a:t>
            </a:r>
            <a:endParaRPr lang="zh-CN" altLang="en-US" sz="36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69950" y="1425575"/>
            <a:ext cx="7404100" cy="4271963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63689" y="1772816"/>
            <a:ext cx="6710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复述课文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Read a story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，并向自己的家人复述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Unit5 A Let’s learn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285875" y="20193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55675" y="35623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81113" y="43322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85875" y="35623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925513" y="43322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12838" y="46212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3152775" y="787400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Play a game</a:t>
            </a:r>
            <a:endParaRPr lang="zh-CN" altLang="en-US" sz="32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316" name="矩形 2"/>
          <p:cNvSpPr>
            <a:spLocks noChangeArrowheads="1"/>
          </p:cNvSpPr>
          <p:nvPr/>
        </p:nvSpPr>
        <p:spPr bwMode="auto">
          <a:xfrm>
            <a:off x="2867025" y="3629025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1400" b="1">
              <a:solidFill>
                <a:srgbClr val="0000FF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流程图: 联系 6"/>
          <p:cNvSpPr/>
          <p:nvPr/>
        </p:nvSpPr>
        <p:spPr bwMode="auto">
          <a:xfrm>
            <a:off x="3459345" y="1537970"/>
            <a:ext cx="2225310" cy="1891030"/>
          </a:xfrm>
          <a:prstGeom prst="flowChartConnector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/>
              <a:t>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sports     </a:t>
            </a:r>
          </a:p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meeting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图: 联系 7"/>
          <p:cNvSpPr/>
          <p:nvPr/>
        </p:nvSpPr>
        <p:spPr bwMode="auto">
          <a:xfrm>
            <a:off x="6311840" y="1691071"/>
            <a:ext cx="2076584" cy="173792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throwing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流程图: 联系 8"/>
          <p:cNvSpPr/>
          <p:nvPr/>
        </p:nvSpPr>
        <p:spPr bwMode="auto">
          <a:xfrm>
            <a:off x="589476" y="3687500"/>
            <a:ext cx="2112962" cy="1871663"/>
          </a:xfrm>
          <a:prstGeom prst="flowChartConnector">
            <a:avLst/>
          </a:prstGeom>
          <a:solidFill>
            <a:srgbClr val="00FFC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 race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图: 联系 9"/>
          <p:cNvSpPr/>
          <p:nvPr/>
        </p:nvSpPr>
        <p:spPr bwMode="auto">
          <a:xfrm>
            <a:off x="6177140" y="3928163"/>
            <a:ext cx="2456016" cy="1759682"/>
          </a:xfrm>
          <a:prstGeom prst="flowChartConnector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100-meter     </a:t>
            </a:r>
          </a:p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race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联系 10"/>
          <p:cNvSpPr/>
          <p:nvPr/>
        </p:nvSpPr>
        <p:spPr bwMode="auto">
          <a:xfrm>
            <a:off x="3358869" y="4574959"/>
            <a:ext cx="2441333" cy="1871663"/>
          </a:xfrm>
          <a:prstGeom prst="flowChartConnector">
            <a:avLst/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jump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流程图: 联系 11"/>
          <p:cNvSpPr/>
          <p:nvPr/>
        </p:nvSpPr>
        <p:spPr bwMode="auto">
          <a:xfrm>
            <a:off x="609425" y="1650447"/>
            <a:ext cx="2112762" cy="1740706"/>
          </a:xfrm>
          <a:prstGeom prst="flowChartConnector">
            <a:avLst/>
          </a:prstGeom>
          <a:solidFill>
            <a:srgbClr val="FFCC6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high </a:t>
            </a:r>
          </a:p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jump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395288" y="188913"/>
            <a:ext cx="20161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6263" y="881063"/>
            <a:ext cx="31432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98588"/>
            <a:ext cx="15128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3250" y="1385888"/>
            <a:ext cx="4848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What sport did you watch?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20713" y="18827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What kind of sports do the pupils take part in?</a:t>
            </a:r>
          </a:p>
        </p:txBody>
      </p:sp>
      <p:pic>
        <p:nvPicPr>
          <p:cNvPr id="14343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525" y="3246438"/>
            <a:ext cx="226853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84588" y="3206750"/>
            <a:ext cx="20875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3675" y="3182938"/>
            <a:ext cx="2025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50" y="4900613"/>
            <a:ext cx="18097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图片 1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2950" y="4914900"/>
            <a:ext cx="2127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图片 1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80088" y="4914900"/>
            <a:ext cx="22971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52463" y="24288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Look at the other pupils. How are they feeling?</a:t>
            </a:r>
          </a:p>
        </p:txBody>
      </p:sp>
      <p:sp>
        <p:nvSpPr>
          <p:cNvPr id="14350" name="标题 2"/>
          <p:cNvSpPr txBox="1"/>
          <p:nvPr/>
        </p:nvSpPr>
        <p:spPr bwMode="auto">
          <a:xfrm>
            <a:off x="395288" y="180975"/>
            <a:ext cx="20161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351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0338" y="14509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0338" y="19780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2563" y="25177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704975"/>
            <a:ext cx="30241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684107"/>
            <a:ext cx="2880320" cy="178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6075" y="4221163"/>
            <a:ext cx="3097213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51238" y="3844925"/>
            <a:ext cx="21859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4095750"/>
            <a:ext cx="2784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"/>
          <p:cNvSpPr txBox="1"/>
          <p:nvPr/>
        </p:nvSpPr>
        <p:spPr bwMode="auto">
          <a:xfrm>
            <a:off x="395288" y="896938"/>
            <a:ext cx="47164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imagine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39750" y="1474788"/>
            <a:ext cx="3154363" cy="127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标题 2"/>
          <p:cNvSpPr txBox="1"/>
          <p:nvPr/>
        </p:nvSpPr>
        <p:spPr bwMode="auto">
          <a:xfrm>
            <a:off x="395288" y="180975"/>
            <a:ext cx="4086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639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0613" y="1704975"/>
            <a:ext cx="30241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63675" y="1684107"/>
            <a:ext cx="2880320" cy="178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98863" y="3844925"/>
            <a:ext cx="21859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7350" y="4221163"/>
            <a:ext cx="3097213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31888" y="1704975"/>
            <a:ext cx="30241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05295" y="1684107"/>
            <a:ext cx="2880320" cy="178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395288" y="896938"/>
            <a:ext cx="58324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39750" y="1484313"/>
            <a:ext cx="4824413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标题 2"/>
          <p:cNvSpPr txBox="1"/>
          <p:nvPr/>
        </p:nvSpPr>
        <p:spPr bwMode="auto">
          <a:xfrm>
            <a:off x="395288" y="180975"/>
            <a:ext cx="4086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1200" y="1630363"/>
            <a:ext cx="7824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Who had a sports meeting last week?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38" y="2671763"/>
            <a:ext cx="585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Who won the 1000-meter race?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8813" y="3919538"/>
            <a:ext cx="7907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Did the bear won the throwing match?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1200" y="4960938"/>
            <a:ext cx="5094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Who won the tree climbing?</a:t>
            </a:r>
          </a:p>
        </p:txBody>
      </p:sp>
      <p:pic>
        <p:nvPicPr>
          <p:cNvPr id="1844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338" y="16843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4788" y="27225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975" y="39782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638" y="50482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57238" y="2189163"/>
            <a:ext cx="2676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animals.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77875" y="3368675"/>
            <a:ext cx="2678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tiger.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76288" y="4505325"/>
            <a:ext cx="5722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it isn’t. The elephant won.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33425" y="5607050"/>
            <a:ext cx="743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monkey won the tree climbing.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395288" y="858838"/>
            <a:ext cx="3236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95288" y="1376363"/>
            <a:ext cx="2376487" cy="317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标题 2"/>
          <p:cNvSpPr txBox="1"/>
          <p:nvPr/>
        </p:nvSpPr>
        <p:spPr bwMode="auto">
          <a:xfrm>
            <a:off x="395288" y="180975"/>
            <a:ext cx="4086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5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736850"/>
            <a:ext cx="63373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1200" y="1630363"/>
            <a:ext cx="7824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animals had a sports meeting last week. Many animals took part in it.</a:t>
            </a:r>
          </a:p>
        </p:txBody>
      </p:sp>
      <p:pic>
        <p:nvPicPr>
          <p:cNvPr id="4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38313"/>
            <a:ext cx="33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268538"/>
            <a:ext cx="3000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457200" y="919163"/>
            <a:ext cx="3236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39750" y="1438275"/>
            <a:ext cx="2232025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标题 2"/>
          <p:cNvSpPr txBox="1"/>
          <p:nvPr/>
        </p:nvSpPr>
        <p:spPr bwMode="auto">
          <a:xfrm>
            <a:off x="395288" y="180975"/>
            <a:ext cx="4086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1200" y="1630363"/>
            <a:ext cx="78247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first game was the 1000-meter race.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“Ready? Go!”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All the animals started to run.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Finally, the tiger won the race.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1513" y="4228793"/>
            <a:ext cx="4252020" cy="262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97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4590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17817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6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3825"/>
            <a:ext cx="3302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457200" y="919163"/>
            <a:ext cx="3236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39750" y="1438275"/>
            <a:ext cx="2232025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标题 2"/>
          <p:cNvSpPr txBox="1"/>
          <p:nvPr/>
        </p:nvSpPr>
        <p:spPr bwMode="auto">
          <a:xfrm>
            <a:off x="395288" y="180975"/>
            <a:ext cx="4086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3" name="图片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00350" y="2819400"/>
            <a:ext cx="58547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1200" y="1630363"/>
            <a:ext cx="8829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second match was throwing.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bear did well at first,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but the elephant won.</a:t>
            </a:r>
          </a:p>
          <a:p>
            <a:pPr>
              <a:spcBef>
                <a:spcPct val="50000"/>
              </a:spcBef>
              <a:defRPr/>
            </a:pP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0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763713"/>
            <a:ext cx="3857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463800"/>
            <a:ext cx="3429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9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750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457200" y="919163"/>
            <a:ext cx="3236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39750" y="1438275"/>
            <a:ext cx="2232025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标题 2"/>
          <p:cNvSpPr txBox="1"/>
          <p:nvPr/>
        </p:nvSpPr>
        <p:spPr bwMode="auto">
          <a:xfrm>
            <a:off x="395288" y="180975"/>
            <a:ext cx="40862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5189" y="2348880"/>
            <a:ext cx="407234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888" y="1587500"/>
            <a:ext cx="8829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third sport was tree climbing.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Who won the game?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Of course the monkey did.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He climbed very high.</a:t>
            </a:r>
          </a:p>
          <a:p>
            <a:pPr>
              <a:spcBef>
                <a:spcPct val="50000"/>
              </a:spcBef>
              <a:defRPr/>
            </a:pP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1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54188"/>
            <a:ext cx="4079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1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468563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2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117850"/>
            <a:ext cx="4524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3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903663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578</Words>
  <Application>Microsoft Office PowerPoint</Application>
  <PresentationFormat>全屏显示(4:3)</PresentationFormat>
  <Paragraphs>138</Paragraphs>
  <Slides>17</Slides>
  <Notes>9</Notes>
  <HiddenSlides>0</HiddenSlides>
  <MMClips>14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华文隶书</vt:lpstr>
      <vt:lpstr>华文中宋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Unit4 At the Sports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2023-01-16T20:28:07Z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91BE96799BD249A290DE5B3B20A059FB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