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9" r:id="rId3"/>
    <p:sldId id="428" r:id="rId4"/>
    <p:sldId id="389" r:id="rId5"/>
    <p:sldId id="395" r:id="rId6"/>
    <p:sldId id="396" r:id="rId7"/>
    <p:sldId id="399" r:id="rId8"/>
    <p:sldId id="441" r:id="rId9"/>
    <p:sldId id="442" r:id="rId10"/>
    <p:sldId id="422" r:id="rId11"/>
    <p:sldId id="443" r:id="rId12"/>
    <p:sldId id="425" r:id="rId13"/>
    <p:sldId id="435" r:id="rId14"/>
    <p:sldId id="404" r:id="rId15"/>
    <p:sldId id="405" r:id="rId16"/>
    <p:sldId id="426" r:id="rId17"/>
    <p:sldId id="408" r:id="rId18"/>
  </p:sldIdLst>
  <p:sldSz cx="9144000" cy="5143500" type="screen16x9"/>
  <p:notesSz cx="7104063" cy="10234613"/>
  <p:custDataLst>
    <p:tags r:id="rId21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1">
          <p15:clr>
            <a:srgbClr val="A4A3A4"/>
          </p15:clr>
        </p15:guide>
        <p15:guide id="2" pos="28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990000"/>
    <a:srgbClr val="99CCFF"/>
    <a:srgbClr val="202020"/>
    <a:srgbClr val="009999"/>
    <a:srgbClr val="CC3300"/>
    <a:srgbClr val="4F855D"/>
    <a:srgbClr val="F418C5"/>
    <a:srgbClr val="CC0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-96" y="-618"/>
      </p:cViewPr>
      <p:guideLst>
        <p:guide orient="horz" pos="1611"/>
        <p:guide pos="289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wmf"/><Relationship Id="rId4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992222"/>
            <a:ext cx="6858000" cy="1640251"/>
          </a:xfrm>
        </p:spPr>
        <p:txBody>
          <a:bodyPr anchor="b">
            <a:normAutofit/>
          </a:bodyPr>
          <a:lstStyle>
            <a:lvl1pPr algn="ctr">
              <a:defRPr sz="45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知识讲解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知识回顾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14318" y="9027"/>
            <a:ext cx="856645" cy="28469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b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随</a:t>
            </a:r>
            <a:r>
              <a:rPr lang="zh-CN" altLang="en-US" b="1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堂训练</a:t>
            </a:r>
            <a:endParaRPr lang="zh-CN" alt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8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C30B4-AA73-4D0B-BC44-9591131D54E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-16192" y="-476"/>
            <a:ext cx="9157811" cy="5166360"/>
          </a:xfrm>
          <a:prstGeom prst="rect">
            <a:avLst/>
          </a:prstGeom>
          <a:solidFill>
            <a:srgbClr val="E2F0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-18573" y="5018723"/>
            <a:ext cx="9159716" cy="146685"/>
            <a:chOff x="-22" y="7904"/>
            <a:chExt cx="14533" cy="308"/>
          </a:xfrm>
        </p:grpSpPr>
        <p:sp>
          <p:nvSpPr>
            <p:cNvPr id="9" name="矩形 8"/>
            <p:cNvSpPr/>
            <p:nvPr userDrawn="1"/>
          </p:nvSpPr>
          <p:spPr>
            <a:xfrm>
              <a:off x="-22" y="7904"/>
              <a:ext cx="10915" cy="309"/>
            </a:xfrm>
            <a:prstGeom prst="rect">
              <a:avLst/>
            </a:prstGeom>
            <a:solidFill>
              <a:srgbClr val="00A7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9457" y="7904"/>
              <a:ext cx="5055" cy="309"/>
            </a:xfrm>
            <a:prstGeom prst="rect">
              <a:avLst/>
            </a:prstGeom>
            <a:solidFill>
              <a:srgbClr val="E7561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4.xml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0.wmf"/><Relationship Id="rId2" Type="http://schemas.openxmlformats.org/officeDocument/2006/relationships/tags" Target="../tags/tag1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5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2.bin"/><Relationship Id="rId2" Type="http://schemas.openxmlformats.org/officeDocument/2006/relationships/tags" Target="../tags/tag1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8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Relationship Id="rId4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9.wmf"/><Relationship Id="rId18" Type="http://schemas.openxmlformats.org/officeDocument/2006/relationships/oleObject" Target="../embeddings/oleObject8.bin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4.pn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4.bin"/><Relationship Id="rId17" Type="http://schemas.openxmlformats.org/officeDocument/2006/relationships/oleObject" Target="../embeddings/oleObject7.bin"/><Relationship Id="rId2" Type="http://schemas.openxmlformats.org/officeDocument/2006/relationships/tags" Target="../tags/tag10.xml"/><Relationship Id="rId16" Type="http://schemas.openxmlformats.org/officeDocument/2006/relationships/oleObject" Target="../embeddings/oleObject6.bin"/><Relationship Id="rId20" Type="http://schemas.openxmlformats.org/officeDocument/2006/relationships/image" Target="../media/image13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8.wmf"/><Relationship Id="rId5" Type="http://schemas.openxmlformats.org/officeDocument/2006/relationships/image" Target="../media/image7.png"/><Relationship Id="rId15" Type="http://schemas.openxmlformats.org/officeDocument/2006/relationships/image" Target="../media/image10.wmf"/><Relationship Id="rId23" Type="http://schemas.openxmlformats.org/officeDocument/2006/relationships/image" Target="../media/image16.png"/><Relationship Id="rId10" Type="http://schemas.openxmlformats.org/officeDocument/2006/relationships/oleObject" Target="../embeddings/oleObject3.bin"/><Relationship Id="rId19" Type="http://schemas.openxmlformats.org/officeDocument/2006/relationships/oleObject" Target="../embeddings/oleObject9.bin"/><Relationship Id="rId4" Type="http://schemas.openxmlformats.org/officeDocument/2006/relationships/image" Target="../media/image6.png"/><Relationship Id="rId9" Type="http://schemas.openxmlformats.org/officeDocument/2006/relationships/image" Target="../media/image7.wmf"/><Relationship Id="rId14" Type="http://schemas.openxmlformats.org/officeDocument/2006/relationships/oleObject" Target="../embeddings/oleObject5.bin"/><Relationship Id="rId22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1.bin"/><Relationship Id="rId2" Type="http://schemas.openxmlformats.org/officeDocument/2006/relationships/tags" Target="../tags/tag1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8.png"/><Relationship Id="rId5" Type="http://schemas.openxmlformats.org/officeDocument/2006/relationships/image" Target="../media/image11.wmf"/><Relationship Id="rId10" Type="http://schemas.openxmlformats.org/officeDocument/2006/relationships/image" Target="../media/image21.png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4.emf"/><Relationship Id="rId2" Type="http://schemas.openxmlformats.org/officeDocument/2006/relationships/tags" Target="../tags/tag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6.e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" y="4873467"/>
            <a:ext cx="9144000" cy="27003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103645" y="355763"/>
            <a:ext cx="2712875" cy="253916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12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 一章   有理数</a:t>
            </a:r>
          </a:p>
        </p:txBody>
      </p:sp>
      <p:grpSp>
        <p:nvGrpSpPr>
          <p:cNvPr id="29" name="组合 28"/>
          <p:cNvGrpSpPr/>
          <p:nvPr/>
        </p:nvGrpSpPr>
        <p:grpSpPr>
          <a:xfrm flipV="1">
            <a:off x="5870208" y="433950"/>
            <a:ext cx="1467803" cy="57150"/>
            <a:chOff x="11867" y="1528"/>
            <a:chExt cx="3966" cy="120"/>
          </a:xfrm>
        </p:grpSpPr>
        <p:cxnSp>
          <p:nvCxnSpPr>
            <p:cNvPr id="10" name="直接连接符 9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矩形 10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 flipV="1">
            <a:off x="1596349" y="432715"/>
            <a:ext cx="1467803" cy="57150"/>
            <a:chOff x="11867" y="1528"/>
            <a:chExt cx="3966" cy="120"/>
          </a:xfrm>
        </p:grpSpPr>
        <p:cxnSp>
          <p:nvCxnSpPr>
            <p:cNvPr id="18" name="直接连接符 17"/>
            <p:cNvCxnSpPr/>
            <p:nvPr/>
          </p:nvCxnSpPr>
          <p:spPr>
            <a:xfrm flipH="1" flipV="1">
              <a:off x="11867" y="1586"/>
              <a:ext cx="3966" cy="3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矩形 18"/>
            <p:cNvSpPr/>
            <p:nvPr/>
          </p:nvSpPr>
          <p:spPr>
            <a:xfrm>
              <a:off x="1217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2693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131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/>
            <p:cNvSpPr/>
            <p:nvPr/>
          </p:nvSpPr>
          <p:spPr>
            <a:xfrm>
              <a:off x="1354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1398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/>
            <p:cNvSpPr/>
            <p:nvPr/>
          </p:nvSpPr>
          <p:spPr>
            <a:xfrm>
              <a:off x="1442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495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矩形 26"/>
            <p:cNvSpPr/>
            <p:nvPr/>
          </p:nvSpPr>
          <p:spPr>
            <a:xfrm>
              <a:off x="15334" y="1528"/>
              <a:ext cx="240" cy="120"/>
            </a:xfrm>
            <a:prstGeom prst="rect">
              <a:avLst/>
            </a:prstGeom>
            <a:solidFill>
              <a:srgbClr val="E2F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1" name="Rectangle 5"/>
          <p:cNvSpPr/>
          <p:nvPr/>
        </p:nvSpPr>
        <p:spPr>
          <a:xfrm>
            <a:off x="0" y="1236257"/>
            <a:ext cx="9144000" cy="1615827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6000" b="1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乘 方</a:t>
            </a:r>
            <a:endParaRPr lang="en-US" altLang="zh-CN" sz="6000" b="1" dirty="0">
              <a:ln w="28575">
                <a:noFill/>
              </a:ln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700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en-US" altLang="zh-CN" sz="2700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700" dirty="0">
                <a:ln w="28575">
                  <a:noFill/>
                </a:ln>
                <a:solidFill>
                  <a:schemeClr val="bg2">
                    <a:lumMod val="2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课时</a:t>
            </a:r>
            <a:endParaRPr lang="en-US" altLang="zh-CN" sz="2700" dirty="0">
              <a:ln w="28575">
                <a:noFill/>
              </a:ln>
              <a:solidFill>
                <a:schemeClr val="bg2">
                  <a:lumMod val="2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0" y="4040201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24"/>
          <p:cNvSpPr>
            <a:spLocks noChangeArrowheads="1"/>
          </p:cNvSpPr>
          <p:nvPr/>
        </p:nvSpPr>
        <p:spPr bwMode="auto">
          <a:xfrm>
            <a:off x="1046083" y="268283"/>
            <a:ext cx="138564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>
              <a:buFontTx/>
              <a:buNone/>
            </a:pPr>
            <a:endParaRPr lang="zh-CN" altLang="en-US" b="0">
              <a:latin typeface="Calibri" panose="020F0502020204030204" pitchFamily="34" charset="0"/>
            </a:endParaRPr>
          </a:p>
        </p:txBody>
      </p:sp>
      <p:sp>
        <p:nvSpPr>
          <p:cNvPr id="21" name="矩形 4"/>
          <p:cNvSpPr>
            <a:spLocks noChangeArrowheads="1"/>
          </p:cNvSpPr>
          <p:nvPr/>
        </p:nvSpPr>
        <p:spPr bwMode="auto">
          <a:xfrm>
            <a:off x="1571625" y="581978"/>
            <a:ext cx="6861810" cy="908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请指出下列幂的底数与指数，并说说下列各数的意义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zh-CN" altLang="en-US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它们一样吗</a:t>
            </a:r>
            <a:r>
              <a:rPr lang="en-US" altLang="zh-CN" sz="2100" b="1" dirty="0"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</p:txBody>
      </p:sp>
      <p:sp>
        <p:nvSpPr>
          <p:cNvPr id="22" name="矩形 21"/>
          <p:cNvSpPr/>
          <p:nvPr/>
        </p:nvSpPr>
        <p:spPr>
          <a:xfrm>
            <a:off x="567302" y="574723"/>
            <a:ext cx="1066639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24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思考：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93845" y="1416589"/>
            <a:ext cx="1110853" cy="701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1440179" y="1581560"/>
            <a:ext cx="235226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（－</a:t>
            </a:r>
            <a:r>
              <a:rPr lang="zh-CN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4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</a:t>
            </a:r>
            <a:r>
              <a:rPr lang="zh-CN" altLang="zh-CN" sz="2100" baseline="45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与－</a:t>
            </a:r>
            <a:r>
              <a:rPr lang="zh-CN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4</a:t>
            </a:r>
            <a:r>
              <a:rPr lang="zh-CN" altLang="zh-CN" sz="2100" baseline="45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；</a:t>
            </a:r>
            <a:r>
              <a:rPr lang="zh-CN" altLang="zh-CN" sz="21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418236" y="2087756"/>
            <a:ext cx="3788570" cy="103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solidFill>
                  <a:schemeClr val="accent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（－4）</a:t>
            </a:r>
            <a:r>
              <a:rPr lang="zh-CN" altLang="en-US" sz="2100" baseline="45000" dirty="0">
                <a:solidFill>
                  <a:schemeClr val="accent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solidFill>
                  <a:schemeClr val="accent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表示－4的平方，</a:t>
            </a:r>
            <a:endParaRPr lang="en-US" altLang="zh-CN" sz="2100" dirty="0">
              <a:solidFill>
                <a:schemeClr val="accent1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solidFill>
                  <a:schemeClr val="accent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－4</a:t>
            </a:r>
            <a:r>
              <a:rPr lang="zh-CN" altLang="en-US" sz="2100" baseline="45000" dirty="0">
                <a:solidFill>
                  <a:schemeClr val="accent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solidFill>
                  <a:schemeClr val="accent1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表示4的平方的相反数.</a:t>
            </a:r>
          </a:p>
        </p:txBody>
      </p:sp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76877" y="3202715"/>
            <a:ext cx="1992626" cy="1539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961691" y="2453778"/>
            <a:ext cx="347424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（－</a:t>
            </a:r>
            <a:r>
              <a:rPr lang="zh-CN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4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</a:t>
            </a:r>
            <a:r>
              <a:rPr lang="zh-CN" altLang="zh-CN" sz="2100" baseline="4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与－</a:t>
            </a:r>
            <a:r>
              <a:rPr lang="zh-CN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4</a:t>
            </a:r>
            <a:r>
              <a:rPr lang="zh-CN" altLang="zh-CN" sz="2100" baseline="45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互为相反数 </a:t>
            </a:r>
          </a:p>
        </p:txBody>
      </p:sp>
      <p:sp>
        <p:nvSpPr>
          <p:cNvPr id="3" name="右大括号 2"/>
          <p:cNvSpPr/>
          <p:nvPr/>
        </p:nvSpPr>
        <p:spPr>
          <a:xfrm>
            <a:off x="4621326" y="2380162"/>
            <a:ext cx="340365" cy="6172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8" grpId="0"/>
      <p:bldP spid="3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24"/>
          <p:cNvSpPr>
            <a:spLocks noChangeArrowheads="1"/>
          </p:cNvSpPr>
          <p:nvPr/>
        </p:nvSpPr>
        <p:spPr bwMode="auto">
          <a:xfrm>
            <a:off x="1177528" y="279237"/>
            <a:ext cx="138564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>
              <a:buFontTx/>
              <a:buNone/>
            </a:pPr>
            <a:endParaRPr lang="zh-CN" altLang="en-US" b="0">
              <a:latin typeface="Calibri" panose="020F0502020204030204" pitchFamily="34" charset="0"/>
            </a:endParaRPr>
          </a:p>
        </p:txBody>
      </p:sp>
      <p:sp>
        <p:nvSpPr>
          <p:cNvPr id="70" name="文本框 1"/>
          <p:cNvSpPr txBox="1"/>
          <p:nvPr/>
        </p:nvSpPr>
        <p:spPr>
          <a:xfrm>
            <a:off x="1376589" y="861284"/>
            <a:ext cx="546238" cy="345281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chemeClr val="bg2"/>
                </a:solidFill>
                <a:latin typeface="黑体" panose="02010609060101010101" pitchFamily="2" charset="-122"/>
                <a:ea typeface="黑体" panose="02010609060101010101" pitchFamily="2" charset="-122"/>
                <a:cs typeface="+mn-ea"/>
                <a:sym typeface="+mn-ea"/>
              </a:rPr>
              <a:t>例</a:t>
            </a:r>
            <a:r>
              <a:rPr lang="zh-CN" altLang="en-US" sz="1800" b="1" dirty="0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ea"/>
              </a:rPr>
              <a:t>2</a:t>
            </a:r>
            <a:endParaRPr lang="zh-CN" altLang="en-US" sz="1800" b="1" dirty="0">
              <a:solidFill>
                <a:schemeClr val="bg2"/>
              </a:solidFill>
            </a:endParaRPr>
          </a:p>
        </p:txBody>
      </p:sp>
      <p:sp>
        <p:nvSpPr>
          <p:cNvPr id="21" name="Line 121"/>
          <p:cNvSpPr>
            <a:spLocks noChangeShapeType="1"/>
          </p:cNvSpPr>
          <p:nvPr/>
        </p:nvSpPr>
        <p:spPr bwMode="auto">
          <a:xfrm>
            <a:off x="961107" y="5403532"/>
            <a:ext cx="3644504" cy="0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22" name="文本框 1"/>
          <p:cNvSpPr txBox="1">
            <a:spLocks noChangeArrowheads="1"/>
          </p:cNvSpPr>
          <p:nvPr/>
        </p:nvSpPr>
        <p:spPr bwMode="auto">
          <a:xfrm>
            <a:off x="1966098" y="892493"/>
            <a:ext cx="807719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计算：</a:t>
            </a:r>
          </a:p>
        </p:txBody>
      </p:sp>
      <p:grpSp>
        <p:nvGrpSpPr>
          <p:cNvPr id="23" name="组合 4"/>
          <p:cNvGrpSpPr/>
          <p:nvPr/>
        </p:nvGrpSpPr>
        <p:grpSpPr bwMode="auto">
          <a:xfrm>
            <a:off x="1838122" y="1269922"/>
            <a:ext cx="3793331" cy="601265"/>
            <a:chOff x="749" y="1867"/>
            <a:chExt cx="7967" cy="1264"/>
          </a:xfrm>
        </p:grpSpPr>
        <p:sp>
          <p:nvSpPr>
            <p:cNvPr id="24" name="文本框 2"/>
            <p:cNvSpPr txBox="1">
              <a:spLocks noChangeArrowheads="1"/>
            </p:cNvSpPr>
            <p:nvPr/>
          </p:nvSpPr>
          <p:spPr bwMode="auto">
            <a:xfrm>
              <a:off x="749" y="2139"/>
              <a:ext cx="7066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800">
                  <a:latin typeface="黑体" panose="02010609060101010101" pitchFamily="2" charset="-122"/>
                  <a:ea typeface="黑体" panose="02010609060101010101" pitchFamily="2" charset="-122"/>
                </a:rPr>
                <a:t>(1) (-4)</a:t>
              </a:r>
              <a:r>
                <a:rPr lang="en-US" altLang="zh-CN" sz="1800" baseline="30000">
                  <a:latin typeface="黑体" panose="02010609060101010101" pitchFamily="2" charset="-122"/>
                  <a:ea typeface="黑体" panose="02010609060101010101" pitchFamily="2" charset="-122"/>
                </a:rPr>
                <a:t>3</a:t>
              </a:r>
              <a:r>
                <a:rPr lang="zh-CN" altLang="en-US" sz="1800">
                  <a:latin typeface="黑体" panose="02010609060101010101" pitchFamily="2" charset="-122"/>
                  <a:ea typeface="黑体" panose="02010609060101010101" pitchFamily="2" charset="-122"/>
                  <a:sym typeface="宋体" panose="02010600030101010101" pitchFamily="2" charset="-122"/>
                </a:rPr>
                <a:t>； </a:t>
              </a:r>
              <a:r>
                <a:rPr lang="en-US" altLang="zh-CN" sz="1800">
                  <a:latin typeface="黑体" panose="02010609060101010101" pitchFamily="2" charset="-122"/>
                  <a:ea typeface="黑体" panose="02010609060101010101" pitchFamily="2" charset="-122"/>
                  <a:sym typeface="Arial" panose="020B0604020202020204" pitchFamily="34" charset="0"/>
                </a:rPr>
                <a:t>(2) (-2)</a:t>
              </a:r>
              <a:r>
                <a:rPr lang="en-US" altLang="zh-CN" sz="1800" baseline="30000">
                  <a:latin typeface="黑体" panose="02010609060101010101" pitchFamily="2" charset="-122"/>
                  <a:ea typeface="黑体" panose="02010609060101010101" pitchFamily="2" charset="-122"/>
                  <a:sym typeface="Arial" panose="020B0604020202020204" pitchFamily="34" charset="0"/>
                </a:rPr>
                <a:t>4</a:t>
              </a:r>
              <a:r>
                <a:rPr lang="zh-CN" altLang="en-US" sz="1800">
                  <a:latin typeface="黑体" panose="02010609060101010101" pitchFamily="2" charset="-122"/>
                  <a:ea typeface="黑体" panose="02010609060101010101" pitchFamily="2" charset="-122"/>
                  <a:sym typeface="宋体" panose="02010600030101010101" pitchFamily="2" charset="-122"/>
                </a:rPr>
                <a:t>； </a:t>
              </a:r>
              <a:r>
                <a:rPr lang="en-US" altLang="zh-CN" sz="1800">
                  <a:latin typeface="黑体" panose="02010609060101010101" pitchFamily="2" charset="-122"/>
                  <a:ea typeface="黑体" panose="02010609060101010101" pitchFamily="2" charset="-122"/>
                  <a:sym typeface="宋体" panose="02010600030101010101" pitchFamily="2" charset="-122"/>
                </a:rPr>
                <a:t>(3)</a:t>
              </a:r>
              <a:endParaRPr lang="zh-CN" altLang="en-US" sz="1800" baseline="30000"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endParaRPr>
            </a:p>
          </p:txBody>
        </p:sp>
        <p:graphicFrame>
          <p:nvGraphicFramePr>
            <p:cNvPr id="25" name="对象 3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7346" y="1867"/>
            <a:ext cx="1370" cy="1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01" r:id="rId4" imgW="497205" imgH="459105" progId="Equation.KSEE3">
                    <p:embed/>
                  </p:oleObj>
                </mc:Choice>
                <mc:Fallback>
                  <p:oleObj r:id="rId4" imgW="497205" imgH="459105" progId="Equation.KSEE3">
                    <p:embed/>
                    <p:pic>
                      <p:nvPicPr>
                        <p:cNvPr id="0" name="图片 194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46" y="1867"/>
                          <a:ext cx="1370" cy="1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6" name="文本框 5"/>
          <p:cNvSpPr txBox="1">
            <a:spLocks noChangeArrowheads="1"/>
          </p:cNvSpPr>
          <p:nvPr/>
        </p:nvSpPr>
        <p:spPr bwMode="auto">
          <a:xfrm>
            <a:off x="1910749" y="1924051"/>
            <a:ext cx="46636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解：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(1) (-4)</a:t>
            </a:r>
            <a:r>
              <a:rPr lang="en-US" altLang="zh-CN" sz="2100" baseline="300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3</a:t>
            </a:r>
            <a:r>
              <a:rPr lang="en-US" altLang="zh-CN" sz="2100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=(-4)×(-4)×(-4)=-64.</a:t>
            </a:r>
            <a:endParaRPr lang="zh-CN" altLang="en-US" sz="21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7" name="文本框 6"/>
          <p:cNvSpPr txBox="1">
            <a:spLocks noChangeArrowheads="1"/>
          </p:cNvSpPr>
          <p:nvPr/>
        </p:nvSpPr>
        <p:spPr bwMode="auto">
          <a:xfrm>
            <a:off x="2444626" y="2469357"/>
            <a:ext cx="5050631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(2) (-2)</a:t>
            </a:r>
            <a:r>
              <a:rPr lang="en-US" altLang="zh-CN" sz="2100" baseline="300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4</a:t>
            </a:r>
            <a:r>
              <a:rPr lang="en-US" altLang="zh-CN" sz="210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宋体" panose="02010600030101010101" pitchFamily="2" charset="-122"/>
              </a:rPr>
              <a:t>=(-2)×(-2)×(-2)×(-2)=16.</a:t>
            </a:r>
            <a:endParaRPr lang="zh-CN" altLang="en-US" sz="210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  <a:sym typeface="宋体" panose="02010600030101010101" pitchFamily="2" charset="-122"/>
            </a:endParaRPr>
          </a:p>
        </p:txBody>
      </p:sp>
      <p:graphicFrame>
        <p:nvGraphicFramePr>
          <p:cNvPr id="28" name="对象 2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557497" y="2932748"/>
          <a:ext cx="4026694" cy="725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2" r:id="rId6" imgW="2540000" imgH="457200" progId="Equation.KSEE3">
                  <p:embed/>
                </p:oleObj>
              </mc:Choice>
              <mc:Fallback>
                <p:oleObj r:id="rId6" imgW="2540000" imgH="457200" progId="Equation.KSEE3">
                  <p:embed/>
                  <p:pic>
                    <p:nvPicPr>
                      <p:cNvPr id="0" name="图片 194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497" y="2932748"/>
                        <a:ext cx="4026694" cy="7250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文本框 9"/>
          <p:cNvSpPr txBox="1">
            <a:spLocks noChangeArrowheads="1"/>
          </p:cNvSpPr>
          <p:nvPr/>
        </p:nvSpPr>
        <p:spPr bwMode="auto">
          <a:xfrm>
            <a:off x="1433242" y="3939303"/>
            <a:ext cx="5611415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100" b="1" dirty="0">
                <a:solidFill>
                  <a:srgbClr val="C00000"/>
                </a:solidFill>
                <a:latin typeface="宋体" panose="02010600030101010101" pitchFamily="2" charset="-122"/>
              </a:rPr>
              <a:t>思考：</a:t>
            </a:r>
            <a:r>
              <a:rPr lang="zh-CN" altLang="en-US" sz="2100" b="1" dirty="0">
                <a:latin typeface="宋体" panose="02010600030101010101" pitchFamily="2" charset="-122"/>
              </a:rPr>
              <a:t>你发现负数的幂的正负有什么规律？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"/>
          <p:cNvSpPr txBox="1"/>
          <p:nvPr/>
        </p:nvSpPr>
        <p:spPr>
          <a:xfrm>
            <a:off x="1250360" y="2838757"/>
            <a:ext cx="5788479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100" noProof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1.</a:t>
            </a:r>
            <a:r>
              <a:rPr lang="zh-CN" altLang="en-US" sz="2100" noProof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负数的奇次幂是负数，负数的偶次幂是正数</a:t>
            </a:r>
            <a:r>
              <a:rPr lang="zh-CN" altLang="zh-CN" sz="2100" noProof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.</a:t>
            </a:r>
          </a:p>
        </p:txBody>
      </p:sp>
      <p:sp>
        <p:nvSpPr>
          <p:cNvPr id="11" name="文本框 2"/>
          <p:cNvSpPr txBox="1"/>
          <p:nvPr/>
        </p:nvSpPr>
        <p:spPr>
          <a:xfrm>
            <a:off x="1280160" y="3279934"/>
            <a:ext cx="6892290" cy="55292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zh-CN" sz="2100" noProof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2.</a:t>
            </a:r>
            <a:r>
              <a:rPr lang="zh-CN" altLang="en-US" sz="2100" noProof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正数的任何次幂都是正数，</a:t>
            </a:r>
            <a:r>
              <a:rPr lang="zh-CN" altLang="zh-CN" sz="2100" noProof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0</a:t>
            </a:r>
            <a:r>
              <a:rPr lang="zh-CN" altLang="en-US" sz="2100" noProof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的任何正整数次幂都是</a:t>
            </a:r>
            <a:r>
              <a:rPr lang="zh-CN" altLang="zh-CN" sz="2100" noProof="1">
                <a:latin typeface="黑体" panose="02010609060101010101" pitchFamily="2" charset="-122"/>
                <a:ea typeface="黑体" panose="02010609060101010101" pitchFamily="2" charset="-122"/>
                <a:cs typeface="黑体" panose="02010609060101010101" pitchFamily="2" charset="-122"/>
              </a:rPr>
              <a:t>0.</a:t>
            </a:r>
          </a:p>
        </p:txBody>
      </p:sp>
      <p:sp>
        <p:nvSpPr>
          <p:cNvPr id="12" name="文本框 3"/>
          <p:cNvSpPr txBox="1">
            <a:spLocks noChangeArrowheads="1"/>
          </p:cNvSpPr>
          <p:nvPr/>
        </p:nvSpPr>
        <p:spPr bwMode="auto">
          <a:xfrm>
            <a:off x="1273867" y="1188721"/>
            <a:ext cx="4601765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宋体" panose="02010600030101010101" pitchFamily="2" charset="-122"/>
              </a:rPr>
              <a:t>根据有理数的乘法法则可以得出：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1217499" y="2103835"/>
            <a:ext cx="4176168" cy="484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7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乘方运算的符号法则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 bldLvl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965961" y="1538833"/>
            <a:ext cx="4784271" cy="55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 anchor="ctr"/>
          <a:lstStyle/>
          <a:p>
            <a:pPr algn="ctr"/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你能迅速判断下列各幂的正负吗？</a:t>
            </a:r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2509600" y="2414895"/>
          <a:ext cx="628886" cy="508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6" name="公式" r:id="rId4" imgW="241300" imgH="203200" progId="Equation.3">
                  <p:embed/>
                </p:oleObj>
              </mc:Choice>
              <mc:Fallback>
                <p:oleObj name="公式" r:id="rId4" imgW="241300" imgH="203200" progId="Equation.3">
                  <p:embed/>
                  <p:pic>
                    <p:nvPicPr>
                      <p:cNvPr id="0" name="图片 205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9600" y="2414895"/>
                        <a:ext cx="628886" cy="5086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4021693" y="2447042"/>
          <a:ext cx="628886" cy="48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7" name="公式" r:id="rId6" imgW="254000" imgH="203200" progId="Equation.3">
                  <p:embed/>
                </p:oleObj>
              </mc:Choice>
              <mc:Fallback>
                <p:oleObj name="公式" r:id="rId6" imgW="254000" imgH="203200" progId="Equation.3">
                  <p:embed/>
                  <p:pic>
                    <p:nvPicPr>
                      <p:cNvPr id="0" name="图片 205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1693" y="2447042"/>
                        <a:ext cx="628886" cy="48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2347675" y="3386683"/>
          <a:ext cx="838822" cy="499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8" name="公式" r:id="rId8" imgW="368300" imgH="228600" progId="Equation.3">
                  <p:embed/>
                </p:oleObj>
              </mc:Choice>
              <mc:Fallback>
                <p:oleObj name="公式" r:id="rId8" imgW="368300" imgH="228600" progId="Equation.3">
                  <p:embed/>
                  <p:pic>
                    <p:nvPicPr>
                      <p:cNvPr id="0" name="图片 205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675" y="3386683"/>
                        <a:ext cx="838822" cy="4994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/>
          <p:cNvGraphicFramePr>
            <a:graphicFrameLocks noChangeAspect="1"/>
          </p:cNvGraphicFramePr>
          <p:nvPr/>
        </p:nvGraphicFramePr>
        <p:xfrm>
          <a:off x="3922871" y="3398589"/>
          <a:ext cx="932231" cy="493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9" name="公式" r:id="rId10" imgW="431800" imgH="228600" progId="Equation.3">
                  <p:embed/>
                </p:oleObj>
              </mc:Choice>
              <mc:Fallback>
                <p:oleObj name="公式" r:id="rId10" imgW="431800" imgH="228600" progId="Equation.3">
                  <p:embed/>
                  <p:pic>
                    <p:nvPicPr>
                      <p:cNvPr id="0" name="图片 205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2871" y="3398589"/>
                        <a:ext cx="932231" cy="4938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5637371" y="3312864"/>
          <a:ext cx="799055" cy="68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0" name="公式" r:id="rId12" imgW="457200" imgH="393700" progId="Equation.3">
                  <p:embed/>
                </p:oleObj>
              </mc:Choice>
              <mc:Fallback>
                <p:oleObj name="公式" r:id="rId12" imgW="457200" imgH="393700" progId="Equation.3">
                  <p:embed/>
                  <p:pic>
                    <p:nvPicPr>
                      <p:cNvPr id="0" name="图片 205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7371" y="3312864"/>
                        <a:ext cx="799055" cy="68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1198518" y="740503"/>
            <a:ext cx="1064622" cy="503993"/>
          </a:xfrm>
          <a:prstGeom prst="rect">
            <a:avLst/>
          </a:prstGeom>
        </p:spPr>
        <p:txBody>
          <a:bodyPr wrap="none" lIns="68580" tIns="34290" rIns="68580" bIns="34290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27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练一练</a:t>
            </a:r>
          </a:p>
        </p:txBody>
      </p:sp>
      <p:graphicFrame>
        <p:nvGraphicFramePr>
          <p:cNvPr id="18" name="Object 12"/>
          <p:cNvGraphicFramePr>
            <a:graphicFrameLocks noChangeAspect="1"/>
          </p:cNvGraphicFramePr>
          <p:nvPr/>
        </p:nvGraphicFramePr>
        <p:xfrm>
          <a:off x="5532597" y="2485142"/>
          <a:ext cx="671427" cy="431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1" name="Equation" r:id="rId14" imgW="355600" imgH="228600" progId="Equation.DSMT4">
                  <p:embed/>
                </p:oleObj>
              </mc:Choice>
              <mc:Fallback>
                <p:oleObj name="Equation" r:id="rId14" imgW="355600" imgH="228600" progId="Equation.DSMT4">
                  <p:embed/>
                  <p:pic>
                    <p:nvPicPr>
                      <p:cNvPr id="0" name="图片 205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2597" y="2485142"/>
                        <a:ext cx="671427" cy="4318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288469" y="195698"/>
            <a:ext cx="2316458" cy="647224"/>
            <a:chOff x="3327445" y="196489"/>
            <a:chExt cx="3088610" cy="1003300"/>
          </a:xfrm>
        </p:grpSpPr>
        <p:pic>
          <p:nvPicPr>
            <p:cNvPr id="31" name="图片 30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32" name="组合 31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33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随堂训练</a:t>
                </a:r>
              </a:p>
            </p:txBody>
          </p:sp>
          <p:cxnSp>
            <p:nvCxnSpPr>
              <p:cNvPr id="34" name="直接连接符 33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6" name="Arc 39"/>
          <p:cNvSpPr>
            <a:spLocks noChangeArrowheads="1"/>
          </p:cNvSpPr>
          <p:nvPr/>
        </p:nvSpPr>
        <p:spPr bwMode="auto">
          <a:xfrm rot="4163957">
            <a:off x="4658965" y="4816078"/>
            <a:ext cx="215504" cy="594122"/>
          </a:xfrm>
          <a:custGeom>
            <a:avLst/>
            <a:gdLst>
              <a:gd name="T0" fmla="*/ 0 w 17263"/>
              <a:gd name="T1" fmla="*/ 1017 h 21600"/>
              <a:gd name="T2" fmla="*/ 6550 w 17263"/>
              <a:gd name="T3" fmla="*/ 0 h 21600"/>
              <a:gd name="T4" fmla="*/ 17263 w 17263"/>
              <a:gd name="T5" fmla="*/ 2843 h 21600"/>
              <a:gd name="T6" fmla="*/ 0 w 17263"/>
              <a:gd name="T7" fmla="*/ 1017 h 21600"/>
              <a:gd name="T8" fmla="*/ 6550 w 17263"/>
              <a:gd name="T9" fmla="*/ 0 h 21600"/>
              <a:gd name="T10" fmla="*/ 17263 w 17263"/>
              <a:gd name="T11" fmla="*/ 2843 h 21600"/>
              <a:gd name="T12" fmla="*/ 6550 w 17263"/>
              <a:gd name="T13" fmla="*/ 21600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263"/>
              <a:gd name="T22" fmla="*/ 0 h 21600"/>
              <a:gd name="T23" fmla="*/ 17263 w 17263"/>
              <a:gd name="T24" fmla="*/ 21600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263" h="21600">
                <a:moveTo>
                  <a:pt x="0" y="1017"/>
                </a:moveTo>
                <a:cubicBezTo>
                  <a:pt x="2118" y="343"/>
                  <a:pt x="4327" y="-1"/>
                  <a:pt x="6550" y="0"/>
                </a:cubicBezTo>
                <a:cubicBezTo>
                  <a:pt x="10307" y="0"/>
                  <a:pt x="14000" y="980"/>
                  <a:pt x="17263" y="2843"/>
                </a:cubicBezTo>
              </a:path>
              <a:path w="17263" h="21600">
                <a:moveTo>
                  <a:pt x="0" y="1017"/>
                </a:moveTo>
                <a:cubicBezTo>
                  <a:pt x="2118" y="343"/>
                  <a:pt x="4327" y="-1"/>
                  <a:pt x="6550" y="0"/>
                </a:cubicBezTo>
                <a:cubicBezTo>
                  <a:pt x="10307" y="0"/>
                  <a:pt x="14000" y="980"/>
                  <a:pt x="17263" y="2843"/>
                </a:cubicBezTo>
                <a:lnTo>
                  <a:pt x="6550" y="2160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953215" y="730656"/>
            <a:ext cx="138564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本框 1"/>
              <p:cNvSpPr txBox="1">
                <a:spLocks noChangeArrowheads="1"/>
              </p:cNvSpPr>
              <p:nvPr/>
            </p:nvSpPr>
            <p:spPr bwMode="auto">
              <a:xfrm>
                <a:off x="1150755" y="1171023"/>
                <a:ext cx="5516020" cy="20956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1.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关于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zh-CN" altLang="en-US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（</m:t>
                        </m:r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−3</m:t>
                        </m:r>
                        <m:r>
                          <a:rPr lang="zh-CN" altLang="en-US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）</m:t>
                        </m:r>
                      </m:e>
                      <m:sup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</a:rPr>
                          <m:t>4</m:t>
                        </m:r>
                      </m:sup>
                    </m:sSup>
                  </m:oMath>
                </a14:m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的说法正确的是（   ）</a:t>
                </a:r>
                <a:endParaRPr lang="en-US" altLang="zh-CN" sz="2100" dirty="0">
                  <a:latin typeface="黑体" panose="02010609060101010101" pitchFamily="2" charset="-122"/>
                  <a:ea typeface="黑体" panose="02010609060101010101" pitchFamily="2" charset="-122"/>
                </a:endParaRPr>
              </a:p>
              <a:p>
                <a:pPr eaLnBrk="1" hangingPunct="1"/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  A.-3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是底数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,4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是幂</a:t>
                </a:r>
                <a:endParaRPr lang="en-US" altLang="zh-CN" sz="2100" dirty="0">
                  <a:latin typeface="黑体" panose="02010609060101010101" pitchFamily="2" charset="-122"/>
                  <a:ea typeface="黑体" panose="02010609060101010101" pitchFamily="2" charset="-122"/>
                </a:endParaRPr>
              </a:p>
              <a:p>
                <a:pPr eaLnBrk="1" hangingPunct="1"/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  B.-3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是指数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,4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是底数</a:t>
                </a:r>
                <a:endParaRPr lang="en-US" altLang="zh-CN" sz="2100" dirty="0">
                  <a:latin typeface="黑体" panose="02010609060101010101" pitchFamily="2" charset="-122"/>
                  <a:ea typeface="黑体" panose="02010609060101010101" pitchFamily="2" charset="-122"/>
                </a:endParaRPr>
              </a:p>
              <a:p>
                <a:pPr eaLnBrk="1" hangingPunct="1"/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  C.3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是底数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,4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是指数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,81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是幂</a:t>
                </a:r>
                <a:endParaRPr lang="en-US" altLang="zh-CN" sz="2100" dirty="0">
                  <a:latin typeface="黑体" panose="02010609060101010101" pitchFamily="2" charset="-122"/>
                  <a:ea typeface="黑体" panose="02010609060101010101" pitchFamily="2" charset="-122"/>
                </a:endParaRPr>
              </a:p>
              <a:p>
                <a:pPr eaLnBrk="1" hangingPunct="1"/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  D.-3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是底数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,4</a:t>
                </a:r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是指数</a:t>
                </a:r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</m:ctrlPr>
                      </m:sSupPr>
                      <m:e>
                        <m:r>
                          <a:rPr lang="zh-CN" altLang="en-US" sz="2100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  <m:t>（</m:t>
                        </m:r>
                        <m:r>
                          <a:rPr lang="en-US" altLang="zh-CN" sz="2100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  <m:t>−3</m:t>
                        </m:r>
                        <m:r>
                          <a:rPr lang="zh-CN" altLang="en-US" sz="2100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  <m:t>）</m:t>
                        </m:r>
                      </m:e>
                      <m:sup>
                        <m:r>
                          <a:rPr lang="en-US" altLang="zh-CN" sz="2100">
                            <a:latin typeface="Cambria Math" panose="02040503050406030204" pitchFamily="18" charset="0"/>
                            <a:ea typeface="黑体" panose="02010609060101010101" pitchFamily="2" charset="-122"/>
                          </a:rPr>
                          <m:t>4</m:t>
                        </m:r>
                      </m:sup>
                    </m:sSup>
                  </m:oMath>
                </a14:m>
                <a:r>
                  <a:rPr lang="zh-CN" altLang="en-US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是幂</a:t>
                </a:r>
                <a:endParaRPr lang="en-US" altLang="zh-CN" sz="2100" dirty="0">
                  <a:latin typeface="黑体" panose="02010609060101010101" pitchFamily="2" charset="-122"/>
                  <a:ea typeface="黑体" panose="02010609060101010101" pitchFamily="2" charset="-122"/>
                </a:endParaRPr>
              </a:p>
              <a:p>
                <a:pPr eaLnBrk="1" hangingPunct="1"/>
                <a:endParaRPr lang="zh-CN" altLang="en-US" sz="2100" dirty="0">
                  <a:latin typeface="黑体" panose="02010609060101010101" pitchFamily="2" charset="-122"/>
                  <a:ea typeface="黑体" panose="02010609060101010101" pitchFamily="2" charset="-122"/>
                </a:endParaRPr>
              </a:p>
            </p:txBody>
          </p:sp>
        </mc:Choice>
        <mc:Fallback xmlns="">
          <p:sp>
            <p:nvSpPr>
              <p:cNvPr id="39" name="文本框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50755" y="1171023"/>
                <a:ext cx="5516020" cy="2095670"/>
              </a:xfrm>
              <a:prstGeom prst="rect">
                <a:avLst/>
              </a:prstGeom>
              <a:blipFill rotWithShape="1">
                <a:blip r:embed="rId4"/>
                <a:stretch>
                  <a:fillRect l="-2" t="-4" r="10" b="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本框 101"/>
              <p:cNvSpPr txBox="1">
                <a:spLocks noChangeArrowheads="1"/>
              </p:cNvSpPr>
              <p:nvPr/>
            </p:nvSpPr>
            <p:spPr bwMode="auto">
              <a:xfrm>
                <a:off x="1150756" y="3157267"/>
                <a:ext cx="6784930" cy="11206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2.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 下列各数：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  <a:sym typeface="Wingdings" panose="05000000000000000000" pitchFamily="2" charset="2"/>
                  </a:rPr>
                  <a:t>-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  <a:sym typeface="Wingdings" panose="05000000000000000000" pitchFamily="2" charset="2"/>
                  </a:rPr>
                  <a:t>（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  <a:sym typeface="Wingdings" panose="05000000000000000000" pitchFamily="2" charset="2"/>
                  </a:rPr>
                  <a:t>-2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  <a:sym typeface="Wingdings" panose="05000000000000000000" pitchFamily="2" charset="2"/>
                  </a:rPr>
                  <a:t>），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黑体" panose="02010609060101010101" pitchFamily="2" charset="-122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zh-CN" altLang="en-US" sz="2100" i="1">
                            <a:latin typeface="Cambria Math" panose="02040503050406030204"/>
                            <a:ea typeface="黑体" panose="02010609060101010101" pitchFamily="2" charset="-122"/>
                            <a:sym typeface="Wingdings" panose="05000000000000000000" pitchFamily="2" charset="2"/>
                          </a:rPr>
                          <m:t>（</m:t>
                        </m:r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  <a:sym typeface="Wingdings" panose="05000000000000000000" pitchFamily="2" charset="2"/>
                          </a:rPr>
                          <m:t>−2</m:t>
                        </m:r>
                        <m:r>
                          <a:rPr lang="zh-CN" altLang="en-US" sz="2100" i="1">
                            <a:latin typeface="Cambria Math" panose="02040503050406030204"/>
                            <a:ea typeface="黑体" panose="02010609060101010101" pitchFamily="2" charset="-122"/>
                            <a:sym typeface="Wingdings" panose="05000000000000000000" pitchFamily="2" charset="2"/>
                          </a:rPr>
                          <m:t>）</m:t>
                        </m:r>
                      </m:e>
                      <m:sup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zh-CN" altLang="en-US" sz="2100" i="1">
                        <a:latin typeface="Cambria Math" panose="02040503050406030204"/>
                        <a:ea typeface="黑体" panose="02010609060101010101" pitchFamily="2" charset="-122"/>
                        <a:sym typeface="Wingdings" panose="05000000000000000000" pitchFamily="2" charset="2"/>
                      </a:rPr>
                      <m:t>，</m:t>
                    </m:r>
                    <m:sSup>
                      <m:sSup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黑体" panose="02010609060101010101" pitchFamily="2" charset="-122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  <a:sym typeface="Wingdings" panose="05000000000000000000" pitchFamily="2" charset="2"/>
                          </a:rPr>
                          <m:t>−2</m:t>
                        </m:r>
                      </m:e>
                      <m:sup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  <m:r>
                      <a:rPr lang="zh-CN" altLang="en-US" sz="2100" i="1">
                        <a:latin typeface="Cambria Math" panose="02040503050406030204"/>
                        <a:ea typeface="黑体" panose="02010609060101010101" pitchFamily="2" charset="-122"/>
                        <a:sym typeface="Wingdings" panose="05000000000000000000" pitchFamily="2" charset="2"/>
                      </a:rPr>
                      <m:t>，</m:t>
                    </m:r>
                    <m:sSup>
                      <m:sSup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黑体" panose="02010609060101010101" pitchFamily="2" charset="-122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zh-CN" altLang="en-US" sz="2100" i="1">
                            <a:latin typeface="Cambria Math" panose="02040503050406030204"/>
                            <a:ea typeface="黑体" panose="02010609060101010101" pitchFamily="2" charset="-122"/>
                            <a:sym typeface="Wingdings" panose="05000000000000000000" pitchFamily="2" charset="2"/>
                          </a:rPr>
                          <m:t>（</m:t>
                        </m:r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  <a:sym typeface="Wingdings" panose="05000000000000000000" pitchFamily="2" charset="2"/>
                          </a:rPr>
                          <m:t>−2</m:t>
                        </m:r>
                        <m:r>
                          <a:rPr lang="zh-CN" altLang="en-US" sz="2100" i="1">
                            <a:latin typeface="Cambria Math" panose="02040503050406030204"/>
                            <a:ea typeface="黑体" panose="02010609060101010101" pitchFamily="2" charset="-122"/>
                            <a:sym typeface="Wingdings" panose="05000000000000000000" pitchFamily="2" charset="2"/>
                          </a:rPr>
                          <m:t>）</m:t>
                        </m:r>
                      </m:e>
                      <m:sup>
                        <m:r>
                          <a:rPr lang="en-US" altLang="zh-CN" sz="2100" i="1">
                            <a:latin typeface="Cambria Math" panose="02040503050406030204"/>
                            <a:ea typeface="黑体" panose="02010609060101010101" pitchFamily="2" charset="-122"/>
                            <a:sym typeface="Wingdings" panose="05000000000000000000" pitchFamily="2" charset="2"/>
                          </a:rPr>
                          <m:t>3</m:t>
                        </m:r>
                      </m:sup>
                    </m:sSup>
                  </m:oMath>
                </a14:m>
                <a:r>
                  <a:rPr lang="zh-CN" altLang="en-US" sz="2100" dirty="0">
                    <a:latin typeface="Times New Roman" panose="02020603050405020304" pitchFamily="18" charset="0"/>
                  </a:rPr>
                  <a:t>，负数的个数为</a:t>
                </a:r>
                <a:r>
                  <a:rPr lang="zh-CN" altLang="en-US" sz="21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＿＿＿</a:t>
                </a:r>
                <a:r>
                  <a:rPr lang="en-US" altLang="zh-CN" sz="2100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.</a:t>
                </a:r>
                <a:endParaRPr lang="zh-CN" altLang="en-US" sz="21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文本框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50756" y="3157267"/>
                <a:ext cx="6784930" cy="1120628"/>
              </a:xfrm>
              <a:prstGeom prst="rect">
                <a:avLst/>
              </a:prstGeom>
              <a:blipFill rotWithShape="1">
                <a:blip r:embed="rId5"/>
                <a:stretch>
                  <a:fillRect l="-2" t="-4" r="1" b="4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文本框 9"/>
          <p:cNvSpPr txBox="1">
            <a:spLocks noChangeArrowheads="1"/>
          </p:cNvSpPr>
          <p:nvPr/>
        </p:nvSpPr>
        <p:spPr bwMode="auto">
          <a:xfrm>
            <a:off x="2919004" y="3747780"/>
            <a:ext cx="392906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9" name="文本框 9"/>
          <p:cNvSpPr txBox="1">
            <a:spLocks noChangeArrowheads="1"/>
          </p:cNvSpPr>
          <p:nvPr/>
        </p:nvSpPr>
        <p:spPr bwMode="auto">
          <a:xfrm>
            <a:off x="5348287" y="1229906"/>
            <a:ext cx="392906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26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1"/>
          <p:cNvPicPr>
            <a:picLocks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20024" y="2674348"/>
            <a:ext cx="14288" cy="21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文本框 2"/>
          <p:cNvSpPr txBox="1">
            <a:spLocks noChangeArrowheads="1"/>
          </p:cNvSpPr>
          <p:nvPr/>
        </p:nvSpPr>
        <p:spPr bwMode="auto">
          <a:xfrm>
            <a:off x="2412514" y="1510359"/>
            <a:ext cx="4002881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 dirty="0">
                <a:latin typeface="宋体" panose="02010600030101010101" pitchFamily="2" charset="-122"/>
              </a:rPr>
              <a:t>(1)-(-7)</a:t>
            </a:r>
            <a:r>
              <a:rPr lang="en-US" altLang="zh-CN" sz="1800" b="1" baseline="30000" dirty="0">
                <a:latin typeface="宋体" panose="02010600030101010101" pitchFamily="2" charset="-122"/>
              </a:rPr>
              <a:t>2</a:t>
            </a:r>
            <a:r>
              <a:rPr lang="en-US" altLang="zh-CN" sz="1800" b="1" dirty="0">
                <a:latin typeface="宋体" panose="02010600030101010101" pitchFamily="2" charset="-122"/>
                <a:sym typeface="Arial" panose="020B0604020202020204" pitchFamily="34" charset="0"/>
              </a:rPr>
              <a:t>=</a:t>
            </a:r>
            <a:r>
              <a:rPr lang="en-US" altLang="zh-CN" sz="1800" b="1" u="sng" dirty="0">
                <a:latin typeface="宋体" panose="02010600030101010101" pitchFamily="2" charset="-122"/>
                <a:sym typeface="Arial" panose="020B0604020202020204" pitchFamily="34" charset="0"/>
              </a:rPr>
              <a:t>      </a:t>
            </a:r>
            <a:r>
              <a:rPr lang="en-US" altLang="en-US" sz="1800" b="1" dirty="0">
                <a:latin typeface="宋体" panose="02010600030101010101" pitchFamily="2" charset="-122"/>
                <a:sym typeface="Arial" panose="020B0604020202020204" pitchFamily="34" charset="0"/>
              </a:rPr>
              <a:t>;   </a:t>
            </a:r>
            <a:r>
              <a:rPr lang="en-US" altLang="zh-CN" sz="1800" b="1" dirty="0">
                <a:latin typeface="宋体" panose="02010600030101010101" pitchFamily="2" charset="-122"/>
                <a:sym typeface="Arial" panose="020B0604020202020204" pitchFamily="34" charset="0"/>
              </a:rPr>
              <a:t>(2)-7</a:t>
            </a:r>
            <a:r>
              <a:rPr lang="en-US" altLang="zh-CN" sz="1800" b="1" baseline="30000" dirty="0">
                <a:latin typeface="宋体" panose="02010600030101010101" pitchFamily="2" charset="-122"/>
                <a:sym typeface="Arial" panose="020B0604020202020204" pitchFamily="34" charset="0"/>
              </a:rPr>
              <a:t>2</a:t>
            </a:r>
            <a:r>
              <a:rPr lang="en-US" altLang="zh-CN" sz="1800" b="1" dirty="0">
                <a:latin typeface="宋体" panose="02010600030101010101" pitchFamily="2" charset="-122"/>
                <a:sym typeface="宋体" panose="02010600030101010101" pitchFamily="2" charset="-122"/>
              </a:rPr>
              <a:t>=</a:t>
            </a:r>
            <a:r>
              <a:rPr lang="en-US" altLang="zh-CN" sz="1800" b="1" u="sng" dirty="0">
                <a:latin typeface="宋体" panose="02010600030101010101" pitchFamily="2" charset="-122"/>
                <a:sym typeface="宋体" panose="02010600030101010101" pitchFamily="2" charset="-122"/>
              </a:rPr>
              <a:t>      </a:t>
            </a:r>
            <a:r>
              <a:rPr lang="en-US" altLang="en-US" sz="1800" b="1" dirty="0">
                <a:latin typeface="宋体" panose="02010600030101010101" pitchFamily="2" charset="-122"/>
                <a:sym typeface="宋体" panose="02010600030101010101" pitchFamily="2" charset="-122"/>
              </a:rPr>
              <a:t>;</a:t>
            </a:r>
            <a:endParaRPr lang="en-US" altLang="en-US" sz="1800" b="1" dirty="0">
              <a:latin typeface="宋体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12" name="文本框 3"/>
          <p:cNvSpPr txBox="1">
            <a:spLocks noChangeArrowheads="1"/>
          </p:cNvSpPr>
          <p:nvPr/>
        </p:nvSpPr>
        <p:spPr bwMode="auto">
          <a:xfrm>
            <a:off x="2399417" y="1968648"/>
            <a:ext cx="4264819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 dirty="0">
                <a:latin typeface="宋体" panose="02010600030101010101" pitchFamily="2" charset="-122"/>
              </a:rPr>
              <a:t>(3)(-5)</a:t>
            </a:r>
            <a:r>
              <a:rPr lang="en-US" altLang="zh-CN" sz="1800" b="1" baseline="30000" dirty="0">
                <a:latin typeface="宋体" panose="02010600030101010101" pitchFamily="2" charset="-122"/>
              </a:rPr>
              <a:t>3</a:t>
            </a:r>
            <a:r>
              <a:rPr lang="en-US" altLang="zh-CN" sz="1800" b="1" dirty="0">
                <a:latin typeface="宋体" panose="02010600030101010101" pitchFamily="2" charset="-122"/>
                <a:sym typeface="宋体" panose="02010600030101010101" pitchFamily="2" charset="-122"/>
              </a:rPr>
              <a:t>=</a:t>
            </a:r>
            <a:r>
              <a:rPr lang="en-US" altLang="zh-CN" sz="1800" b="1" u="sng" dirty="0">
                <a:latin typeface="宋体" panose="02010600030101010101" pitchFamily="2" charset="-122"/>
                <a:sym typeface="宋体" panose="02010600030101010101" pitchFamily="2" charset="-122"/>
              </a:rPr>
              <a:t>      </a:t>
            </a:r>
            <a:r>
              <a:rPr lang="en-US" altLang="en-US" sz="1800" b="1" dirty="0">
                <a:latin typeface="宋体" panose="02010600030101010101" pitchFamily="2" charset="-122"/>
                <a:sym typeface="宋体" panose="02010600030101010101" pitchFamily="2" charset="-122"/>
              </a:rPr>
              <a:t>;    </a:t>
            </a:r>
            <a:r>
              <a:rPr lang="en-US" altLang="zh-CN" sz="1800" b="1" dirty="0">
                <a:latin typeface="宋体" panose="02010600030101010101" pitchFamily="2" charset="-122"/>
                <a:sym typeface="宋体" panose="02010600030101010101" pitchFamily="2" charset="-122"/>
              </a:rPr>
              <a:t>(4)0.1</a:t>
            </a:r>
            <a:r>
              <a:rPr lang="en-US" altLang="zh-CN" sz="1800" b="1" baseline="30000" dirty="0">
                <a:latin typeface="宋体" panose="02010600030101010101" pitchFamily="2" charset="-122"/>
                <a:sym typeface="宋体" panose="02010600030101010101" pitchFamily="2" charset="-122"/>
              </a:rPr>
              <a:t>3</a:t>
            </a:r>
            <a:r>
              <a:rPr lang="en-US" altLang="zh-CN" sz="1800" b="1" dirty="0">
                <a:latin typeface="宋体" panose="02010600030101010101" pitchFamily="2" charset="-122"/>
                <a:sym typeface="宋体" panose="02010600030101010101" pitchFamily="2" charset="-122"/>
              </a:rPr>
              <a:t>=</a:t>
            </a:r>
            <a:r>
              <a:rPr lang="en-US" altLang="zh-CN" sz="1800" b="1" u="sng" dirty="0">
                <a:latin typeface="宋体" panose="02010600030101010101" pitchFamily="2" charset="-122"/>
                <a:sym typeface="宋体" panose="02010600030101010101" pitchFamily="2" charset="-122"/>
              </a:rPr>
              <a:t>      </a:t>
            </a:r>
            <a:r>
              <a:rPr lang="en-US" altLang="en-US" sz="1800" b="1" dirty="0">
                <a:latin typeface="宋体" panose="02010600030101010101" pitchFamily="2" charset="-122"/>
                <a:sym typeface="宋体" panose="02010600030101010101" pitchFamily="2" charset="-122"/>
              </a:rPr>
              <a:t>;</a:t>
            </a:r>
          </a:p>
        </p:txBody>
      </p:sp>
      <p:sp>
        <p:nvSpPr>
          <p:cNvPr id="13" name="文本框 4"/>
          <p:cNvSpPr txBox="1">
            <a:spLocks noChangeArrowheads="1"/>
          </p:cNvSpPr>
          <p:nvPr/>
        </p:nvSpPr>
        <p:spPr bwMode="auto">
          <a:xfrm>
            <a:off x="2412513" y="2402852"/>
            <a:ext cx="4739879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 dirty="0">
                <a:latin typeface="宋体" panose="02010600030101010101" pitchFamily="2" charset="-122"/>
              </a:rPr>
              <a:t>(5)(-1)</a:t>
            </a:r>
            <a:r>
              <a:rPr lang="en-US" altLang="zh-CN" sz="1800" b="1" baseline="30000" dirty="0">
                <a:latin typeface="宋体" panose="02010600030101010101" pitchFamily="2" charset="-122"/>
              </a:rPr>
              <a:t>9</a:t>
            </a:r>
            <a:r>
              <a:rPr lang="en-US" altLang="zh-CN" sz="1800" b="1" dirty="0">
                <a:latin typeface="宋体" panose="02010600030101010101" pitchFamily="2" charset="-122"/>
                <a:sym typeface="宋体" panose="02010600030101010101" pitchFamily="2" charset="-122"/>
              </a:rPr>
              <a:t>=</a:t>
            </a:r>
            <a:r>
              <a:rPr lang="en-US" altLang="zh-CN" sz="1800" b="1" u="sng" dirty="0">
                <a:latin typeface="宋体" panose="02010600030101010101" pitchFamily="2" charset="-122"/>
                <a:sym typeface="宋体" panose="02010600030101010101" pitchFamily="2" charset="-122"/>
              </a:rPr>
              <a:t>      </a:t>
            </a:r>
            <a:r>
              <a:rPr lang="en-US" altLang="en-US" sz="1800" b="1" dirty="0">
                <a:latin typeface="宋体" panose="02010600030101010101" pitchFamily="2" charset="-122"/>
                <a:sym typeface="宋体" panose="02010600030101010101" pitchFamily="2" charset="-122"/>
              </a:rPr>
              <a:t>;    </a:t>
            </a:r>
            <a:r>
              <a:rPr lang="en-US" altLang="zh-CN" sz="1800" b="1" dirty="0">
                <a:latin typeface="宋体" panose="02010600030101010101" pitchFamily="2" charset="-122"/>
                <a:sym typeface="宋体" panose="02010600030101010101" pitchFamily="2" charset="-122"/>
              </a:rPr>
              <a:t>(6)</a:t>
            </a:r>
            <a:r>
              <a:rPr lang="en-US" altLang="zh-CN" sz="1800" b="1" dirty="0">
                <a:latin typeface="宋体" panose="02010600030101010101" pitchFamily="2" charset="-122"/>
                <a:sym typeface="Arial" panose="020B0604020202020204" pitchFamily="34" charset="0"/>
              </a:rPr>
              <a:t>(-1)</a:t>
            </a:r>
            <a:r>
              <a:rPr lang="en-US" altLang="zh-CN" sz="1800" b="1" baseline="30000" dirty="0">
                <a:latin typeface="宋体" panose="02010600030101010101" pitchFamily="2" charset="-122"/>
                <a:sym typeface="宋体" panose="02010600030101010101" pitchFamily="2" charset="-122"/>
              </a:rPr>
              <a:t>12</a:t>
            </a:r>
            <a:r>
              <a:rPr lang="en-US" altLang="zh-CN" sz="1800" b="1" dirty="0">
                <a:latin typeface="宋体" panose="02010600030101010101" pitchFamily="2" charset="-122"/>
                <a:sym typeface="宋体" panose="02010600030101010101" pitchFamily="2" charset="-122"/>
              </a:rPr>
              <a:t>=</a:t>
            </a:r>
            <a:r>
              <a:rPr lang="en-US" altLang="zh-CN" sz="1800" b="1" u="sng" dirty="0">
                <a:latin typeface="宋体" panose="02010600030101010101" pitchFamily="2" charset="-122"/>
                <a:sym typeface="宋体" panose="02010600030101010101" pitchFamily="2" charset="-122"/>
              </a:rPr>
              <a:t>      </a:t>
            </a:r>
            <a:r>
              <a:rPr lang="en-US" altLang="en-US" sz="1800" b="1" dirty="0">
                <a:latin typeface="宋体" panose="02010600030101010101" pitchFamily="2" charset="-122"/>
                <a:sym typeface="宋体" panose="02010600030101010101" pitchFamily="2" charset="-122"/>
              </a:rPr>
              <a:t>;</a:t>
            </a:r>
          </a:p>
        </p:txBody>
      </p:sp>
      <p:sp>
        <p:nvSpPr>
          <p:cNvPr id="14" name="文本框 5"/>
          <p:cNvSpPr txBox="1">
            <a:spLocks noChangeArrowheads="1"/>
          </p:cNvSpPr>
          <p:nvPr/>
        </p:nvSpPr>
        <p:spPr bwMode="auto">
          <a:xfrm>
            <a:off x="2424419" y="2849507"/>
            <a:ext cx="4739879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 dirty="0">
                <a:latin typeface="宋体" panose="02010600030101010101" pitchFamily="2" charset="-122"/>
              </a:rPr>
              <a:t>(7)(-1)</a:t>
            </a:r>
            <a:r>
              <a:rPr lang="en-US" altLang="zh-CN" sz="1800" b="1" baseline="30000" dirty="0">
                <a:latin typeface="宋体" panose="02010600030101010101" pitchFamily="2" charset="-122"/>
              </a:rPr>
              <a:t>2</a:t>
            </a:r>
            <a:r>
              <a:rPr lang="en-US" altLang="zh-CN" sz="1800" b="1" i="1" baseline="30000" dirty="0">
                <a:latin typeface="Times New Roman" panose="02020603050405020304" pitchFamily="18" charset="0"/>
              </a:rPr>
              <a:t>n</a:t>
            </a:r>
            <a:r>
              <a:rPr lang="en-US" altLang="zh-CN" sz="1800" b="1" dirty="0">
                <a:latin typeface="宋体" panose="02010600030101010101" pitchFamily="2" charset="-122"/>
                <a:sym typeface="宋体" panose="02010600030101010101" pitchFamily="2" charset="-122"/>
              </a:rPr>
              <a:t>=</a:t>
            </a:r>
            <a:r>
              <a:rPr lang="en-US" altLang="zh-CN" sz="1800" b="1" u="sng" dirty="0">
                <a:latin typeface="宋体" panose="02010600030101010101" pitchFamily="2" charset="-122"/>
                <a:sym typeface="宋体" panose="02010600030101010101" pitchFamily="2" charset="-122"/>
              </a:rPr>
              <a:t>      </a:t>
            </a:r>
            <a:r>
              <a:rPr lang="en-US" altLang="en-US" sz="1800" b="1" dirty="0">
                <a:latin typeface="宋体" panose="02010600030101010101" pitchFamily="2" charset="-122"/>
                <a:sym typeface="宋体" panose="02010600030101010101" pitchFamily="2" charset="-122"/>
              </a:rPr>
              <a:t>;   </a:t>
            </a:r>
            <a:r>
              <a:rPr lang="en-US" altLang="zh-CN" sz="1800" b="1" dirty="0">
                <a:latin typeface="宋体" panose="02010600030101010101" pitchFamily="2" charset="-122"/>
                <a:sym typeface="宋体" panose="02010600030101010101" pitchFamily="2" charset="-122"/>
              </a:rPr>
              <a:t>(8)</a:t>
            </a:r>
            <a:r>
              <a:rPr lang="en-US" altLang="zh-CN" sz="1800" b="1" dirty="0">
                <a:latin typeface="宋体" panose="02010600030101010101" pitchFamily="2" charset="-122"/>
                <a:sym typeface="Arial" panose="020B0604020202020204" pitchFamily="34" charset="0"/>
              </a:rPr>
              <a:t>(-1)</a:t>
            </a:r>
            <a:r>
              <a:rPr lang="en-US" altLang="zh-CN" sz="1800" b="1" baseline="30000" dirty="0">
                <a:latin typeface="宋体" panose="02010600030101010101" pitchFamily="2" charset="-122"/>
                <a:sym typeface="Arial" panose="020B0604020202020204" pitchFamily="34" charset="0"/>
              </a:rPr>
              <a:t>2</a:t>
            </a:r>
            <a:r>
              <a:rPr lang="en-US" altLang="zh-CN" sz="1800" b="1" i="1" baseline="30000" dirty="0">
                <a:latin typeface="Times New Roman" panose="02020603050405020304" pitchFamily="18" charset="0"/>
                <a:sym typeface="Arial" panose="020B0604020202020204" pitchFamily="34" charset="0"/>
              </a:rPr>
              <a:t>n</a:t>
            </a:r>
            <a:r>
              <a:rPr lang="en-US" altLang="zh-CN" sz="1800" b="1" baseline="30000" dirty="0">
                <a:latin typeface="宋体" panose="02010600030101010101" pitchFamily="2" charset="-122"/>
                <a:sym typeface="Arial" panose="020B0604020202020204" pitchFamily="34" charset="0"/>
              </a:rPr>
              <a:t>+</a:t>
            </a:r>
            <a:r>
              <a:rPr lang="en-US" altLang="zh-CN" sz="1800" b="1" baseline="30000" dirty="0">
                <a:latin typeface="宋体" panose="02010600030101010101" pitchFamily="2" charset="-122"/>
                <a:sym typeface="宋体" panose="02010600030101010101" pitchFamily="2" charset="-122"/>
              </a:rPr>
              <a:t>1</a:t>
            </a:r>
            <a:r>
              <a:rPr lang="en-US" altLang="zh-CN" sz="1800" b="1" dirty="0">
                <a:latin typeface="宋体" panose="02010600030101010101" pitchFamily="2" charset="-122"/>
                <a:sym typeface="宋体" panose="02010600030101010101" pitchFamily="2" charset="-122"/>
              </a:rPr>
              <a:t>=</a:t>
            </a:r>
            <a:r>
              <a:rPr lang="en-US" altLang="zh-CN" sz="1800" b="1" u="sng" dirty="0">
                <a:latin typeface="宋体" panose="02010600030101010101" pitchFamily="2" charset="-122"/>
                <a:sym typeface="宋体" panose="02010600030101010101" pitchFamily="2" charset="-122"/>
              </a:rPr>
              <a:t>      </a:t>
            </a:r>
            <a:r>
              <a:rPr lang="en-US" altLang="en-US" sz="1800" b="1" dirty="0">
                <a:latin typeface="宋体" panose="02010600030101010101" pitchFamily="2" charset="-122"/>
                <a:sym typeface="宋体" panose="02010600030101010101" pitchFamily="2" charset="-122"/>
              </a:rPr>
              <a:t>;</a:t>
            </a:r>
          </a:p>
        </p:txBody>
      </p:sp>
      <p:sp>
        <p:nvSpPr>
          <p:cNvPr id="15" name="文本框 7"/>
          <p:cNvSpPr txBox="1">
            <a:spLocks noChangeArrowheads="1"/>
          </p:cNvSpPr>
          <p:nvPr/>
        </p:nvSpPr>
        <p:spPr bwMode="auto">
          <a:xfrm>
            <a:off x="2425611" y="3432337"/>
            <a:ext cx="4741069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>
                <a:latin typeface="宋体" panose="02010600030101010101" pitchFamily="2" charset="-122"/>
              </a:rPr>
              <a:t>(9)(-1)</a:t>
            </a:r>
            <a:r>
              <a:rPr lang="en-US" altLang="zh-CN" sz="1800" b="1" i="1" baseline="30000">
                <a:latin typeface="Times New Roman" panose="02020603050405020304" pitchFamily="18" charset="0"/>
              </a:rPr>
              <a:t>n</a:t>
            </a:r>
            <a:r>
              <a:rPr lang="en-US" altLang="zh-CN" sz="1800" b="1">
                <a:latin typeface="宋体" panose="02010600030101010101" pitchFamily="2" charset="-122"/>
                <a:sym typeface="宋体" panose="02010600030101010101" pitchFamily="2" charset="-122"/>
              </a:rPr>
              <a:t>=</a:t>
            </a:r>
          </a:p>
        </p:txBody>
      </p:sp>
      <p:sp>
        <p:nvSpPr>
          <p:cNvPr id="16" name="文本框 8"/>
          <p:cNvSpPr txBox="1">
            <a:spLocks noChangeArrowheads="1"/>
          </p:cNvSpPr>
          <p:nvPr/>
        </p:nvSpPr>
        <p:spPr bwMode="auto">
          <a:xfrm>
            <a:off x="5596602" y="1499952"/>
            <a:ext cx="56840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dirty="0">
                <a:solidFill>
                  <a:srgbClr val="FF0000"/>
                </a:solidFill>
                <a:latin typeface="宋体" panose="02010600030101010101" pitchFamily="2" charset="-122"/>
              </a:rPr>
              <a:t>-49</a:t>
            </a:r>
          </a:p>
        </p:txBody>
      </p:sp>
      <p:sp>
        <p:nvSpPr>
          <p:cNvPr id="17" name="文本框 9"/>
          <p:cNvSpPr txBox="1">
            <a:spLocks noChangeArrowheads="1"/>
          </p:cNvSpPr>
          <p:nvPr/>
        </p:nvSpPr>
        <p:spPr bwMode="auto">
          <a:xfrm>
            <a:off x="3644350" y="1499951"/>
            <a:ext cx="556022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dirty="0">
                <a:solidFill>
                  <a:srgbClr val="FF0000"/>
                </a:solidFill>
                <a:latin typeface="宋体" panose="02010600030101010101" pitchFamily="2" charset="-122"/>
              </a:rPr>
              <a:t>-49</a:t>
            </a:r>
          </a:p>
        </p:txBody>
      </p:sp>
      <p:sp>
        <p:nvSpPr>
          <p:cNvPr id="18" name="文本框 10"/>
          <p:cNvSpPr txBox="1">
            <a:spLocks noChangeArrowheads="1"/>
          </p:cNvSpPr>
          <p:nvPr/>
        </p:nvSpPr>
        <p:spPr bwMode="auto">
          <a:xfrm>
            <a:off x="3581707" y="1908028"/>
            <a:ext cx="832247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 dirty="0">
                <a:solidFill>
                  <a:srgbClr val="FF0000"/>
                </a:solidFill>
                <a:latin typeface="宋体" panose="02010600030101010101" pitchFamily="2" charset="-122"/>
              </a:rPr>
              <a:t>-125</a:t>
            </a:r>
          </a:p>
        </p:txBody>
      </p:sp>
      <p:sp>
        <p:nvSpPr>
          <p:cNvPr id="19" name="文本框 11"/>
          <p:cNvSpPr txBox="1">
            <a:spLocks noChangeArrowheads="1"/>
          </p:cNvSpPr>
          <p:nvPr/>
        </p:nvSpPr>
        <p:spPr bwMode="auto">
          <a:xfrm>
            <a:off x="5678398" y="1908028"/>
            <a:ext cx="732234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 dirty="0">
                <a:solidFill>
                  <a:srgbClr val="FF0000"/>
                </a:solidFill>
                <a:latin typeface="宋体" panose="02010600030101010101" pitchFamily="2" charset="-122"/>
              </a:rPr>
              <a:t>0.001</a:t>
            </a:r>
          </a:p>
        </p:txBody>
      </p:sp>
      <p:sp>
        <p:nvSpPr>
          <p:cNvPr id="20" name="文本框 12"/>
          <p:cNvSpPr txBox="1">
            <a:spLocks noChangeArrowheads="1"/>
          </p:cNvSpPr>
          <p:nvPr/>
        </p:nvSpPr>
        <p:spPr bwMode="auto">
          <a:xfrm>
            <a:off x="3682563" y="2355519"/>
            <a:ext cx="454321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 dirty="0">
                <a:solidFill>
                  <a:srgbClr val="FF0000"/>
                </a:solidFill>
                <a:latin typeface="宋体" panose="02010600030101010101" pitchFamily="2" charset="-122"/>
              </a:rPr>
              <a:t>-1</a:t>
            </a:r>
          </a:p>
        </p:txBody>
      </p:sp>
      <p:sp>
        <p:nvSpPr>
          <p:cNvPr id="21" name="文本框 13"/>
          <p:cNvSpPr txBox="1">
            <a:spLocks noChangeArrowheads="1"/>
          </p:cNvSpPr>
          <p:nvPr/>
        </p:nvSpPr>
        <p:spPr bwMode="auto">
          <a:xfrm>
            <a:off x="6022489" y="2358867"/>
            <a:ext cx="392906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 dirty="0">
                <a:solidFill>
                  <a:srgbClr val="FF0000"/>
                </a:solidFill>
                <a:latin typeface="宋体" panose="02010600030101010101" pitchFamily="2" charset="-122"/>
              </a:rPr>
              <a:t>1</a:t>
            </a:r>
          </a:p>
        </p:txBody>
      </p:sp>
      <p:sp>
        <p:nvSpPr>
          <p:cNvPr id="22" name="文本框 14"/>
          <p:cNvSpPr txBox="1">
            <a:spLocks noChangeArrowheads="1"/>
          </p:cNvSpPr>
          <p:nvPr/>
        </p:nvSpPr>
        <p:spPr bwMode="auto">
          <a:xfrm>
            <a:off x="3725080" y="2820116"/>
            <a:ext cx="392906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 dirty="0">
                <a:solidFill>
                  <a:srgbClr val="FF0000"/>
                </a:solidFill>
                <a:latin typeface="宋体" panose="02010600030101010101" pitchFamily="2" charset="-122"/>
              </a:rPr>
              <a:t>1</a:t>
            </a:r>
          </a:p>
        </p:txBody>
      </p:sp>
      <p:sp>
        <p:nvSpPr>
          <p:cNvPr id="23" name="文本框 15"/>
          <p:cNvSpPr txBox="1">
            <a:spLocks noChangeArrowheads="1"/>
          </p:cNvSpPr>
          <p:nvPr/>
        </p:nvSpPr>
        <p:spPr bwMode="auto">
          <a:xfrm>
            <a:off x="6180842" y="2801304"/>
            <a:ext cx="392906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 dirty="0">
                <a:solidFill>
                  <a:srgbClr val="FF0000"/>
                </a:solidFill>
                <a:latin typeface="宋体" panose="02010600030101010101" pitchFamily="2" charset="-122"/>
              </a:rPr>
              <a:t>-1</a:t>
            </a:r>
          </a:p>
        </p:txBody>
      </p:sp>
      <p:graphicFrame>
        <p:nvGraphicFramePr>
          <p:cNvPr id="24" name="对象 2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644350" y="3313646"/>
          <a:ext cx="247784" cy="659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r:id="rId5" imgW="241935" imgH="459105" progId="Equation.KSEE3">
                  <p:embed/>
                </p:oleObj>
              </mc:Choice>
              <mc:Fallback>
                <p:oleObj r:id="rId5" imgW="241935" imgH="459105" progId="Equation.KSEE3">
                  <p:embed/>
                  <p:pic>
                    <p:nvPicPr>
                      <p:cNvPr id="0" name="图片 225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350" y="3313646"/>
                        <a:ext cx="247784" cy="6591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文本框 17"/>
          <p:cNvSpPr txBox="1">
            <a:spLocks noChangeArrowheads="1"/>
          </p:cNvSpPr>
          <p:nvPr/>
        </p:nvSpPr>
        <p:spPr bwMode="auto">
          <a:xfrm>
            <a:off x="3861504" y="3248537"/>
            <a:ext cx="2019300" cy="78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1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（当</a:t>
            </a:r>
            <a:r>
              <a:rPr lang="en-US" altLang="zh-CN" sz="1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 sz="1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为奇数时）</a:t>
            </a:r>
            <a:r>
              <a:rPr lang="en-US" altLang="zh-CN" sz="1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endParaRPr lang="zh-CN" altLang="en-US" sz="18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1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（当 </a:t>
            </a:r>
            <a:r>
              <a:rPr lang="en-US" altLang="zh-CN" sz="18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n</a:t>
            </a:r>
            <a:r>
              <a:rPr lang="zh-CN" altLang="en-US" sz="1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为偶数时）</a:t>
            </a:r>
            <a:r>
              <a:rPr lang="en-US" altLang="zh-CN" sz="1800" b="1" dirty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  <a:sym typeface="Arial" panose="020B0604020202020204" pitchFamily="34" charset="0"/>
              </a:rPr>
              <a:t>.</a:t>
            </a:r>
            <a:endParaRPr lang="zh-CN" altLang="en-US" sz="1800" b="1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6" name="文本框 1"/>
          <p:cNvSpPr txBox="1">
            <a:spLocks noChangeArrowheads="1"/>
          </p:cNvSpPr>
          <p:nvPr/>
        </p:nvSpPr>
        <p:spPr bwMode="auto">
          <a:xfrm>
            <a:off x="1396987" y="1100209"/>
            <a:ext cx="2290763" cy="389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3.</a:t>
            </a:r>
            <a:r>
              <a:rPr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填空：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100"/>
          <p:cNvSpPr txBox="1">
            <a:spLocks noChangeArrowheads="1"/>
          </p:cNvSpPr>
          <p:nvPr/>
        </p:nvSpPr>
        <p:spPr bwMode="auto">
          <a:xfrm>
            <a:off x="952771" y="686651"/>
            <a:ext cx="6267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4.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厚度是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0.1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毫米的纸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,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将它对折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1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次后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,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厚度为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0.2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毫米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  <a:endParaRPr lang="zh-CN" altLang="en-US" sz="21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7" name="文本框 101"/>
          <p:cNvSpPr txBox="1">
            <a:spLocks noChangeArrowheads="1"/>
          </p:cNvSpPr>
          <p:nvPr/>
        </p:nvSpPr>
        <p:spPr bwMode="auto">
          <a:xfrm>
            <a:off x="1111126" y="1186951"/>
            <a:ext cx="5820965" cy="1327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(1)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对折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次后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,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厚度为多少毫米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(2)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对折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8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次后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,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厚度为多少毫米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?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(3)</a:t>
            </a:r>
            <a:r>
              <a:rPr lang="zh-CN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用计算器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计算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对折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30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次后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纸的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厚度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8" name="文本框 12"/>
          <p:cNvSpPr txBox="1">
            <a:spLocks noChangeArrowheads="1"/>
          </p:cNvSpPr>
          <p:nvPr/>
        </p:nvSpPr>
        <p:spPr bwMode="auto">
          <a:xfrm>
            <a:off x="1187802" y="2945028"/>
            <a:ext cx="4997053" cy="39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解：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0.4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毫米        （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25.6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毫米</a:t>
            </a:r>
            <a:endParaRPr lang="en-US" altLang="zh-CN" sz="21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1717425" y="3321810"/>
            <a:ext cx="6482954" cy="553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）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0.1×2</a:t>
            </a:r>
            <a:r>
              <a:rPr lang="en-US" altLang="zh-CN" sz="2100" baseline="50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30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=0.1×1073741824=107374182.4</a:t>
            </a:r>
            <a:r>
              <a:rPr lang="zh-CN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（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毫米）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  <a:endParaRPr lang="zh-CN" altLang="en-US" sz="2100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5773612" y="4016353"/>
            <a:ext cx="210907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＞</a:t>
            </a:r>
            <a:r>
              <a:rPr lang="en-US" altLang="zh-CN" sz="21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8844.43</a:t>
            </a:r>
            <a:r>
              <a:rPr lang="zh-CN" altLang="en-US" sz="21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米</a:t>
            </a: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860028" y="4016352"/>
            <a:ext cx="3937397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107374182.4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毫米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=107374.1824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米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652259" y="438355"/>
            <a:ext cx="2316458" cy="647224"/>
            <a:chOff x="3327445" y="196489"/>
            <a:chExt cx="3088610" cy="1003300"/>
          </a:xfrm>
        </p:grpSpPr>
        <p:pic>
          <p:nvPicPr>
            <p:cNvPr id="34" name="图片 33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35" name="组合 34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36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课堂小结</a:t>
                </a:r>
              </a:p>
            </p:txBody>
          </p:sp>
          <p:cxnSp>
            <p:nvCxnSpPr>
              <p:cNvPr id="37" name="直接连接符 36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文本框 1"/>
          <p:cNvSpPr txBox="1"/>
          <p:nvPr/>
        </p:nvSpPr>
        <p:spPr>
          <a:xfrm>
            <a:off x="1386909" y="3412947"/>
            <a:ext cx="5788479" cy="3924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2100" b="1" noProof="1">
                <a:latin typeface="宋体" panose="02010600030101010101" pitchFamily="2" charset="-122"/>
                <a:cs typeface="黑体" panose="02010609060101010101" pitchFamily="2" charset="-122"/>
              </a:rPr>
              <a:t>1.</a:t>
            </a:r>
            <a:r>
              <a:rPr lang="zh-CN" altLang="en-US" sz="2100" b="1" noProof="1">
                <a:latin typeface="宋体" panose="02010600030101010101" pitchFamily="2" charset="-122"/>
                <a:cs typeface="黑体" panose="02010609060101010101" pitchFamily="2" charset="-122"/>
              </a:rPr>
              <a:t>负数的奇次幂是负数，负数的偶次幂是正数</a:t>
            </a:r>
            <a:r>
              <a:rPr lang="zh-CN" altLang="zh-CN" sz="2100" b="1" noProof="1">
                <a:latin typeface="宋体" panose="02010600030101010101" pitchFamily="2" charset="-122"/>
                <a:cs typeface="黑体" panose="02010609060101010101" pitchFamily="2" charset="-122"/>
              </a:rPr>
              <a:t>.</a:t>
            </a:r>
          </a:p>
        </p:txBody>
      </p:sp>
      <p:sp>
        <p:nvSpPr>
          <p:cNvPr id="13" name="文本框 2"/>
          <p:cNvSpPr txBox="1"/>
          <p:nvPr/>
        </p:nvSpPr>
        <p:spPr>
          <a:xfrm>
            <a:off x="1397794" y="3772377"/>
            <a:ext cx="7193280" cy="52054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zh-CN" sz="2100" b="1" noProof="1">
                <a:latin typeface="宋体" panose="02010600030101010101" pitchFamily="2" charset="-122"/>
                <a:cs typeface="黑体" panose="02010609060101010101" pitchFamily="2" charset="-122"/>
              </a:rPr>
              <a:t>2.</a:t>
            </a:r>
            <a:r>
              <a:rPr lang="zh-CN" altLang="en-US" sz="2100" b="1" noProof="1">
                <a:latin typeface="宋体" panose="02010600030101010101" pitchFamily="2" charset="-122"/>
                <a:cs typeface="黑体" panose="02010609060101010101" pitchFamily="2" charset="-122"/>
              </a:rPr>
              <a:t>正数的任何次幂都是正数，</a:t>
            </a:r>
            <a:r>
              <a:rPr lang="zh-CN" altLang="zh-CN" sz="2100" b="1" noProof="1">
                <a:latin typeface="宋体" panose="02010600030101010101" pitchFamily="2" charset="-122"/>
                <a:cs typeface="黑体" panose="02010609060101010101" pitchFamily="2" charset="-122"/>
              </a:rPr>
              <a:t>0</a:t>
            </a:r>
            <a:r>
              <a:rPr lang="zh-CN" altLang="en-US" sz="2100" b="1" noProof="1">
                <a:latin typeface="宋体" panose="02010600030101010101" pitchFamily="2" charset="-122"/>
                <a:cs typeface="黑体" panose="02010609060101010101" pitchFamily="2" charset="-122"/>
              </a:rPr>
              <a:t>的任何正整数次幂都是</a:t>
            </a:r>
            <a:r>
              <a:rPr lang="zh-CN" altLang="zh-CN" sz="2100" b="1" noProof="1">
                <a:latin typeface="宋体" panose="02010600030101010101" pitchFamily="2" charset="-122"/>
                <a:cs typeface="黑体" panose="02010609060101010101" pitchFamily="2" charset="-122"/>
              </a:rPr>
              <a:t>0.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247436" y="2786842"/>
            <a:ext cx="4176168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乘方运算的符号法则</a:t>
            </a:r>
          </a:p>
        </p:txBody>
      </p:sp>
      <p:sp>
        <p:nvSpPr>
          <p:cNvPr id="2" name="矩形 1"/>
          <p:cNvSpPr/>
          <p:nvPr/>
        </p:nvSpPr>
        <p:spPr>
          <a:xfrm>
            <a:off x="1250794" y="1374433"/>
            <a:ext cx="5392342" cy="438581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24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求</a:t>
            </a:r>
            <a:r>
              <a:rPr kumimoji="1" lang="en-US" altLang="zh-CN" sz="24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n</a:t>
            </a:r>
            <a:r>
              <a:rPr kumimoji="1" lang="zh-CN" altLang="en-US" sz="24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个相同因数的积的运算，叫做乘方</a:t>
            </a:r>
            <a:r>
              <a:rPr kumimoji="1" lang="en-US" altLang="zh-CN" sz="24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.</a:t>
            </a:r>
          </a:p>
        </p:txBody>
      </p:sp>
      <p:grpSp>
        <p:nvGrpSpPr>
          <p:cNvPr id="32" name="Group 11"/>
          <p:cNvGrpSpPr/>
          <p:nvPr/>
        </p:nvGrpSpPr>
        <p:grpSpPr bwMode="auto">
          <a:xfrm>
            <a:off x="4175437" y="1955277"/>
            <a:ext cx="722977" cy="415790"/>
            <a:chOff x="1362" y="2831"/>
            <a:chExt cx="696" cy="622"/>
          </a:xfrm>
        </p:grpSpPr>
        <p:sp>
          <p:nvSpPr>
            <p:cNvPr id="39" name="Line 13"/>
            <p:cNvSpPr>
              <a:spLocks noChangeShapeType="1"/>
            </p:cNvSpPr>
            <p:nvPr/>
          </p:nvSpPr>
          <p:spPr bwMode="auto">
            <a:xfrm>
              <a:off x="1668" y="3062"/>
              <a:ext cx="390" cy="1"/>
            </a:xfrm>
            <a:prstGeom prst="line">
              <a:avLst/>
            </a:prstGeom>
            <a:noFill/>
            <a:ln w="28575">
              <a:noFill/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Text Box 14"/>
            <p:cNvSpPr txBox="1">
              <a:spLocks noChangeArrowheads="1"/>
            </p:cNvSpPr>
            <p:nvPr/>
          </p:nvSpPr>
          <p:spPr bwMode="auto">
            <a:xfrm>
              <a:off x="1362" y="2831"/>
              <a:ext cx="336" cy="622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100" dirty="0">
                  <a:solidFill>
                    <a:schemeClr val="accent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幂</a:t>
              </a:r>
            </a:p>
          </p:txBody>
        </p:sp>
      </p:grpSp>
      <p:grpSp>
        <p:nvGrpSpPr>
          <p:cNvPr id="41" name="Group 17"/>
          <p:cNvGrpSpPr/>
          <p:nvPr/>
        </p:nvGrpSpPr>
        <p:grpSpPr bwMode="auto">
          <a:xfrm>
            <a:off x="5330343" y="1913972"/>
            <a:ext cx="1189435" cy="415528"/>
            <a:chOff x="2683" y="2902"/>
            <a:chExt cx="999" cy="349"/>
          </a:xfrm>
        </p:grpSpPr>
        <p:sp>
          <p:nvSpPr>
            <p:cNvPr id="42" name="Text Box 18"/>
            <p:cNvSpPr txBox="1">
              <a:spLocks noChangeArrowheads="1"/>
            </p:cNvSpPr>
            <p:nvPr/>
          </p:nvSpPr>
          <p:spPr bwMode="auto">
            <a:xfrm>
              <a:off x="2897" y="2902"/>
              <a:ext cx="785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100" dirty="0">
                  <a:solidFill>
                    <a:schemeClr val="accent1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指数</a:t>
              </a:r>
            </a:p>
          </p:txBody>
        </p:sp>
        <p:sp>
          <p:nvSpPr>
            <p:cNvPr id="43" name="Line 20"/>
            <p:cNvSpPr>
              <a:spLocks noChangeShapeType="1"/>
            </p:cNvSpPr>
            <p:nvPr/>
          </p:nvSpPr>
          <p:spPr bwMode="auto">
            <a:xfrm flipH="1">
              <a:off x="2683" y="3024"/>
              <a:ext cx="249" cy="0"/>
            </a:xfrm>
            <a:prstGeom prst="line">
              <a:avLst/>
            </a:prstGeom>
            <a:noFill/>
            <a:ln w="31750">
              <a:solidFill>
                <a:srgbClr val="0070C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4" name="Group 21"/>
          <p:cNvGrpSpPr/>
          <p:nvPr/>
        </p:nvGrpSpPr>
        <p:grpSpPr bwMode="auto">
          <a:xfrm>
            <a:off x="4785208" y="2296161"/>
            <a:ext cx="800100" cy="694135"/>
            <a:chOff x="2013" y="3379"/>
            <a:chExt cx="672" cy="583"/>
          </a:xfrm>
        </p:grpSpPr>
        <p:sp>
          <p:nvSpPr>
            <p:cNvPr id="45" name="Text Box 22"/>
            <p:cNvSpPr txBox="1">
              <a:spLocks noChangeArrowheads="1"/>
            </p:cNvSpPr>
            <p:nvPr/>
          </p:nvSpPr>
          <p:spPr bwMode="auto">
            <a:xfrm>
              <a:off x="2013" y="3613"/>
              <a:ext cx="672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100" dirty="0">
                  <a:solidFill>
                    <a:schemeClr val="accent1"/>
                  </a:solidFill>
                  <a:latin typeface="Times New Roman" panose="02020603050405020304" pitchFamily="18" charset="0"/>
                  <a:ea typeface="黑体" panose="02010609060101010101" pitchFamily="2" charset="-122"/>
                </a:rPr>
                <a:t>底数</a:t>
              </a:r>
            </a:p>
          </p:txBody>
        </p:sp>
        <p:sp>
          <p:nvSpPr>
            <p:cNvPr id="46" name="Line 23"/>
            <p:cNvSpPr>
              <a:spLocks noChangeShapeType="1"/>
            </p:cNvSpPr>
            <p:nvPr/>
          </p:nvSpPr>
          <p:spPr bwMode="auto">
            <a:xfrm flipV="1">
              <a:off x="2247" y="3379"/>
              <a:ext cx="0" cy="249"/>
            </a:xfrm>
            <a:prstGeom prst="line">
              <a:avLst/>
            </a:prstGeom>
            <a:noFill/>
            <a:ln w="28575">
              <a:solidFill>
                <a:srgbClr val="0070C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7" name="Line 20"/>
          <p:cNvSpPr>
            <a:spLocks noChangeShapeType="1"/>
          </p:cNvSpPr>
          <p:nvPr/>
        </p:nvSpPr>
        <p:spPr bwMode="auto">
          <a:xfrm>
            <a:off x="4556399" y="2151468"/>
            <a:ext cx="223952" cy="0"/>
          </a:xfrm>
          <a:prstGeom prst="line">
            <a:avLst/>
          </a:prstGeom>
          <a:noFill/>
          <a:ln w="31750">
            <a:solidFill>
              <a:srgbClr val="0070C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4947609" y="1680532"/>
                <a:ext cx="618920" cy="484748"/>
              </a:xfrm>
              <a:prstGeom prst="rect">
                <a:avLst/>
              </a:prstGeom>
              <a:ln>
                <a:solidFill>
                  <a:srgbClr val="FF3300"/>
                </a:solidFill>
              </a:ln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sz="27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700" i="1" dirty="0">
                              <a:latin typeface="Cambria Math" panose="02040503050406030204"/>
                            </a:rPr>
                            <m:t>𝑎</m:t>
                          </m:r>
                        </m:e>
                        <m:sup>
                          <m:r>
                            <a:rPr lang="en-US" altLang="zh-CN" sz="2700" i="1" dirty="0">
                              <a:latin typeface="Cambria Math" panose="02040503050406030204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zh-CN" altLang="en-US" sz="2700" dirty="0"/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7609" y="1680532"/>
                <a:ext cx="618920" cy="484748"/>
              </a:xfrm>
              <a:prstGeom prst="rect">
                <a:avLst/>
              </a:prstGeom>
              <a:blipFill rotWithShape="1">
                <a:blip r:embed="rId4"/>
                <a:stretch>
                  <a:fillRect l="-771" t="-983" r="-699" b="-931"/>
                </a:stretch>
              </a:blipFill>
              <a:ln>
                <a:solidFill>
                  <a:srgbClr val="FF3300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 bldLvl="0" animBg="1"/>
      <p:bldP spid="2" grpId="0"/>
      <p:bldP spid="47" grpId="0" bldLvl="0" animBg="1"/>
      <p:bldP spid="3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831669" y="714306"/>
            <a:ext cx="2316458" cy="647224"/>
            <a:chOff x="3327445" y="196489"/>
            <a:chExt cx="3088610" cy="1003300"/>
          </a:xfrm>
        </p:grpSpPr>
        <p:pic>
          <p:nvPicPr>
            <p:cNvPr id="15" name="图片 14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16" name="组合 15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17" name="TextBox 2"/>
              <p:cNvSpPr txBox="1"/>
              <p:nvPr/>
            </p:nvSpPr>
            <p:spPr>
              <a:xfrm>
                <a:off x="1809" y="782"/>
                <a:ext cx="3957" cy="1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学习目标</a:t>
                </a:r>
              </a:p>
            </p:txBody>
          </p:sp>
          <p:cxnSp>
            <p:nvCxnSpPr>
              <p:cNvPr id="18" name="直接连接符 17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12" name="Picture 3" descr="E:\导入资料\负责系列\2016-2017\全练\教师素材2016.2.20\教师素材\5化学1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6622435" y="2537194"/>
            <a:ext cx="2367191" cy="243884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矩形 19"/>
          <p:cNvSpPr/>
          <p:nvPr/>
        </p:nvSpPr>
        <p:spPr>
          <a:xfrm>
            <a:off x="1454756" y="1818577"/>
            <a:ext cx="189021" cy="23842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1800" b="1" dirty="0">
                <a:solidFill>
                  <a:schemeClr val="tx1"/>
                </a:solidFill>
              </a:rPr>
              <a:t>1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  <p:sp>
        <p:nvSpPr>
          <p:cNvPr id="28" name="内容占位符 2"/>
          <p:cNvSpPr txBox="1">
            <a:spLocks noChangeArrowheads="1"/>
          </p:cNvSpPr>
          <p:nvPr/>
        </p:nvSpPr>
        <p:spPr bwMode="auto">
          <a:xfrm>
            <a:off x="1644968" y="1688783"/>
            <a:ext cx="5467826" cy="210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b="1" dirty="0">
                <a:latin typeface="宋体" panose="02010600030101010101" pitchFamily="2" charset="-122"/>
              </a:rPr>
              <a:t>理解并掌握有理数乘方的意义</a:t>
            </a:r>
            <a:r>
              <a:rPr lang="en-US" altLang="zh-CN" sz="1800" b="1" dirty="0">
                <a:latin typeface="宋体" panose="02010600030101010101" pitchFamily="2" charset="-122"/>
              </a:rPr>
              <a:t>,</a:t>
            </a:r>
            <a:r>
              <a:rPr lang="zh-CN" altLang="en-US" sz="1800" b="1" dirty="0">
                <a:latin typeface="宋体" panose="02010600030101010101" pitchFamily="2" charset="-122"/>
              </a:rPr>
              <a:t>能根据乘方的意义进行有理数乘方的运算</a:t>
            </a:r>
            <a:r>
              <a:rPr lang="en-US" altLang="zh-CN" sz="1800" b="1" dirty="0">
                <a:latin typeface="宋体" panose="02010600030101010101" pitchFamily="2" charset="-122"/>
              </a:rPr>
              <a:t>.</a:t>
            </a:r>
            <a:r>
              <a:rPr lang="zh-CN" altLang="en-US" sz="1800" b="1" dirty="0">
                <a:solidFill>
                  <a:srgbClr val="C00000"/>
                </a:solidFill>
                <a:latin typeface="宋体" panose="02010600030101010101" pitchFamily="2" charset="-122"/>
              </a:rPr>
              <a:t>（重点）</a:t>
            </a:r>
            <a:endParaRPr lang="en-US" altLang="zh-CN" sz="1800" b="1" dirty="0">
              <a:solidFill>
                <a:srgbClr val="C00000"/>
              </a:solidFill>
              <a:latin typeface="宋体" panose="02010600030101010101" pitchFamily="2" charset="-122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 sz="1800" b="1" dirty="0">
                <a:latin typeface="宋体" panose="02010600030101010101" pitchFamily="2" charset="-122"/>
              </a:rPr>
              <a:t>归纳出有理数乘方的符号法则，能应用法则判断幂的符号</a:t>
            </a:r>
            <a:r>
              <a:rPr lang="en-US" altLang="zh-CN" sz="1800" b="1" dirty="0">
                <a:latin typeface="宋体" panose="02010600030101010101" pitchFamily="2" charset="-122"/>
              </a:rPr>
              <a:t>.</a:t>
            </a:r>
            <a:r>
              <a:rPr lang="zh-CN" altLang="en-US" sz="1800" b="1" dirty="0">
                <a:solidFill>
                  <a:srgbClr val="C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(难点）</a:t>
            </a:r>
          </a:p>
        </p:txBody>
      </p:sp>
      <p:sp>
        <p:nvSpPr>
          <p:cNvPr id="11" name="矩形 10"/>
          <p:cNvSpPr/>
          <p:nvPr/>
        </p:nvSpPr>
        <p:spPr>
          <a:xfrm>
            <a:off x="1464748" y="2651633"/>
            <a:ext cx="189021" cy="238424"/>
          </a:xfrm>
          <a:prstGeom prst="rect">
            <a:avLst/>
          </a:prstGeom>
          <a:solidFill>
            <a:srgbClr val="66C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1800" b="1" dirty="0">
                <a:solidFill>
                  <a:schemeClr val="tx1"/>
                </a:solidFill>
              </a:rPr>
              <a:t>2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ldLvl="0" animBg="1"/>
      <p:bldP spid="28" grpId="0"/>
      <p:bldP spid="11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527350" y="462451"/>
            <a:ext cx="2316458" cy="647224"/>
            <a:chOff x="3327445" y="196489"/>
            <a:chExt cx="3088610" cy="1003300"/>
          </a:xfrm>
        </p:grpSpPr>
        <p:pic>
          <p:nvPicPr>
            <p:cNvPr id="7" name="图片 6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8" name="组合 7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9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新课导入</a:t>
                </a:r>
              </a:p>
            </p:txBody>
          </p:sp>
          <p:cxnSp>
            <p:nvCxnSpPr>
              <p:cNvPr id="10" name="直接连接符 9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002983" y="1482090"/>
            <a:ext cx="7262336" cy="391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100" dirty="0">
                <a:solidFill>
                  <a:schemeClr val="accent1">
                    <a:lumMod val="75000"/>
                  </a:schemeClr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珠穆朗玛峰是世界的最高峰，它的海拔高度是</a:t>
            </a:r>
            <a:r>
              <a:rPr kumimoji="1" lang="en-US" altLang="zh-CN" sz="2100" dirty="0">
                <a:solidFill>
                  <a:schemeClr val="accent1">
                    <a:lumMod val="75000"/>
                  </a:schemeClr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8844.43</a:t>
            </a:r>
            <a:r>
              <a:rPr kumimoji="1" lang="zh-CN" altLang="en-US" sz="2100" dirty="0">
                <a:solidFill>
                  <a:schemeClr val="accent1">
                    <a:lumMod val="75000"/>
                  </a:schemeClr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米</a:t>
            </a:r>
            <a:r>
              <a:rPr kumimoji="1" lang="en-US" altLang="zh-CN" sz="2100" dirty="0">
                <a:solidFill>
                  <a:schemeClr val="accent1">
                    <a:lumMod val="75000"/>
                  </a:schemeClr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254035" y="2906962"/>
            <a:ext cx="68580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kumimoji="1" lang="en-US" altLang="zh-CN" sz="800">
                <a:latin typeface="Times New Roman" panose="02020603050405020304" pitchFamily="18" charset="0"/>
              </a:rPr>
              <a:t> </a:t>
            </a:r>
            <a:endParaRPr kumimoji="1" lang="en-US" altLang="zh-CN" sz="1800">
              <a:latin typeface="Times New Roman" panose="02020603050405020304" pitchFamily="18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254035" y="2906962"/>
            <a:ext cx="68580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kumimoji="1" lang="en-US" altLang="zh-CN" sz="800">
                <a:latin typeface="Times New Roman" panose="02020603050405020304" pitchFamily="18" charset="0"/>
              </a:rPr>
              <a:t> </a:t>
            </a:r>
            <a:endParaRPr kumimoji="1" lang="en-US" altLang="zh-CN" sz="1800">
              <a:latin typeface="Times New Roman" panose="02020603050405020304" pitchFamily="18" charset="0"/>
            </a:endParaRPr>
          </a:p>
        </p:txBody>
      </p:sp>
      <p:sp>
        <p:nvSpPr>
          <p:cNvPr id="2" name="AutoShape 2" descr="https://timgsa.baidu.com/timg?image&amp;quality=80&amp;size=b9999_10000&amp;sec=1563332360581&amp;di=845f8294c3a81e912e03c35d1287332a&amp;imgtype=0&amp;src=http%3A%2F%2Fmmbiz.qpic.cn%2Fmmbiz_jpg%2FGBBJDkLdOe0ESQvRclWz9PyrscIdTPrOQM6t5fyu8OvKRLR0CjichUgDJz5bGcvHsKYlFBDl7mVVQ50hNeuMpFQ%2F640%3Fwx_fmt%3Djpeg"/>
          <p:cNvSpPr>
            <a:spLocks noChangeAspect="1" noChangeArrowheads="1"/>
          </p:cNvSpPr>
          <p:nvPr/>
        </p:nvSpPr>
        <p:spPr bwMode="auto">
          <a:xfrm>
            <a:off x="116681" y="-108347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3" name="AutoShape 4" descr="https://timgsa.baidu.com/timg?image&amp;quality=80&amp;size=b9999_10000&amp;sec=1563332360581&amp;di=845f8294c3a81e912e03c35d1287332a&amp;imgtype=0&amp;src=http%3A%2F%2Fmmbiz.qpic.cn%2Fmmbiz_jpg%2FGBBJDkLdOe0ESQvRclWz9PyrscIdTPrOQM6t5fyu8OvKRLR0CjichUgDJz5bGcvHsKYlFBDl7mVVQ50hNeuMpFQ%2F640%3Fwx_fmt%3Djpeg"/>
          <p:cNvSpPr>
            <a:spLocks noChangeAspect="1" noChangeArrowheads="1"/>
          </p:cNvSpPr>
          <p:nvPr/>
        </p:nvSpPr>
        <p:spPr bwMode="auto">
          <a:xfrm>
            <a:off x="230981" y="595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002983" y="2470785"/>
            <a:ext cx="3038951" cy="1489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kumimoji="1"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    把一张足够大的厚度为</a:t>
            </a:r>
            <a:r>
              <a:rPr kumimoji="1"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0</a:t>
            </a:r>
            <a:r>
              <a:rPr kumimoji="1"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．</a:t>
            </a:r>
            <a:r>
              <a:rPr kumimoji="1"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1</a:t>
            </a:r>
            <a:r>
              <a:rPr kumimoji="1"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毫米的纸，连续对折</a:t>
            </a:r>
            <a:r>
              <a:rPr kumimoji="1"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30</a:t>
            </a:r>
            <a:r>
              <a:rPr kumimoji="1"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次的厚度能超过珠穆朗玛峰</a:t>
            </a:r>
            <a:r>
              <a:rPr kumimoji="1"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r>
              <a:rPr kumimoji="1" lang="zh-CN" altLang="en-US" sz="2100" dirty="0">
                <a:solidFill>
                  <a:srgbClr val="CC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你信吗？</a:t>
            </a: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581" y="2267591"/>
            <a:ext cx="1465387" cy="20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49290" y="2551747"/>
            <a:ext cx="2184559" cy="1305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20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组合 55"/>
          <p:cNvGrpSpPr/>
          <p:nvPr/>
        </p:nvGrpSpPr>
        <p:grpSpPr>
          <a:xfrm>
            <a:off x="505849" y="367754"/>
            <a:ext cx="2316458" cy="647224"/>
            <a:chOff x="3327445" y="196489"/>
            <a:chExt cx="3088610" cy="1003300"/>
          </a:xfrm>
        </p:grpSpPr>
        <p:pic>
          <p:nvPicPr>
            <p:cNvPr id="57" name="图片 56" descr="标题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327445" y="196489"/>
              <a:ext cx="868531" cy="1003300"/>
            </a:xfrm>
            <a:prstGeom prst="rect">
              <a:avLst/>
            </a:prstGeom>
          </p:spPr>
        </p:pic>
        <p:grpSp>
          <p:nvGrpSpPr>
            <p:cNvPr id="58" name="组合 57"/>
            <p:cNvGrpSpPr/>
            <p:nvPr/>
          </p:nvGrpSpPr>
          <p:grpSpPr>
            <a:xfrm>
              <a:off x="3491880" y="280035"/>
              <a:ext cx="2924175" cy="787400"/>
              <a:chOff x="1161" y="782"/>
              <a:chExt cx="4605" cy="1240"/>
            </a:xfrm>
          </p:grpSpPr>
          <p:sp>
            <p:nvSpPr>
              <p:cNvPr id="59" name="TextBox 2"/>
              <p:cNvSpPr txBox="1"/>
              <p:nvPr/>
            </p:nvSpPr>
            <p:spPr>
              <a:xfrm>
                <a:off x="1809" y="782"/>
                <a:ext cx="3296" cy="12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700" b="1" dirty="0">
                    <a:solidFill>
                      <a:srgbClr val="FF0000"/>
                    </a:solidFill>
                    <a:effectLst>
                      <a:outerShdw blurRad="60007" dist="200025" dir="15000000" sy="30000" kx="-1800000" algn="bl" rotWithShape="0">
                        <a:prstClr val="black">
                          <a:alpha val="32000"/>
                        </a:prst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知识讲解</a:t>
                </a:r>
              </a:p>
            </p:txBody>
          </p:sp>
          <p:cxnSp>
            <p:nvCxnSpPr>
              <p:cNvPr id="60" name="直接连接符 59"/>
              <p:cNvCxnSpPr/>
              <p:nvPr/>
            </p:nvCxnSpPr>
            <p:spPr>
              <a:xfrm flipV="1">
                <a:off x="1161" y="1854"/>
                <a:ext cx="4605" cy="26"/>
              </a:xfrm>
              <a:prstGeom prst="line">
                <a:avLst/>
              </a:prstGeom>
              <a:ln>
                <a:solidFill>
                  <a:srgbClr val="009FB9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482186" y="3984460"/>
            <a:ext cx="3294460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sz="1800" b="1" dirty="0">
                <a:latin typeface="宋体" panose="02010600030101010101" pitchFamily="2" charset="-122"/>
              </a:rPr>
              <a:t>（</a:t>
            </a:r>
            <a:r>
              <a:rPr kumimoji="1" lang="en-US" altLang="zh-CN" sz="1800" b="1" dirty="0">
                <a:latin typeface="宋体" panose="02010600030101010101" pitchFamily="2" charset="-122"/>
              </a:rPr>
              <a:t>5</a:t>
            </a:r>
            <a:r>
              <a:rPr kumimoji="1" lang="zh-CN" altLang="en-US" sz="1800" b="1" dirty="0">
                <a:latin typeface="宋体" panose="02010600030101010101" pitchFamily="2" charset="-122"/>
              </a:rPr>
              <a:t>）对折二十次有几层？ 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482050" y="1168038"/>
            <a:ext cx="6072024" cy="908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21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探究过程要求：</a:t>
            </a:r>
            <a:endParaRPr kumimoji="1" lang="zh-CN" altLang="en-US" sz="2100" b="1" dirty="0">
              <a:solidFill>
                <a:srgbClr val="99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把一张纸进行对折、再对折</a:t>
            </a:r>
            <a:r>
              <a:rPr kumimoji="1"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……</a:t>
            </a:r>
            <a:r>
              <a:rPr kumimoji="1" lang="zh-CN" altLang="en-US" sz="2100" dirty="0">
                <a:latin typeface="黑体" panose="02010609060101010101" pitchFamily="2" charset="-122"/>
                <a:ea typeface="黑体" panose="02010609060101010101" pitchFamily="2" charset="-122"/>
              </a:rPr>
              <a:t>并回答下面的问题</a:t>
            </a:r>
            <a:r>
              <a:rPr kumimoji="1"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.</a:t>
            </a:r>
            <a:endParaRPr kumimoji="1" lang="en-US" altLang="zh-CN" sz="2100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1483876" y="2295962"/>
            <a:ext cx="3372958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21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想一想：</a:t>
            </a:r>
            <a:endParaRPr lang="zh-CN" altLang="en-US" sz="21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>
              <a:lnSpc>
                <a:spcPct val="130000"/>
              </a:lnSpc>
            </a:pPr>
            <a:r>
              <a:rPr kumimoji="1" lang="zh-CN" altLang="en-US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）对折一次有几层？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4947761" y="2769784"/>
            <a:ext cx="3213497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kumimoji="1" lang="zh-CN" altLang="en-US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）对折二次有几层？</a:t>
            </a: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482186" y="3224654"/>
            <a:ext cx="3187304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kumimoji="1" lang="zh-CN" altLang="en-US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kumimoji="1" lang="zh-CN" altLang="en-US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）对折三次有几层？</a:t>
            </a: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4962337" y="3213938"/>
            <a:ext cx="3138488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kumimoji="1" lang="zh-CN" altLang="en-US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1" lang="en-US" altLang="zh-CN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kumimoji="1" lang="zh-CN" altLang="en-US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）对折四次有几层？</a:t>
            </a: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2559892" y="3647004"/>
            <a:ext cx="4876751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1800" b="1" dirty="0">
                <a:latin typeface="宋体" panose="02010600030101010101" pitchFamily="2" charset="-122"/>
                <a:ea typeface="宋体" panose="02010600030101010101" pitchFamily="2" charset="-122"/>
              </a:rPr>
              <a:t>……                         ……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4998267" y="3984459"/>
            <a:ext cx="2807494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sz="1800" b="1" dirty="0">
                <a:latin typeface="宋体" panose="02010600030101010101" pitchFamily="2" charset="-122"/>
              </a:rPr>
              <a:t>（</a:t>
            </a:r>
            <a:r>
              <a:rPr kumimoji="1" lang="en-US" altLang="zh-CN" sz="1800" b="1" dirty="0">
                <a:latin typeface="宋体" panose="02010600030101010101" pitchFamily="2" charset="-122"/>
              </a:rPr>
              <a:t>6</a:t>
            </a:r>
            <a:r>
              <a:rPr kumimoji="1" lang="zh-CN" altLang="en-US" sz="1800" b="1" dirty="0">
                <a:latin typeface="宋体" panose="02010600030101010101" pitchFamily="2" charset="-122"/>
              </a:rPr>
              <a:t>）对折三十次呢？ 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Box 22"/>
          <p:cNvSpPr txBox="1"/>
          <p:nvPr/>
        </p:nvSpPr>
        <p:spPr>
          <a:xfrm>
            <a:off x="1043941" y="4218623"/>
            <a:ext cx="7066121" cy="34528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kumimoji="1" lang="zh-CN" altLang="en-US" sz="18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问题：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像这样的式子表示起来很复杂</a:t>
            </a:r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rPr>
              <a:t>,</a:t>
            </a:r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那么有没有一种简单的记法呢</a:t>
            </a:r>
            <a:r>
              <a:rPr lang="en-US" altLang="zh-CN" sz="1800" dirty="0">
                <a:latin typeface="黑体" panose="02010609060101010101" pitchFamily="2" charset="-122"/>
                <a:ea typeface="黑体" panose="02010609060101010101" pitchFamily="2" charset="-122"/>
              </a:rPr>
              <a:t>?</a:t>
            </a: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4265295" y="915829"/>
            <a:ext cx="514350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en-US" altLang="zh-CN" sz="18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1007746" y="1806892"/>
            <a:ext cx="3070622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sz="1800" b="1" dirty="0">
                <a:latin typeface="Times New Roman" panose="02020603050405020304" pitchFamily="18" charset="0"/>
              </a:rPr>
              <a:t>（</a:t>
            </a:r>
            <a:r>
              <a:rPr kumimoji="1" lang="en-US" altLang="zh-CN" sz="1800" b="1" dirty="0">
                <a:latin typeface="Times New Roman" panose="02020603050405020304" pitchFamily="18" charset="0"/>
              </a:rPr>
              <a:t>3</a:t>
            </a:r>
            <a:r>
              <a:rPr kumimoji="1" lang="zh-CN" altLang="en-US" sz="1800" b="1" dirty="0">
                <a:latin typeface="Times New Roman" panose="02020603050405020304" pitchFamily="18" charset="0"/>
              </a:rPr>
              <a:t>）对折三次有几层？</a:t>
            </a: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4221243" y="1344692"/>
            <a:ext cx="1015603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en-US" altLang="zh-CN" sz="1800" b="1">
                <a:latin typeface="Times New Roman" panose="02020603050405020304" pitchFamily="18" charset="0"/>
              </a:rPr>
              <a:t>2×2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007745" y="1344930"/>
            <a:ext cx="3143250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sz="1800" b="1" dirty="0">
                <a:latin typeface="Times New Roman" panose="02020603050405020304" pitchFamily="18" charset="0"/>
              </a:rPr>
              <a:t>（</a:t>
            </a:r>
            <a:r>
              <a:rPr kumimoji="1" lang="en-US" altLang="zh-CN" sz="1800" b="1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1800" b="1" dirty="0">
                <a:latin typeface="Times New Roman" panose="02020603050405020304" pitchFamily="18" charset="0"/>
              </a:rPr>
              <a:t>）对折二次有几层？</a:t>
            </a:r>
          </a:p>
        </p:txBody>
      </p:sp>
      <p:sp>
        <p:nvSpPr>
          <p:cNvPr id="25" name="Text Box 10"/>
          <p:cNvSpPr txBox="1">
            <a:spLocks noChangeArrowheads="1"/>
          </p:cNvSpPr>
          <p:nvPr/>
        </p:nvSpPr>
        <p:spPr bwMode="auto">
          <a:xfrm>
            <a:off x="1007745" y="2266474"/>
            <a:ext cx="3143250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sz="1800" b="1" dirty="0">
                <a:latin typeface="Times New Roman" panose="02020603050405020304" pitchFamily="18" charset="0"/>
              </a:rPr>
              <a:t>（</a:t>
            </a:r>
            <a:r>
              <a:rPr kumimoji="1" lang="en-US" altLang="zh-CN" sz="1800" b="1" dirty="0">
                <a:latin typeface="Times New Roman" panose="02020603050405020304" pitchFamily="18" charset="0"/>
              </a:rPr>
              <a:t>4</a:t>
            </a:r>
            <a:r>
              <a:rPr kumimoji="1" lang="zh-CN" altLang="en-US" sz="1800" b="1" dirty="0">
                <a:latin typeface="Times New Roman" panose="02020603050405020304" pitchFamily="18" charset="0"/>
              </a:rPr>
              <a:t>）对折四次有几层？</a:t>
            </a:r>
          </a:p>
        </p:txBody>
      </p:sp>
      <p:sp>
        <p:nvSpPr>
          <p:cNvPr id="26" name="Text Box 11"/>
          <p:cNvSpPr txBox="1">
            <a:spLocks noChangeArrowheads="1"/>
          </p:cNvSpPr>
          <p:nvPr/>
        </p:nvSpPr>
        <p:spPr bwMode="auto">
          <a:xfrm>
            <a:off x="1007745" y="2766059"/>
            <a:ext cx="3429000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sz="1800" b="1" dirty="0">
                <a:latin typeface="Times New Roman" panose="02020603050405020304" pitchFamily="18" charset="0"/>
              </a:rPr>
              <a:t>（</a:t>
            </a:r>
            <a:r>
              <a:rPr kumimoji="1" lang="en-US" altLang="zh-CN" sz="1800" b="1" dirty="0">
                <a:latin typeface="Times New Roman" panose="02020603050405020304" pitchFamily="18" charset="0"/>
              </a:rPr>
              <a:t>5</a:t>
            </a:r>
            <a:r>
              <a:rPr kumimoji="1" lang="zh-CN" altLang="en-US" sz="1800" b="1" dirty="0">
                <a:latin typeface="Times New Roman" panose="02020603050405020304" pitchFamily="18" charset="0"/>
              </a:rPr>
              <a:t>）对折二十次有几层？</a:t>
            </a:r>
          </a:p>
        </p:txBody>
      </p:sp>
      <p:sp>
        <p:nvSpPr>
          <p:cNvPr id="27" name="Text Box 12"/>
          <p:cNvSpPr txBox="1">
            <a:spLocks noChangeArrowheads="1"/>
          </p:cNvSpPr>
          <p:nvPr/>
        </p:nvSpPr>
        <p:spPr bwMode="auto">
          <a:xfrm>
            <a:off x="4208145" y="1795938"/>
            <a:ext cx="1472804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en-US" altLang="zh-CN" sz="1800" b="1" dirty="0">
                <a:latin typeface="Times New Roman" panose="02020603050405020304" pitchFamily="18" charset="0"/>
              </a:rPr>
              <a:t>2×2 ×2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4221480" y="2266474"/>
            <a:ext cx="2000250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en-US" altLang="zh-CN" sz="1800" b="1">
                <a:latin typeface="Times New Roman" panose="02020603050405020304" pitchFamily="18" charset="0"/>
              </a:rPr>
              <a:t>2×2 ×2 ×2</a:t>
            </a: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1007745" y="3398520"/>
            <a:ext cx="3257550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zh-CN" altLang="en-US" sz="1800" b="1" dirty="0">
                <a:latin typeface="Times New Roman" panose="02020603050405020304" pitchFamily="18" charset="0"/>
              </a:rPr>
              <a:t>（</a:t>
            </a:r>
            <a:r>
              <a:rPr kumimoji="1" lang="en-US" altLang="zh-CN" sz="1800" b="1" dirty="0">
                <a:latin typeface="Times New Roman" panose="02020603050405020304" pitchFamily="18" charset="0"/>
              </a:rPr>
              <a:t>6</a:t>
            </a:r>
            <a:r>
              <a:rPr kumimoji="1" lang="zh-CN" altLang="en-US" sz="1800" b="1" dirty="0">
                <a:latin typeface="Times New Roman" panose="02020603050405020304" pitchFamily="18" charset="0"/>
              </a:rPr>
              <a:t>）对折三十次有几层？</a:t>
            </a: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4872371" y="3516987"/>
            <a:ext cx="2686050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en-US" altLang="zh-CN" sz="1800" b="1" dirty="0">
                <a:latin typeface="Times New Roman" panose="02020603050405020304" pitchFamily="18" charset="0"/>
              </a:rPr>
              <a:t>2×2 ×2 ×…× 2×2 ×2 </a:t>
            </a:r>
          </a:p>
        </p:txBody>
      </p:sp>
      <p:sp>
        <p:nvSpPr>
          <p:cNvPr id="33" name="Oval 25"/>
          <p:cNvSpPr>
            <a:spLocks noChangeArrowheads="1"/>
          </p:cNvSpPr>
          <p:nvPr/>
        </p:nvSpPr>
        <p:spPr bwMode="auto">
          <a:xfrm>
            <a:off x="4635342" y="3265647"/>
            <a:ext cx="3294221" cy="668179"/>
          </a:xfrm>
          <a:prstGeom prst="ellipse">
            <a:avLst/>
          </a:prstGeom>
          <a:noFill/>
          <a:ln w="28575" cmpd="sng">
            <a:solidFill>
              <a:srgbClr val="CC0000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 sz="1800"/>
          </a:p>
        </p:txBody>
      </p:sp>
      <p:grpSp>
        <p:nvGrpSpPr>
          <p:cNvPr id="34" name="Group 26"/>
          <p:cNvGrpSpPr/>
          <p:nvPr/>
        </p:nvGrpSpPr>
        <p:grpSpPr bwMode="auto">
          <a:xfrm>
            <a:off x="5065395" y="3089434"/>
            <a:ext cx="2457450" cy="535781"/>
            <a:chOff x="2925" y="2160"/>
            <a:chExt cx="1806" cy="515"/>
          </a:xfrm>
        </p:grpSpPr>
        <p:sp>
          <p:nvSpPr>
            <p:cNvPr id="35" name="AutoShape 27"/>
            <p:cNvSpPr/>
            <p:nvPr/>
          </p:nvSpPr>
          <p:spPr bwMode="auto">
            <a:xfrm rot="-5400000">
              <a:off x="3684" y="1628"/>
              <a:ext cx="288" cy="1806"/>
            </a:xfrm>
            <a:prstGeom prst="rightBrace">
              <a:avLst>
                <a:gd name="adj1" fmla="val 5225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 sz="1800"/>
            </a:p>
          </p:txBody>
        </p:sp>
        <p:sp>
          <p:nvSpPr>
            <p:cNvPr id="36" name="Text Box 28"/>
            <p:cNvSpPr txBox="1">
              <a:spLocks noChangeArrowheads="1"/>
            </p:cNvSpPr>
            <p:nvPr/>
          </p:nvSpPr>
          <p:spPr bwMode="auto">
            <a:xfrm>
              <a:off x="3606" y="2160"/>
              <a:ext cx="630" cy="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kumimoji="1" lang="en-US" altLang="zh-CN" sz="1800">
                  <a:latin typeface="Times New Roman" panose="02020603050405020304" pitchFamily="18" charset="0"/>
                </a:rPr>
                <a:t>30</a:t>
              </a:r>
              <a:r>
                <a:rPr kumimoji="1" lang="zh-CN" altLang="en-US" sz="1800">
                  <a:latin typeface="Times New Roman" panose="02020603050405020304" pitchFamily="18" charset="0"/>
                </a:rPr>
                <a:t>个</a:t>
              </a:r>
            </a:p>
          </p:txBody>
        </p:sp>
      </p:grp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4836795" y="2840355"/>
            <a:ext cx="2686050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kumimoji="1" lang="en-US" altLang="zh-CN" sz="1800" b="1" dirty="0">
                <a:latin typeface="Times New Roman" panose="02020603050405020304" pitchFamily="18" charset="0"/>
              </a:rPr>
              <a:t>2×2 ×2 ×…× 2×2 ×2 </a:t>
            </a:r>
          </a:p>
        </p:txBody>
      </p:sp>
      <p:grpSp>
        <p:nvGrpSpPr>
          <p:cNvPr id="38" name="Group 31"/>
          <p:cNvGrpSpPr/>
          <p:nvPr/>
        </p:nvGrpSpPr>
        <p:grpSpPr bwMode="auto">
          <a:xfrm>
            <a:off x="5008245" y="2348389"/>
            <a:ext cx="2371249" cy="547211"/>
            <a:chOff x="2925" y="2160"/>
            <a:chExt cx="1806" cy="515"/>
          </a:xfrm>
        </p:grpSpPr>
        <p:sp>
          <p:nvSpPr>
            <p:cNvPr id="39" name="AutoShape 32"/>
            <p:cNvSpPr/>
            <p:nvPr/>
          </p:nvSpPr>
          <p:spPr bwMode="auto">
            <a:xfrm rot="-5400000">
              <a:off x="3684" y="1628"/>
              <a:ext cx="288" cy="1806"/>
            </a:xfrm>
            <a:prstGeom prst="rightBrace">
              <a:avLst>
                <a:gd name="adj1" fmla="val 5225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 sz="1800"/>
            </a:p>
          </p:txBody>
        </p:sp>
        <p:sp>
          <p:nvSpPr>
            <p:cNvPr id="40" name="Text Box 33"/>
            <p:cNvSpPr txBox="1">
              <a:spLocks noChangeArrowheads="1"/>
            </p:cNvSpPr>
            <p:nvPr/>
          </p:nvSpPr>
          <p:spPr bwMode="auto">
            <a:xfrm>
              <a:off x="3606" y="2160"/>
              <a:ext cx="630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kumimoji="1" lang="en-US" altLang="zh-CN" sz="1800">
                  <a:latin typeface="Times New Roman" panose="02020603050405020304" pitchFamily="18" charset="0"/>
                </a:rPr>
                <a:t>20</a:t>
              </a:r>
              <a:r>
                <a:rPr kumimoji="1" lang="zh-CN" altLang="en-US" sz="1800">
                  <a:latin typeface="Times New Roman" panose="02020603050405020304" pitchFamily="18" charset="0"/>
                </a:rPr>
                <a:t>个</a:t>
              </a:r>
            </a:p>
          </p:txBody>
        </p:sp>
      </p:grp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989230" y="589997"/>
            <a:ext cx="3372958" cy="649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80000"/>
              </a:lnSpc>
            </a:pPr>
            <a:r>
              <a:rPr kumimoji="1" lang="zh-CN" altLang="en-US" sz="18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回答一下：</a:t>
            </a:r>
            <a:endParaRPr lang="zh-CN" altLang="en-US" sz="1800" dirty="0"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kumimoji="1"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kumimoji="1" lang="en-US" altLang="zh-CN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kumimoji="1" lang="zh-CN" altLang="en-US" sz="1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）对折一次有几层？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21" grpId="0" bldLvl="0" animBg="1" autoUpdateAnimBg="0"/>
      <p:bldP spid="22" grpId="0" bldLvl="0" animBg="1" autoUpdateAnimBg="0"/>
      <p:bldP spid="23" grpId="0" bldLvl="0" animBg="1" autoUpdateAnimBg="0"/>
      <p:bldP spid="24" grpId="0" bldLvl="0" animBg="1" autoUpdateAnimBg="0"/>
      <p:bldP spid="25" grpId="0" bldLvl="0" animBg="1" autoUpdateAnimBg="0"/>
      <p:bldP spid="26" grpId="0" bldLvl="0" animBg="1" autoUpdateAnimBg="0"/>
      <p:bldP spid="27" grpId="0" bldLvl="0" animBg="1" autoUpdateAnimBg="0"/>
      <p:bldP spid="28" grpId="0" bldLvl="0" animBg="1" autoUpdateAnimBg="0"/>
      <p:bldP spid="30" grpId="0" bldLvl="0" animBg="1" autoUpdateAnimBg="0"/>
      <p:bldP spid="32" grpId="0" bldLvl="0" animBg="1" autoUpdateAnimBg="0"/>
      <p:bldP spid="33" grpId="0" bldLvl="0" animBg="1"/>
      <p:bldP spid="37" grpId="0" bldLvl="0" animBg="1" autoUpdateAnimBg="0"/>
      <p:bldP spid="43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84906" y="558240"/>
            <a:ext cx="95122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21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思考：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2"/>
              <p:cNvSpPr txBox="1">
                <a:spLocks noChangeArrowheads="1"/>
              </p:cNvSpPr>
              <p:nvPr/>
            </p:nvSpPr>
            <p:spPr bwMode="auto">
              <a:xfrm>
                <a:off x="1686651" y="498872"/>
                <a:ext cx="5832872" cy="434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580" tIns="34290" rIns="68580" bIns="3429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 dirty="0">
                    <a:latin typeface="宋体" panose="02010600030101010101" pitchFamily="2" charset="-122"/>
                  </a:rPr>
                  <a:t>(1)</a:t>
                </a:r>
                <a:r>
                  <a:rPr lang="zh-CN" altLang="en-US" sz="2400" b="1" dirty="0">
                    <a:latin typeface="宋体" panose="02010600030101010101" pitchFamily="2" charset="-122"/>
                  </a:rPr>
                  <a:t>边长为</a:t>
                </a:r>
                <a14:m>
                  <m:oMath xmlns:m="http://schemas.openxmlformats.org/officeDocument/2006/math">
                    <m:r>
                      <a:rPr lang="en-US" altLang="zh-CN" sz="2400" b="1" i="1" dirty="0">
                        <a:latin typeface="Cambria Math" panose="02040503050406030204"/>
                      </a:rPr>
                      <m:t>𝒂</m:t>
                    </m:r>
                  </m:oMath>
                </a14:m>
                <a:r>
                  <a:rPr lang="zh-CN" altLang="en-US" sz="2400" b="1" dirty="0">
                    <a:latin typeface="宋体" panose="02010600030101010101" pitchFamily="2" charset="-122"/>
                  </a:rPr>
                  <a:t>的正方形的面积怎么表示？</a:t>
                </a:r>
              </a:p>
            </p:txBody>
          </p:sp>
        </mc:Choice>
        <mc:Fallback xmlns="">
          <p:sp>
            <p:nvSpPr>
              <p:cNvPr id="2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86651" y="498872"/>
                <a:ext cx="5832872" cy="434579"/>
              </a:xfrm>
              <a:prstGeom prst="rect">
                <a:avLst/>
              </a:prstGeom>
              <a:blipFill rotWithShape="1">
                <a:blip r:embed="rId4"/>
                <a:stretch>
                  <a:fillRect l="-2" t="-91" r="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3"/>
              <p:cNvSpPr txBox="1">
                <a:spLocks noChangeArrowheads="1"/>
              </p:cNvSpPr>
              <p:nvPr/>
            </p:nvSpPr>
            <p:spPr bwMode="auto">
              <a:xfrm>
                <a:off x="1685460" y="2288382"/>
                <a:ext cx="5886450" cy="4345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580" tIns="34290" rIns="68580" bIns="3429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r>
                  <a:rPr lang="en-US" altLang="zh-CN" sz="2400" b="1" dirty="0">
                    <a:latin typeface="宋体" panose="02010600030101010101" pitchFamily="2" charset="-122"/>
                    <a:sym typeface="Wingdings" panose="05000000000000000000" pitchFamily="2" charset="2"/>
                  </a:rPr>
                  <a:t>(2)</a:t>
                </a:r>
                <a:r>
                  <a:rPr lang="zh-CN" altLang="en-US" sz="2400" b="1" dirty="0">
                    <a:latin typeface="宋体" panose="02010600030101010101" pitchFamily="2" charset="-122"/>
                  </a:rPr>
                  <a:t>棱长为</a:t>
                </a:r>
                <a14:m>
                  <m:oMath xmlns:m="http://schemas.openxmlformats.org/officeDocument/2006/math">
                    <m:r>
                      <a:rPr lang="en-US" altLang="zh-CN" sz="2400" b="1" i="1" dirty="0">
                        <a:latin typeface="Cambria Math" panose="02040503050406030204"/>
                      </a:rPr>
                      <m:t>𝒂</m:t>
                    </m:r>
                  </m:oMath>
                </a14:m>
                <a:r>
                  <a:rPr lang="zh-CN" altLang="en-US" sz="2400" b="1" dirty="0">
                    <a:latin typeface="宋体" panose="02010600030101010101" pitchFamily="2" charset="-122"/>
                  </a:rPr>
                  <a:t>的正方体的体积怎么表示？</a:t>
                </a:r>
              </a:p>
            </p:txBody>
          </p:sp>
        </mc:Choice>
        <mc:Fallback xmlns="">
          <p:sp>
            <p:nvSpPr>
              <p:cNvPr id="2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85460" y="2288382"/>
                <a:ext cx="5886450" cy="434578"/>
              </a:xfrm>
              <a:prstGeom prst="rect">
                <a:avLst/>
              </a:prstGeom>
              <a:blipFill rotWithShape="1">
                <a:blip r:embed="rId5"/>
                <a:stretch>
                  <a:fillRect l="-3" t="-110" r="3" b="1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Object 4"/>
          <p:cNvGraphicFramePr>
            <a:graphicFrameLocks noChangeAspect="1"/>
          </p:cNvGraphicFramePr>
          <p:nvPr/>
        </p:nvGraphicFramePr>
        <p:xfrm>
          <a:off x="2066925" y="1140619"/>
          <a:ext cx="1072754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0" name="Equation" r:id="rId6" imgW="6705600" imgH="3352800" progId="Equation.DSMT4">
                  <p:embed/>
                </p:oleObj>
              </mc:Choice>
              <mc:Fallback>
                <p:oleObj name="Equation" r:id="rId6" imgW="6705600" imgH="3352800" progId="Equation.DSMT4">
                  <p:embed/>
                  <p:pic>
                    <p:nvPicPr>
                      <p:cNvPr id="0" name="图片 125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5" y="1140619"/>
                        <a:ext cx="1072754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Group 5"/>
          <p:cNvGrpSpPr/>
          <p:nvPr/>
        </p:nvGrpSpPr>
        <p:grpSpPr bwMode="auto">
          <a:xfrm>
            <a:off x="3035629" y="1046560"/>
            <a:ext cx="1132760" cy="499110"/>
            <a:chOff x="0" y="0"/>
            <a:chExt cx="2379" cy="1048"/>
          </a:xfrm>
        </p:grpSpPr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0" y="176"/>
              <a:ext cx="1526" cy="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100" b="1" dirty="0"/>
                <a:t>记作</a:t>
              </a:r>
            </a:p>
          </p:txBody>
        </p:sp>
        <p:graphicFrame>
          <p:nvGraphicFramePr>
            <p:cNvPr id="25" name="Object 7"/>
            <p:cNvGraphicFramePr>
              <a:graphicFrameLocks noChangeAspect="1"/>
            </p:cNvGraphicFramePr>
            <p:nvPr/>
          </p:nvGraphicFramePr>
          <p:xfrm>
            <a:off x="1534" y="0"/>
            <a:ext cx="845" cy="10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71" name="Equation" r:id="rId8" imgW="179070" imgH="204470" progId="Equation.DSMT4">
                    <p:embed/>
                  </p:oleObj>
                </mc:Choice>
                <mc:Fallback>
                  <p:oleObj name="Equation" r:id="rId8" imgW="179070" imgH="204470" progId="Equation.DSMT4">
                    <p:embed/>
                    <p:pic>
                      <p:nvPicPr>
                        <p:cNvPr id="0" name="图片 125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4" y="0"/>
                          <a:ext cx="845" cy="10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6" name="Object 8"/>
          <p:cNvGraphicFramePr>
            <a:graphicFrameLocks noChangeAspect="1"/>
          </p:cNvGraphicFramePr>
          <p:nvPr/>
        </p:nvGraphicFramePr>
        <p:xfrm>
          <a:off x="2047875" y="2924175"/>
          <a:ext cx="1273969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2" name="Equation" r:id="rId10" imgW="10363200" imgH="3352800" progId="Equation.DSMT4">
                  <p:embed/>
                </p:oleObj>
              </mc:Choice>
              <mc:Fallback>
                <p:oleObj name="Equation" r:id="rId10" imgW="10363200" imgH="3352800" progId="Equation.DSMT4">
                  <p:embed/>
                  <p:pic>
                    <p:nvPicPr>
                      <p:cNvPr id="0" name="图片 125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924175"/>
                        <a:ext cx="1273969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9"/>
          <p:cNvGrpSpPr/>
          <p:nvPr/>
        </p:nvGrpSpPr>
        <p:grpSpPr bwMode="auto">
          <a:xfrm>
            <a:off x="3308282" y="2905786"/>
            <a:ext cx="1131094" cy="465206"/>
            <a:chOff x="0" y="-3"/>
            <a:chExt cx="880" cy="315"/>
          </a:xfrm>
        </p:grpSpPr>
        <p:sp>
          <p:nvSpPr>
            <p:cNvPr id="28" name="Text Box 10"/>
            <p:cNvSpPr txBox="1">
              <a:spLocks noChangeArrowheads="1"/>
            </p:cNvSpPr>
            <p:nvPr/>
          </p:nvSpPr>
          <p:spPr bwMode="auto">
            <a:xfrm>
              <a:off x="0" y="28"/>
              <a:ext cx="565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100" b="1" dirty="0"/>
                <a:t>记作</a:t>
              </a:r>
            </a:p>
          </p:txBody>
        </p:sp>
        <p:graphicFrame>
          <p:nvGraphicFramePr>
            <p:cNvPr id="30" name="Object 11"/>
            <p:cNvGraphicFramePr>
              <a:graphicFrameLocks noChangeAspect="1"/>
            </p:cNvGraphicFramePr>
            <p:nvPr/>
          </p:nvGraphicFramePr>
          <p:xfrm>
            <a:off x="586" y="-3"/>
            <a:ext cx="294" cy="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73" r:id="rId12" imgW="179070" imgH="204470" progId="Equation.DSMT4">
                    <p:embed/>
                  </p:oleObj>
                </mc:Choice>
                <mc:Fallback>
                  <p:oleObj r:id="rId12" imgW="179070" imgH="204470" progId="Equation.DSMT4">
                    <p:embed/>
                    <p:pic>
                      <p:nvPicPr>
                        <p:cNvPr id="0" name="图片 125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" y="-3"/>
                          <a:ext cx="294" cy="3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4" name="AutoShape 13"/>
          <p:cNvSpPr>
            <a:spLocks noChangeArrowheads="1"/>
          </p:cNvSpPr>
          <p:nvPr/>
        </p:nvSpPr>
        <p:spPr bwMode="auto">
          <a:xfrm>
            <a:off x="6008619" y="2775347"/>
            <a:ext cx="1200150" cy="1200150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endParaRPr lang="zh-CN" altLang="en-US" sz="1800" dirty="0"/>
          </a:p>
        </p:txBody>
      </p:sp>
      <p:graphicFrame>
        <p:nvGraphicFramePr>
          <p:cNvPr id="36" name="Object 14"/>
          <p:cNvGraphicFramePr>
            <a:graphicFrameLocks noChangeAspect="1"/>
          </p:cNvGraphicFramePr>
          <p:nvPr/>
        </p:nvGraphicFramePr>
        <p:xfrm>
          <a:off x="7205198" y="1329928"/>
          <a:ext cx="311944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4" r:id="rId14" imgW="128270" imgH="140970" progId="Equation.DSMT4">
                  <p:embed/>
                </p:oleObj>
              </mc:Choice>
              <mc:Fallback>
                <p:oleObj r:id="rId14" imgW="128270" imgH="140970" progId="Equation.DSMT4">
                  <p:embed/>
                  <p:pic>
                    <p:nvPicPr>
                      <p:cNvPr id="0" name="图片 125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5198" y="1329928"/>
                        <a:ext cx="311944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5"/>
          <p:cNvGraphicFramePr>
            <a:graphicFrameLocks noChangeAspect="1"/>
          </p:cNvGraphicFramePr>
          <p:nvPr/>
        </p:nvGraphicFramePr>
        <p:xfrm>
          <a:off x="6462248" y="1844279"/>
          <a:ext cx="311944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5" r:id="rId16" imgW="128270" imgH="140970" progId="Equation.DSMT4">
                  <p:embed/>
                </p:oleObj>
              </mc:Choice>
              <mc:Fallback>
                <p:oleObj r:id="rId16" imgW="128270" imgH="140970" progId="Equation.DSMT4">
                  <p:embed/>
                  <p:pic>
                    <p:nvPicPr>
                      <p:cNvPr id="0" name="图片 125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2248" y="1844279"/>
                        <a:ext cx="311944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16"/>
          <p:cNvGraphicFramePr>
            <a:graphicFrameLocks noChangeAspect="1"/>
          </p:cNvGraphicFramePr>
          <p:nvPr/>
        </p:nvGraphicFramePr>
        <p:xfrm>
          <a:off x="7151619" y="3003947"/>
          <a:ext cx="311944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6" r:id="rId17" imgW="128270" imgH="140970" progId="Equation.DSMT4">
                  <p:embed/>
                </p:oleObj>
              </mc:Choice>
              <mc:Fallback>
                <p:oleObj r:id="rId17" imgW="128270" imgH="140970" progId="Equation.DSMT4">
                  <p:embed/>
                  <p:pic>
                    <p:nvPicPr>
                      <p:cNvPr id="0" name="图片 125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1619" y="3003947"/>
                        <a:ext cx="311944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17"/>
          <p:cNvGraphicFramePr>
            <a:graphicFrameLocks noChangeAspect="1"/>
          </p:cNvGraphicFramePr>
          <p:nvPr/>
        </p:nvGraphicFramePr>
        <p:xfrm>
          <a:off x="6351519" y="3689747"/>
          <a:ext cx="311944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7" r:id="rId18" imgW="128270" imgH="140970" progId="Equation.DSMT4">
                  <p:embed/>
                </p:oleObj>
              </mc:Choice>
              <mc:Fallback>
                <p:oleObj r:id="rId18" imgW="128270" imgH="140970" progId="Equation.DSMT4">
                  <p:embed/>
                  <p:pic>
                    <p:nvPicPr>
                      <p:cNvPr id="0" name="图片 125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1519" y="3689747"/>
                        <a:ext cx="311944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18"/>
          <p:cNvGraphicFramePr>
            <a:graphicFrameLocks noChangeAspect="1"/>
          </p:cNvGraphicFramePr>
          <p:nvPr/>
        </p:nvGraphicFramePr>
        <p:xfrm>
          <a:off x="6637269" y="3289697"/>
          <a:ext cx="311944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8" r:id="rId19" imgW="128270" imgH="140970" progId="Equation.DSMT4">
                  <p:embed/>
                </p:oleObj>
              </mc:Choice>
              <mc:Fallback>
                <p:oleObj r:id="rId19" imgW="128270" imgH="140970" progId="Equation.DSMT4">
                  <p:embed/>
                  <p:pic>
                    <p:nvPicPr>
                      <p:cNvPr id="0" name="图片 125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7269" y="3289697"/>
                        <a:ext cx="311944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 Box 19"/>
              <p:cNvSpPr txBox="1">
                <a:spLocks noChangeArrowheads="1"/>
              </p:cNvSpPr>
              <p:nvPr/>
            </p:nvSpPr>
            <p:spPr bwMode="auto">
              <a:xfrm>
                <a:off x="1900963" y="1640682"/>
                <a:ext cx="3888581" cy="389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580" tIns="34290" rIns="68580" bIns="3429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en-US" sz="2100" b="1" dirty="0">
                    <a:latin typeface="Verdana" panose="020B0604030504040204" pitchFamily="34" charset="0"/>
                  </a:rPr>
                  <a:t>读作：</a:t>
                </a:r>
                <a:r>
                  <a:rPr lang="en-US" altLang="zh-CN" sz="2100" b="1" dirty="0"/>
                  <a:t> 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latin typeface="Cambria Math" panose="02040503050406030204"/>
                      </a:rPr>
                      <m:t>𝒂</m:t>
                    </m:r>
                  </m:oMath>
                </a14:m>
                <a:r>
                  <a:rPr lang="zh-CN" altLang="en-US" sz="2100" b="1" dirty="0">
                    <a:latin typeface="Verdana" panose="020B0604030504040204" pitchFamily="34" charset="0"/>
                  </a:rPr>
                  <a:t>的平方（</a:t>
                </a:r>
                <a:r>
                  <a:rPr lang="en-US" altLang="zh-CN" sz="2100" b="1" dirty="0"/>
                  <a:t> 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latin typeface="Cambria Math" panose="02040503050406030204"/>
                      </a:rPr>
                      <m:t>𝒂</m:t>
                    </m:r>
                  </m:oMath>
                </a14:m>
                <a:r>
                  <a:rPr lang="zh-CN" altLang="en-US" sz="2100" b="1" dirty="0">
                    <a:latin typeface="Verdana" panose="020B0604030504040204" pitchFamily="34" charset="0"/>
                  </a:rPr>
                  <a:t>的二次方）</a:t>
                </a:r>
              </a:p>
            </p:txBody>
          </p:sp>
        </mc:Choice>
        <mc:Fallback xmlns="">
          <p:sp>
            <p:nvSpPr>
              <p:cNvPr id="42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0963" y="1640682"/>
                <a:ext cx="3888581" cy="389334"/>
              </a:xfrm>
              <a:prstGeom prst="rect">
                <a:avLst/>
              </a:prstGeom>
              <a:blipFill rotWithShape="1">
                <a:blip r:embed="rId20"/>
                <a:stretch>
                  <a:fillRect l="-10" t="-123" r="6" b="1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 Box 20"/>
              <p:cNvSpPr txBox="1">
                <a:spLocks noChangeArrowheads="1"/>
              </p:cNvSpPr>
              <p:nvPr/>
            </p:nvSpPr>
            <p:spPr bwMode="auto">
              <a:xfrm>
                <a:off x="1900963" y="3476626"/>
                <a:ext cx="3888581" cy="3924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580" tIns="34290" rIns="68580" bIns="3429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zh-CN" altLang="en-US" sz="2100" b="1" dirty="0">
                    <a:latin typeface="Verdana" panose="020B0604030504040204" pitchFamily="34" charset="0"/>
                  </a:rPr>
                  <a:t>读作：</a:t>
                </a:r>
                <a:r>
                  <a:rPr lang="en-US" altLang="zh-CN" sz="2100" b="1" dirty="0"/>
                  <a:t> 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latin typeface="Cambria Math" panose="02040503050406030204"/>
                      </a:rPr>
                      <m:t>𝒂</m:t>
                    </m:r>
                  </m:oMath>
                </a14:m>
                <a:r>
                  <a:rPr lang="zh-CN" altLang="en-US" sz="2100" b="1" dirty="0">
                    <a:latin typeface="Verdana" panose="020B0604030504040204" pitchFamily="34" charset="0"/>
                  </a:rPr>
                  <a:t>的立方（</a:t>
                </a:r>
                <a:r>
                  <a:rPr lang="en-US" altLang="zh-CN" sz="2100" b="1" dirty="0"/>
                  <a:t> </a:t>
                </a:r>
                <a14:m>
                  <m:oMath xmlns:m="http://schemas.openxmlformats.org/officeDocument/2006/math">
                    <m:r>
                      <a:rPr lang="en-US" altLang="zh-CN" sz="2100" b="1" i="1" dirty="0">
                        <a:latin typeface="Cambria Math" panose="02040503050406030204"/>
                      </a:rPr>
                      <m:t>𝒂</m:t>
                    </m:r>
                  </m:oMath>
                </a14:m>
                <a:r>
                  <a:rPr lang="zh-CN" altLang="en-US" sz="2100" b="1" dirty="0">
                    <a:latin typeface="Verdana" panose="020B0604030504040204" pitchFamily="34" charset="0"/>
                  </a:rPr>
                  <a:t>的三次方）</a:t>
                </a:r>
              </a:p>
            </p:txBody>
          </p:sp>
        </mc:Choice>
        <mc:Fallback xmlns="">
          <p:sp>
            <p:nvSpPr>
              <p:cNvPr id="43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00963" y="3476626"/>
                <a:ext cx="3888581" cy="392415"/>
              </a:xfrm>
              <a:prstGeom prst="rect">
                <a:avLst/>
              </a:prstGeom>
              <a:blipFill rotWithShape="1">
                <a:blip r:embed="rId21"/>
                <a:stretch>
                  <a:fillRect l="-10" r="6" b="15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 Box 21"/>
              <p:cNvSpPr txBox="1">
                <a:spLocks noChangeArrowheads="1"/>
              </p:cNvSpPr>
              <p:nvPr/>
            </p:nvSpPr>
            <p:spPr bwMode="auto">
              <a:xfrm>
                <a:off x="2495085" y="4341020"/>
                <a:ext cx="2159794" cy="4345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580" tIns="34290" rIns="68580" bIns="3429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2400" b="1" dirty="0">
                    <a:latin typeface="宋体" panose="02010600030101010101" pitchFamily="2" charset="-122"/>
                  </a:rPr>
                  <a:t>4</a:t>
                </a:r>
                <a:r>
                  <a:rPr lang="zh-CN" altLang="en-US" sz="2400" b="1" dirty="0">
                    <a:latin typeface="宋体" panose="02010600030101010101" pitchFamily="2" charset="-122"/>
                  </a:rPr>
                  <a:t>个</a:t>
                </a:r>
                <a14:m>
                  <m:oMath xmlns:m="http://schemas.openxmlformats.org/officeDocument/2006/math">
                    <m:r>
                      <a:rPr lang="en-US" altLang="zh-CN" sz="2400" b="1" i="1" dirty="0">
                        <a:latin typeface="Cambria Math" panose="02040503050406030204"/>
                      </a:rPr>
                      <m:t>𝒂</m:t>
                    </m:r>
                  </m:oMath>
                </a14:m>
                <a:r>
                  <a:rPr lang="zh-CN" altLang="en-US" sz="2400" b="1" dirty="0">
                    <a:latin typeface="宋体" panose="02010600030101010101" pitchFamily="2" charset="-122"/>
                  </a:rPr>
                  <a:t>相乘呢？</a:t>
                </a:r>
              </a:p>
            </p:txBody>
          </p:sp>
        </mc:Choice>
        <mc:Fallback xmlns="">
          <p:sp>
            <p:nvSpPr>
              <p:cNvPr id="44" name="Text 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95085" y="4341020"/>
                <a:ext cx="2159794" cy="434578"/>
              </a:xfrm>
              <a:prstGeom prst="rect">
                <a:avLst/>
              </a:prstGeom>
              <a:blipFill rotWithShape="1">
                <a:blip r:embed="rId22"/>
                <a:stretch>
                  <a:fillRect l="-8" t="-37" r="15" b="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 Box 22"/>
              <p:cNvSpPr txBox="1">
                <a:spLocks noChangeArrowheads="1"/>
              </p:cNvSpPr>
              <p:nvPr/>
            </p:nvSpPr>
            <p:spPr bwMode="auto">
              <a:xfrm>
                <a:off x="4439376" y="4330303"/>
                <a:ext cx="2322910" cy="4345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68580" tIns="34290" rIns="68580" bIns="34290">
                <a:spAutoFit/>
              </a:bodyPr>
              <a:lstStyle>
                <a:lvl1pPr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altLang="zh-CN" sz="2400" b="1" i="1" dirty="0">
                        <a:latin typeface="Cambria Math" panose="02040503050406030204"/>
                      </a:rPr>
                      <m:t>𝒏</m:t>
                    </m:r>
                  </m:oMath>
                </a14:m>
                <a:r>
                  <a:rPr lang="zh-CN" altLang="en-US" sz="2400" b="1" dirty="0">
                    <a:latin typeface="宋体" panose="02010600030101010101" pitchFamily="2" charset="-122"/>
                  </a:rPr>
                  <a:t>个</a:t>
                </a:r>
                <a14:m>
                  <m:oMath xmlns:m="http://schemas.openxmlformats.org/officeDocument/2006/math">
                    <m:r>
                      <a:rPr lang="en-US" altLang="zh-CN" sz="2400" b="1" i="1" dirty="0">
                        <a:latin typeface="Cambria Math" panose="02040503050406030204"/>
                      </a:rPr>
                      <m:t>𝒂</m:t>
                    </m:r>
                  </m:oMath>
                </a14:m>
                <a:r>
                  <a:rPr lang="zh-CN" altLang="en-US" sz="2400" b="1" dirty="0">
                    <a:latin typeface="宋体" panose="02010600030101010101" pitchFamily="2" charset="-122"/>
                  </a:rPr>
                  <a:t>相乘呢？</a:t>
                </a:r>
              </a:p>
            </p:txBody>
          </p:sp>
        </mc:Choice>
        <mc:Fallback xmlns="">
          <p:sp>
            <p:nvSpPr>
              <p:cNvPr id="45" name="Text 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39376" y="4330303"/>
                <a:ext cx="2322910" cy="434579"/>
              </a:xfrm>
              <a:prstGeom prst="rect">
                <a:avLst/>
              </a:prstGeom>
              <a:blipFill rotWithShape="1">
                <a:blip r:embed="rId23"/>
                <a:stretch>
                  <a:fillRect l="-4" t="-55" r="7" b="11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矩形 46"/>
          <p:cNvSpPr/>
          <p:nvPr/>
        </p:nvSpPr>
        <p:spPr>
          <a:xfrm>
            <a:off x="1022530" y="4148145"/>
            <a:ext cx="95122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2100" b="1" dirty="0">
                <a:solidFill>
                  <a:srgbClr val="C0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猜想：</a:t>
            </a:r>
            <a:endParaRPr lang="zh-CN" altLang="en-US" sz="2700" dirty="0"/>
          </a:p>
        </p:txBody>
      </p:sp>
      <p:sp>
        <p:nvSpPr>
          <p:cNvPr id="2" name="矩形 1"/>
          <p:cNvSpPr/>
          <p:nvPr/>
        </p:nvSpPr>
        <p:spPr>
          <a:xfrm>
            <a:off x="6084025" y="1130380"/>
            <a:ext cx="1048295" cy="10445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 animBg="1" autoUpdateAnimBg="0"/>
      <p:bldP spid="34" grpId="0" animBg="1"/>
      <p:bldP spid="42" grpId="0" bldLvl="0" animBg="1" autoUpdateAnimBg="0"/>
      <p:bldP spid="43" grpId="0" bldLvl="0" animBg="1" autoUpdateAnimBg="0"/>
      <p:bldP spid="44" grpId="0" bldLvl="0" animBg="1"/>
      <p:bldP spid="45" grpId="0" bldLvl="0" animBg="1" autoUpdateAnimBg="0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6842" y="3369469"/>
            <a:ext cx="229774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100" b="1" dirty="0">
                <a:solidFill>
                  <a:srgbClr val="C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例如：</a:t>
            </a:r>
            <a:r>
              <a:rPr lang="en-US" altLang="zh-CN" sz="2100" dirty="0">
                <a:latin typeface="黑体" panose="02010609060101010101" pitchFamily="2" charset="-122"/>
                <a:ea typeface="黑体" panose="02010609060101010101" pitchFamily="2" charset="-122"/>
              </a:rPr>
              <a:t>2×2×2×2</a:t>
            </a:r>
          </a:p>
        </p:txBody>
      </p:sp>
      <p:graphicFrame>
        <p:nvGraphicFramePr>
          <p:cNvPr id="13" name="对象 12"/>
          <p:cNvGraphicFramePr/>
          <p:nvPr/>
        </p:nvGraphicFramePr>
        <p:xfrm>
          <a:off x="4540466" y="3365897"/>
          <a:ext cx="301229" cy="322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8" r:id="rId4" imgW="177800" imgH="189865" progId="Equation.3">
                  <p:embed/>
                </p:oleObj>
              </mc:Choice>
              <mc:Fallback>
                <p:oleObj r:id="rId4" imgW="177800" imgH="189865" progId="Equation.3">
                  <p:embed/>
                  <p:pic>
                    <p:nvPicPr>
                      <p:cNvPr id="0" name="图片 1743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466" y="3365897"/>
                        <a:ext cx="301229" cy="3226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>
                <a:spLocks noChangeArrowheads="1"/>
              </p:cNvSpPr>
              <p:nvPr/>
            </p:nvSpPr>
            <p:spPr bwMode="auto">
              <a:xfrm>
                <a:off x="1488204" y="3970144"/>
                <a:ext cx="2474957" cy="3924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68580" tIns="34290" rIns="68580" bIns="3429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𝑎</m:t>
                    </m:r>
                  </m:oMath>
                </a14:m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×</a:t>
                </a:r>
                <a:r>
                  <a:rPr lang="en-US" altLang="zh-CN" sz="2100" dirty="0">
                    <a:ea typeface="黑体" panose="0201060906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𝑎</m:t>
                    </m:r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 </m:t>
                    </m:r>
                  </m:oMath>
                </a14:m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×</a:t>
                </a:r>
                <a:r>
                  <a:rPr lang="en-US" altLang="zh-CN" sz="2100" dirty="0">
                    <a:ea typeface="黑体" panose="0201060906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𝑎</m:t>
                    </m:r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 </m:t>
                    </m:r>
                  </m:oMath>
                </a14:m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×</a:t>
                </a:r>
                <a:r>
                  <a:rPr lang="en-US" altLang="zh-CN" sz="2100" dirty="0">
                    <a:ea typeface="黑体" panose="0201060906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𝑎</m:t>
                    </m:r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 </m:t>
                    </m:r>
                  </m:oMath>
                </a14:m>
                <a:r>
                  <a:rPr lang="en-US" altLang="zh-CN" sz="2100" dirty="0">
                    <a:latin typeface="黑体" panose="02010609060101010101" pitchFamily="2" charset="-122"/>
                    <a:ea typeface="黑体" panose="02010609060101010101" pitchFamily="2" charset="-122"/>
                  </a:rPr>
                  <a:t>×</a:t>
                </a:r>
                <a:r>
                  <a:rPr lang="en-US" altLang="zh-CN" sz="2100" dirty="0">
                    <a:ea typeface="黑体" panose="02010609060101010101" pitchFamily="2" charset="-122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𝑎</m:t>
                    </m:r>
                  </m:oMath>
                </a14:m>
                <a:endParaRPr lang="en-US" altLang="zh-CN" sz="2100" dirty="0">
                  <a:latin typeface="黑体" panose="02010609060101010101" pitchFamily="2" charset="-122"/>
                  <a:ea typeface="黑体" panose="02010609060101010101" pitchFamily="2" charset="-122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88204" y="3970144"/>
                <a:ext cx="2474957" cy="392415"/>
              </a:xfrm>
              <a:prstGeom prst="rect">
                <a:avLst/>
              </a:prstGeom>
              <a:blipFill rotWithShape="1">
                <a:blip r:embed="rId6"/>
                <a:stretch>
                  <a:fillRect l="-16" t="-32" r="-1457" b="2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对象 14"/>
          <p:cNvGraphicFramePr/>
          <p:nvPr/>
        </p:nvGraphicFramePr>
        <p:xfrm>
          <a:off x="4504135" y="3941922"/>
          <a:ext cx="320278" cy="364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9" name="Equation" r:id="rId7" imgW="4267200" imgH="4876800" progId="Equation.DSMT4">
                  <p:embed/>
                </p:oleObj>
              </mc:Choice>
              <mc:Fallback>
                <p:oleObj name="Equation" r:id="rId7" imgW="4267200" imgH="4876800" progId="Equation.DSMT4">
                  <p:embed/>
                  <p:pic>
                    <p:nvPicPr>
                      <p:cNvPr id="0" name="图片 17434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4135" y="3941922"/>
                        <a:ext cx="320278" cy="3643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本框 12300"/>
          <p:cNvSpPr txBox="1">
            <a:spLocks noChangeArrowheads="1"/>
          </p:cNvSpPr>
          <p:nvPr/>
        </p:nvSpPr>
        <p:spPr bwMode="auto">
          <a:xfrm>
            <a:off x="3898304" y="3369469"/>
            <a:ext cx="67710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100">
                <a:latin typeface="Times New Roman" panose="02020603050405020304" pitchFamily="18" charset="0"/>
                <a:ea typeface="黑体" panose="02010609060101010101" pitchFamily="2" charset="-122"/>
              </a:rPr>
              <a:t>记作</a:t>
            </a: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3898304" y="3951447"/>
            <a:ext cx="677108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记作</a:t>
            </a:r>
          </a:p>
        </p:txBody>
      </p:sp>
      <p:sp>
        <p:nvSpPr>
          <p:cNvPr id="18" name="文本框 4"/>
          <p:cNvSpPr txBox="1">
            <a:spLocks noChangeArrowheads="1"/>
          </p:cNvSpPr>
          <p:nvPr/>
        </p:nvSpPr>
        <p:spPr bwMode="auto">
          <a:xfrm>
            <a:off x="1527811" y="721995"/>
            <a:ext cx="6113621" cy="103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1800" dirty="0"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        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一般地，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n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个相同的因数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a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相乘，记作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a</a:t>
            </a:r>
            <a:r>
              <a:rPr lang="en-US" altLang="zh-CN" sz="2100" i="1" baseline="300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n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，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读作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“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a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的</a:t>
            </a:r>
            <a:r>
              <a:rPr lang="en-US" altLang="zh-CN" sz="2100" i="1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n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次方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（或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a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的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n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  <a:sym typeface="宋体" panose="02010600030101010101" pitchFamily="2" charset="-122"/>
              </a:rPr>
              <a:t>次幂）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”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  <a:sym typeface="Arial" panose="020B0604020202020204" pitchFamily="34" charset="0"/>
              </a:rPr>
              <a:t>，即</a:t>
            </a:r>
          </a:p>
        </p:txBody>
      </p:sp>
      <p:grpSp>
        <p:nvGrpSpPr>
          <p:cNvPr id="19" name="组合 6"/>
          <p:cNvGrpSpPr/>
          <p:nvPr/>
        </p:nvGrpSpPr>
        <p:grpSpPr bwMode="auto">
          <a:xfrm>
            <a:off x="2236607" y="1727949"/>
            <a:ext cx="4229100" cy="1269904"/>
            <a:chOff x="3359" y="2089"/>
            <a:chExt cx="8880" cy="2668"/>
          </a:xfrm>
        </p:grpSpPr>
        <p:grpSp>
          <p:nvGrpSpPr>
            <p:cNvPr id="20" name="Group 7"/>
            <p:cNvGrpSpPr/>
            <p:nvPr/>
          </p:nvGrpSpPr>
          <p:grpSpPr bwMode="auto">
            <a:xfrm>
              <a:off x="3359" y="2089"/>
              <a:ext cx="8880" cy="2668"/>
              <a:chOff x="562" y="1932"/>
              <a:chExt cx="3552" cy="106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2" y="1932"/>
                    <a:ext cx="3552" cy="71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just" eaLnBrk="1" hangingPunct="1">
                      <a:lnSpc>
                        <a:spcPct val="150000"/>
                      </a:lnSpc>
                      <a:spcBef>
                        <a:spcPct val="50000"/>
                      </a:spcBef>
                    </a:pPr>
                    <a:r>
                      <a:rPr lang="en-US" altLang="zh-CN" sz="3300" i="1" dirty="0">
                        <a:latin typeface="Times New Roman" panose="02020603050405020304" pitchFamily="18" charset="0"/>
                        <a:ea typeface="黑体" panose="02010609060101010101" pitchFamily="2" charset="-122"/>
                      </a:rPr>
                      <a:t>a</a:t>
                    </a:r>
                    <a14:m>
                      <m:oMath xmlns:m="http://schemas.openxmlformats.org/officeDocument/2006/math">
                        <m:r>
                          <a:rPr lang="en-US" altLang="zh-CN" sz="3300" i="1" dirty="0">
                            <a:latin typeface="Cambria Math" panose="02040503050406030204"/>
                            <a:ea typeface="黑体" panose="02010609060101010101" pitchFamily="2" charset="-122"/>
                          </a:rPr>
                          <m:t>﹒</m:t>
                        </m:r>
                      </m:oMath>
                    </a14:m>
                    <a:r>
                      <a:rPr lang="en-US" altLang="zh-CN" sz="3300" i="1" dirty="0">
                        <a:latin typeface="Times New Roman" panose="02020603050405020304" pitchFamily="18" charset="0"/>
                        <a:ea typeface="黑体" panose="02010609060101010101" pitchFamily="2" charset="-122"/>
                      </a:rPr>
                      <a:t>a</a:t>
                    </a:r>
                    <a14:m>
                      <m:oMath xmlns:m="http://schemas.openxmlformats.org/officeDocument/2006/math">
                        <m:r>
                          <a:rPr lang="en-US" altLang="zh-CN" sz="3300" i="1" dirty="0">
                            <a:latin typeface="Cambria Math" panose="02040503050406030204"/>
                            <a:ea typeface="黑体" panose="02010609060101010101" pitchFamily="2" charset="-122"/>
                          </a:rPr>
                          <m:t>﹒</m:t>
                        </m:r>
                      </m:oMath>
                    </a14:m>
                    <a:r>
                      <a:rPr lang="en-US" altLang="zh-CN" sz="3300" i="1" dirty="0">
                        <a:latin typeface="Times New Roman" panose="02020603050405020304" pitchFamily="18" charset="0"/>
                        <a:ea typeface="黑体" panose="02010609060101010101" pitchFamily="2" charset="-122"/>
                      </a:rPr>
                      <a:t>a</a:t>
                    </a:r>
                    <a:r>
                      <a:rPr lang="en-US" altLang="zh-CN" sz="3300" dirty="0">
                        <a:ea typeface="黑体" panose="02010609060101010101" pitchFamily="2" charset="-122"/>
                      </a:rPr>
                      <a:t> </a:t>
                    </a:r>
                    <a14:m>
                      <m:oMath xmlns:m="http://schemas.openxmlformats.org/officeDocument/2006/math">
                        <m:r>
                          <a:rPr lang="en-US" altLang="zh-CN" sz="3300" i="1" dirty="0">
                            <a:latin typeface="Cambria Math" panose="02040503050406030204"/>
                            <a:ea typeface="黑体" panose="02010609060101010101" pitchFamily="2" charset="-122"/>
                          </a:rPr>
                          <m:t>﹒</m:t>
                        </m:r>
                      </m:oMath>
                    </a14:m>
                    <a:r>
                      <a:rPr lang="zh-CN" altLang="en-US" sz="3300" i="1" dirty="0">
                        <a:latin typeface="Times New Roman" panose="02020603050405020304" pitchFamily="18" charset="0"/>
                        <a:ea typeface="黑体" panose="02010609060101010101" pitchFamily="2" charset="-122"/>
                      </a:rPr>
                      <a:t>  </a:t>
                    </a:r>
                    <a14:m>
                      <m:oMath xmlns:m="http://schemas.openxmlformats.org/officeDocument/2006/math">
                        <m:r>
                          <a:rPr lang="en-US" altLang="zh-CN" sz="3300" i="1" dirty="0">
                            <a:latin typeface="Cambria Math" panose="02040503050406030204"/>
                            <a:ea typeface="黑体" panose="02010609060101010101" pitchFamily="2" charset="-122"/>
                          </a:rPr>
                          <m:t>﹒</m:t>
                        </m:r>
                      </m:oMath>
                    </a14:m>
                    <a:r>
                      <a:rPr lang="en-US" altLang="zh-CN" sz="3300" i="1" dirty="0">
                        <a:latin typeface="Times New Roman" panose="02020603050405020304" pitchFamily="18" charset="0"/>
                        <a:ea typeface="黑体" panose="02010609060101010101" pitchFamily="2" charset="-122"/>
                      </a:rPr>
                      <a:t>a</a:t>
                    </a:r>
                    <a:r>
                      <a:rPr lang="en-US" altLang="zh-CN" sz="3300" dirty="0">
                        <a:latin typeface="Times New Roman" panose="02020603050405020304" pitchFamily="18" charset="0"/>
                        <a:ea typeface="黑体" panose="02010609060101010101" pitchFamily="2" charset="-122"/>
                      </a:rPr>
                      <a:t> = </a:t>
                    </a:r>
                    <a:r>
                      <a:rPr lang="en-US" altLang="zh-CN" sz="3300" i="1" dirty="0">
                        <a:latin typeface="Times New Roman" panose="02020603050405020304" pitchFamily="18" charset="0"/>
                        <a:ea typeface="黑体" panose="02010609060101010101" pitchFamily="2" charset="-122"/>
                      </a:rPr>
                      <a:t>a</a:t>
                    </a:r>
                    <a:r>
                      <a:rPr lang="en-US" altLang="zh-CN" sz="3300" i="1" baseline="30000" dirty="0">
                        <a:latin typeface="Times New Roman" panose="02020603050405020304" pitchFamily="18" charset="0"/>
                        <a:ea typeface="黑体" panose="02010609060101010101" pitchFamily="2" charset="-122"/>
                      </a:rPr>
                      <a:t>n</a:t>
                    </a:r>
                  </a:p>
                </p:txBody>
              </p:sp>
            </mc:Choice>
            <mc:Fallback xmlns="">
              <p:sp>
                <p:nvSpPr>
                  <p:cNvPr id="22" name="Text Box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62" y="1932"/>
                    <a:ext cx="3552" cy="718"/>
                  </a:xfrm>
                  <a:prstGeom prst="rect">
                    <a:avLst/>
                  </a:prstGeom>
                  <a:blipFill rotWithShape="1">
                    <a:blip r:embed="rId9"/>
                  </a:blipFill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3" name="AutoShape 9"/>
              <p:cNvSpPr/>
              <p:nvPr/>
            </p:nvSpPr>
            <p:spPr bwMode="auto">
              <a:xfrm rot="16200000" flipV="1">
                <a:off x="1706" y="1510"/>
                <a:ext cx="115" cy="2212"/>
              </a:xfrm>
              <a:prstGeom prst="leftBrace">
                <a:avLst>
                  <a:gd name="adj1" fmla="val 152543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 wrap="none" anchor="ctr"/>
              <a:lstStyle/>
              <a:p>
                <a:pPr>
                  <a:lnSpc>
                    <a:spcPct val="150000"/>
                  </a:lnSpc>
                </a:pPr>
                <a:endParaRPr lang="zh-CN" altLang="en-US" sz="1800">
                  <a:latin typeface="Times New Roman" panose="02020603050405020304" pitchFamily="18" charset="0"/>
                  <a:ea typeface="黑体" panose="02010609060101010101" pitchFamily="2" charset="-122"/>
                </a:endParaRPr>
              </a:p>
            </p:txBody>
          </p:sp>
          <p:sp>
            <p:nvSpPr>
              <p:cNvPr id="24" name="Text Box 10"/>
              <p:cNvSpPr txBox="1">
                <a:spLocks noChangeArrowheads="1"/>
              </p:cNvSpPr>
              <p:nvPr/>
            </p:nvSpPr>
            <p:spPr bwMode="auto">
              <a:xfrm>
                <a:off x="1556" y="2573"/>
                <a:ext cx="753" cy="4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just" eaLnBrk="1" hangingPunct="1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sz="1800" i="1">
                    <a:latin typeface="Times New Roman" panose="02020603050405020304" pitchFamily="18" charset="0"/>
                    <a:ea typeface="黑体" panose="02010609060101010101" pitchFamily="2" charset="-122"/>
                  </a:rPr>
                  <a:t>n</a:t>
                </a:r>
                <a:r>
                  <a:rPr lang="zh-CN" altLang="en-US" sz="1800">
                    <a:latin typeface="Times New Roman" panose="02020603050405020304" pitchFamily="18" charset="0"/>
                    <a:ea typeface="黑体" panose="02010609060101010101" pitchFamily="2" charset="-122"/>
                  </a:rPr>
                  <a:t>个</a:t>
                </a:r>
              </a:p>
            </p:txBody>
          </p:sp>
        </p:grpSp>
        <p:sp>
          <p:nvSpPr>
            <p:cNvPr id="21" name="文本框 4"/>
            <p:cNvSpPr txBox="1">
              <a:spLocks noChangeArrowheads="1"/>
            </p:cNvSpPr>
            <p:nvPr/>
          </p:nvSpPr>
          <p:spPr bwMode="auto">
            <a:xfrm>
              <a:off x="7543" y="2819"/>
              <a:ext cx="892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800" dirty="0">
                  <a:latin typeface="黑体" panose="02010609060101010101" pitchFamily="2" charset="-122"/>
                  <a:ea typeface="黑体" panose="02010609060101010101" pitchFamily="2" charset="-122"/>
                </a:rPr>
                <a:t>…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4"/>
              <p:cNvSpPr txBox="1">
                <a:spLocks noChangeArrowheads="1"/>
              </p:cNvSpPr>
              <p:nvPr/>
            </p:nvSpPr>
            <p:spPr bwMode="auto">
              <a:xfrm>
                <a:off x="5259604" y="3855244"/>
                <a:ext cx="2405063" cy="553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0" tIns="34290" rIns="68580" bIns="3429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读作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latin typeface="Cambria Math" panose="02040503050406030204"/>
                        <a:ea typeface="黑体" panose="02010609060101010101" pitchFamily="2" charset="-122"/>
                      </a:rPr>
                      <m:t>𝑎</m:t>
                    </m:r>
                  </m:oMath>
                </a14:m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的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5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次方</a:t>
                </a:r>
                <a:r>
                  <a:rPr lang="en-US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(</a:t>
                </a:r>
                <a:r>
                  <a:rPr lang="zh-CN" altLang="en-US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幂</a:t>
                </a:r>
                <a:r>
                  <a:rPr lang="en-US" altLang="zh-CN" sz="2100" dirty="0">
                    <a:latin typeface="Times New Roman" panose="02020603050405020304" pitchFamily="18" charset="0"/>
                    <a:ea typeface="黑体" panose="02010609060101010101" pitchFamily="2" charset="-122"/>
                  </a:rPr>
                  <a:t>).</a:t>
                </a:r>
              </a:p>
            </p:txBody>
          </p:sp>
        </mc:Choice>
        <mc:Fallback xmlns="">
          <p:sp>
            <p:nvSpPr>
              <p:cNvPr id="25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59604" y="3855244"/>
                <a:ext cx="2405063" cy="553998"/>
              </a:xfrm>
              <a:prstGeom prst="rect">
                <a:avLst/>
              </a:prstGeom>
              <a:blipFill rotWithShape="1">
                <a:blip r:embed="rId10"/>
                <a:stretch>
                  <a:fillRect l="-22" t="-29" r="9" b="7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5086964" y="3233738"/>
            <a:ext cx="2406253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读作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的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4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次方</a:t>
            </a:r>
            <a:r>
              <a:rPr lang="en-US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(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幂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).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 bldLvl="0" animBg="1"/>
      <p:bldP spid="16" grpId="0"/>
      <p:bldP spid="17" grpId="0"/>
      <p:bldP spid="18" grpId="0"/>
      <p:bldP spid="25" grpId="0" bldLvl="0" animBg="1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1048226" y="850583"/>
            <a:ext cx="7572375" cy="552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求</a:t>
            </a:r>
            <a:r>
              <a:rPr lang="en-US" altLang="zh-CN" sz="2100" i="1" dirty="0">
                <a:latin typeface="Times New Roman" panose="02020603050405020304" pitchFamily="18" charset="0"/>
                <a:ea typeface="黑体" panose="02010609060101010101" pitchFamily="2" charset="-122"/>
              </a:rPr>
              <a:t>n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个相同因数的积的运算，叫做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乘方</a:t>
            </a:r>
            <a:r>
              <a:rPr lang="zh-CN" altLang="en-US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，乘方的结果叫做</a:t>
            </a:r>
            <a:r>
              <a:rPr lang="zh-CN" altLang="en-US" sz="2100" dirty="0">
                <a:solidFill>
                  <a:srgbClr val="C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幂</a:t>
            </a:r>
            <a:r>
              <a:rPr lang="en-US" altLang="zh-CN" sz="2100" dirty="0">
                <a:latin typeface="Times New Roman" panose="02020603050405020304" pitchFamily="18" charset="0"/>
                <a:ea typeface="黑体" panose="02010609060101010101" pitchFamily="2" charset="-122"/>
              </a:rPr>
              <a:t>.</a:t>
            </a:r>
            <a:endParaRPr lang="zh-CN" altLang="en-US" sz="2100" dirty="0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grpSp>
        <p:nvGrpSpPr>
          <p:cNvPr id="28" name="Group 2"/>
          <p:cNvGrpSpPr/>
          <p:nvPr/>
        </p:nvGrpSpPr>
        <p:grpSpPr bwMode="auto">
          <a:xfrm>
            <a:off x="3166902" y="2448725"/>
            <a:ext cx="1088569" cy="861476"/>
            <a:chOff x="0" y="23"/>
            <a:chExt cx="768" cy="689"/>
          </a:xfrm>
        </p:grpSpPr>
        <p:sp>
          <p:nvSpPr>
            <p:cNvPr id="29" name="Rectangle 3"/>
            <p:cNvSpPr>
              <a:spLocks noChangeArrowheads="1"/>
            </p:cNvSpPr>
            <p:nvPr/>
          </p:nvSpPr>
          <p:spPr bwMode="auto">
            <a:xfrm>
              <a:off x="0" y="68"/>
              <a:ext cx="672" cy="624"/>
            </a:xfrm>
            <a:prstGeom prst="rect">
              <a:avLst/>
            </a:prstGeom>
            <a:solidFill>
              <a:srgbClr val="CCFFFF"/>
            </a:solidFill>
            <a:ln w="2857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0" y="23"/>
                  <a:ext cx="768" cy="6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CN" sz="50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sz="5000" i="1" dirty="0">
                                <a:latin typeface="Cambria Math" panose="02040503050406030204"/>
                              </a:rPr>
                              <m:t>𝑎</m:t>
                            </m:r>
                          </m:e>
                          <m:sup>
                            <m:r>
                              <a:rPr lang="en-US" altLang="zh-CN" sz="5000" i="1" dirty="0">
                                <a:latin typeface="Cambria Math" panose="02040503050406030204"/>
                              </a:rPr>
                              <m:t>𝑛</m:t>
                            </m:r>
                          </m:sup>
                        </m:sSup>
                      </m:oMath>
                    </m:oMathPara>
                  </a14:m>
                  <a:endParaRPr lang="en-US" sz="5000" dirty="0"/>
                </a:p>
              </p:txBody>
            </p:sp>
          </mc:Choice>
          <mc:Fallback xmlns="">
            <p:sp>
              <p:nvSpPr>
                <p:cNvPr id="30" name="Text 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23"/>
                  <a:ext cx="768" cy="689"/>
                </a:xfrm>
                <a:prstGeom prst="rect">
                  <a:avLst/>
                </a:prstGeom>
                <a:blipFill rotWithShape="1">
                  <a:blip r:embed="rId3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1" name="Line 7"/>
          <p:cNvSpPr>
            <a:spLocks noChangeShapeType="1"/>
          </p:cNvSpPr>
          <p:nvPr/>
        </p:nvSpPr>
        <p:spPr bwMode="auto">
          <a:xfrm rot="10800000" flipV="1">
            <a:off x="3988198" y="2209466"/>
            <a:ext cx="685800" cy="285750"/>
          </a:xfrm>
          <a:prstGeom prst="line">
            <a:avLst/>
          </a:prstGeom>
          <a:noFill/>
          <a:ln w="34925">
            <a:solidFill>
              <a:schemeClr val="accent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 rot="985259" flipV="1">
            <a:off x="2635648" y="2720244"/>
            <a:ext cx="689372" cy="203597"/>
          </a:xfrm>
          <a:prstGeom prst="line">
            <a:avLst/>
          </a:prstGeom>
          <a:noFill/>
          <a:ln w="34925">
            <a:solidFill>
              <a:schemeClr val="accent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4751165" y="1891852"/>
            <a:ext cx="1143000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C00000"/>
                </a:solidFill>
                <a:ea typeface="黑体" panose="02010609060101010101" pitchFamily="2" charset="-122"/>
              </a:rPr>
              <a:t>指数</a:t>
            </a: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3337640" y="3912536"/>
            <a:ext cx="628650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C00000"/>
                </a:solidFill>
                <a:ea typeface="黑体" panose="02010609060101010101" pitchFamily="2" charset="-122"/>
              </a:rPr>
              <a:t>幂</a:t>
            </a:r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1821141" y="2605049"/>
            <a:ext cx="1181100" cy="438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C00000"/>
                </a:solidFill>
                <a:ea typeface="黑体" panose="02010609060101010101" pitchFamily="2" charset="-122"/>
              </a:rPr>
              <a:t>底数</a:t>
            </a:r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 rot="17185259" flipV="1">
            <a:off x="3219649" y="3450692"/>
            <a:ext cx="679847" cy="200025"/>
          </a:xfrm>
          <a:prstGeom prst="line">
            <a:avLst/>
          </a:prstGeom>
          <a:noFill/>
          <a:ln w="34925">
            <a:solidFill>
              <a:schemeClr val="accent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endParaRPr lang="zh-CN" altLang="en-US"/>
          </a:p>
        </p:txBody>
      </p:sp>
      <p:grpSp>
        <p:nvGrpSpPr>
          <p:cNvPr id="37" name="Group 19"/>
          <p:cNvGrpSpPr/>
          <p:nvPr/>
        </p:nvGrpSpPr>
        <p:grpSpPr bwMode="auto">
          <a:xfrm>
            <a:off x="4227848" y="2562127"/>
            <a:ext cx="3381560" cy="1195679"/>
            <a:chOff x="24" y="0"/>
            <a:chExt cx="2159" cy="101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4" y="0"/>
                  <a:ext cx="2159" cy="4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3000" dirty="0"/>
                    <a:t>=</a:t>
                  </a:r>
                  <a14:m>
                    <m:oMath xmlns:m="http://schemas.openxmlformats.org/officeDocument/2006/math">
                      <m:r>
                        <a:rPr lang="en-US" altLang="zh-CN" sz="3000" dirty="0">
                          <a:latin typeface="Cambria Math" panose="02040503050406030204"/>
                        </a:rPr>
                        <m:t>  </m:t>
                      </m:r>
                      <m:r>
                        <a:rPr lang="zh-CN" altLang="en-US" sz="3000" i="1" dirty="0">
                          <a:latin typeface="Cambria Math" panose="02040503050406030204"/>
                        </a:rPr>
                        <m:t>𝑎</m:t>
                      </m:r>
                      <m:r>
                        <a:rPr lang="zh-CN" altLang="en-US" sz="3000" i="1" dirty="0">
                          <a:solidFill>
                            <a:srgbClr val="000000"/>
                          </a:solidFill>
                          <a:latin typeface="Cambria Math" panose="02040503050406030204"/>
                        </a:rPr>
                        <m:t>·</m:t>
                      </m:r>
                      <m:r>
                        <a:rPr lang="zh-CN" altLang="en-US" sz="3000" i="1" dirty="0">
                          <a:latin typeface="Cambria Math" panose="02040503050406030204"/>
                        </a:rPr>
                        <m:t>𝑎</m:t>
                      </m:r>
                      <m:r>
                        <a:rPr lang="en-US" altLang="zh-CN" sz="3000" i="1" dirty="0">
                          <a:latin typeface="Cambria Math" panose="02040503050406030204"/>
                          <a:ea typeface="黑体" panose="02010609060101010101" pitchFamily="2" charset="-122"/>
                        </a:rPr>
                        <m:t>﹒</m:t>
                      </m:r>
                      <m:r>
                        <m:rPr>
                          <m:nor/>
                        </m:rPr>
                        <a:rPr lang="zh-CN" altLang="en-US" sz="3000" i="1" dirty="0">
                          <a:latin typeface="Times New Roman" panose="02020603050405020304" pitchFamily="18" charset="0"/>
                          <a:ea typeface="黑体" panose="02010609060101010101" pitchFamily="2" charset="-122"/>
                        </a:rPr>
                        <m:t>  </m:t>
                      </m:r>
                      <m:r>
                        <a:rPr lang="en-US" altLang="zh-CN" sz="3000" i="1" dirty="0">
                          <a:latin typeface="Cambria Math" panose="02040503050406030204"/>
                          <a:ea typeface="黑体" panose="02010609060101010101" pitchFamily="2" charset="-122"/>
                        </a:rPr>
                        <m:t>﹒</m:t>
                      </m:r>
                      <m:r>
                        <a:rPr lang="zh-CN" altLang="en-US" sz="3000" i="1" dirty="0">
                          <a:latin typeface="Cambria Math" panose="02040503050406030204"/>
                        </a:rPr>
                        <m:t>𝑎</m:t>
                      </m:r>
                      <m:r>
                        <a:rPr lang="zh-CN" altLang="en-US" sz="3000" i="1" dirty="0">
                          <a:latin typeface="Cambria Math" panose="02040503050406030204"/>
                        </a:rPr>
                        <m:t> </m:t>
                      </m:r>
                    </m:oMath>
                  </a14:m>
                  <a:endParaRPr lang="zh-CN" altLang="en-US" sz="3000" dirty="0"/>
                </a:p>
              </p:txBody>
            </p:sp>
          </mc:Choice>
          <mc:Fallback xmlns="">
            <p:sp>
              <p:nvSpPr>
                <p:cNvPr id="38" name="Text 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" y="0"/>
                  <a:ext cx="2159" cy="472"/>
                </a:xfrm>
                <a:prstGeom prst="rect">
                  <a:avLst/>
                </a:prstGeom>
                <a:blipFill rotWithShape="1">
                  <a:blip r:embed="rId4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9" name="AutoShape 21"/>
            <p:cNvSpPr/>
            <p:nvPr/>
          </p:nvSpPr>
          <p:spPr bwMode="auto">
            <a:xfrm rot="16200000">
              <a:off x="824" y="-31"/>
              <a:ext cx="200" cy="1074"/>
            </a:xfrm>
            <a:prstGeom prst="leftBrace">
              <a:avLst>
                <a:gd name="adj1" fmla="val 52083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564" y="626"/>
                  <a:ext cx="720" cy="39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>
                            <a:latin typeface="Cambria Math" panose="02040503050406030204"/>
                          </a:rPr>
                          <m:t>𝑛</m:t>
                        </m:r>
                        <m:r>
                          <a:rPr lang="zh-CN" altLang="en-US" sz="2400" i="1" dirty="0">
                            <a:latin typeface="Cambria Math" panose="02040503050406030204"/>
                          </a:rPr>
                          <m:t>个</m:t>
                        </m:r>
                        <m:r>
                          <a:rPr lang="en-US" sz="2400" i="1" dirty="0">
                            <a:latin typeface="Cambria Math" panose="02040503050406030204"/>
                          </a:rPr>
                          <m:t>𝑎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0" name="Text 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64" y="626"/>
                  <a:ext cx="720" cy="393"/>
                </a:xfrm>
                <a:prstGeom prst="rect">
                  <a:avLst/>
                </a:prstGeom>
                <a:blipFill rotWithShape="1">
                  <a:blip r:embed="rId5"/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1" name="文本框 4"/>
          <p:cNvSpPr txBox="1">
            <a:spLocks noChangeArrowheads="1"/>
          </p:cNvSpPr>
          <p:nvPr/>
        </p:nvSpPr>
        <p:spPr bwMode="auto">
          <a:xfrm>
            <a:off x="5757551" y="2674720"/>
            <a:ext cx="424815" cy="346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800" dirty="0">
                <a:latin typeface="黑体" panose="02010609060101010101" pitchFamily="2" charset="-122"/>
                <a:ea typeface="黑体" panose="02010609060101010101" pitchFamily="2" charset="-122"/>
              </a:rPr>
              <a:t>…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1" grpId="0" bldLvl="0" animBg="1"/>
      <p:bldP spid="32" grpId="0" bldLvl="0" animBg="1"/>
      <p:bldP spid="33" grpId="0" bldLvl="0" animBg="1" autoUpdateAnimBg="0"/>
      <p:bldP spid="34" grpId="0" bldLvl="0" animBg="1" autoUpdateAnimBg="0"/>
      <p:bldP spid="35" grpId="0" bldLvl="0" animBg="1" autoUpdateAnimBg="0"/>
      <p:bldP spid="36" grpId="0" bldLvl="0" animBg="1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022661" y="3329464"/>
            <a:ext cx="7200900" cy="761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dirty="0">
                <a:latin typeface="宋体" panose="02010600030101010101" pitchFamily="2" charset="-122"/>
              </a:rPr>
              <a:t>(3)</a:t>
            </a: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en-US" altLang="zh-CN" sz="1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(-0.3)</a:t>
            </a:r>
            <a:r>
              <a:rPr lang="en-US" altLang="zh-CN" sz="1800" b="1" baseline="30000" dirty="0">
                <a:latin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中，底数是</a:t>
            </a:r>
            <a:r>
              <a:rPr lang="en-US" altLang="zh-CN" sz="1800" b="1" u="sng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_   </a:t>
            </a:r>
            <a:r>
              <a:rPr lang="en-US" altLang="zh-CN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__,</a:t>
            </a: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指数是</a:t>
            </a:r>
            <a:r>
              <a:rPr lang="en-US" altLang="zh-CN" sz="1800" b="1" dirty="0">
                <a:solidFill>
                  <a:srgbClr val="000000"/>
                </a:solidFill>
                <a:latin typeface="宋体" panose="02010600030101010101" pitchFamily="2" charset="-122"/>
              </a:rPr>
              <a:t>____</a:t>
            </a: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，读作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18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</a:t>
            </a: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或读作</a:t>
            </a:r>
            <a:r>
              <a:rPr lang="en-US" altLang="zh-CN" sz="18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</a:t>
            </a: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；</a:t>
            </a:r>
            <a:r>
              <a:rPr lang="zh-CN" altLang="en-US" sz="1800" b="1" dirty="0"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574647" y="3255691"/>
            <a:ext cx="864394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dirty="0">
                <a:solidFill>
                  <a:srgbClr val="FF3300"/>
                </a:solidFill>
                <a:latin typeface="宋体" panose="02010600030101010101" pitchFamily="2" charset="-122"/>
              </a:rPr>
              <a:t>-0.3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264467" y="3263742"/>
            <a:ext cx="555308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dirty="0">
                <a:solidFill>
                  <a:srgbClr val="FF3300"/>
                </a:solidFill>
                <a:latin typeface="宋体" panose="02010600030101010101" pitchFamily="2" charset="-122"/>
              </a:rPr>
              <a:t>5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1101719" y="3694987"/>
            <a:ext cx="2618185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dirty="0">
                <a:solidFill>
                  <a:srgbClr val="FF3300"/>
                </a:solidFill>
                <a:latin typeface="宋体" panose="02010600030101010101" pitchFamily="2" charset="-122"/>
              </a:rPr>
              <a:t>-0.3</a:t>
            </a:r>
            <a:r>
              <a:rPr lang="zh-CN" altLang="en-US" sz="1800" b="1" dirty="0">
                <a:solidFill>
                  <a:srgbClr val="FF3300"/>
                </a:solidFill>
                <a:latin typeface="宋体" panose="02010600030101010101" pitchFamily="2" charset="-122"/>
              </a:rPr>
              <a:t>的</a:t>
            </a:r>
            <a:r>
              <a:rPr lang="en-US" altLang="zh-CN" sz="1800" b="1" dirty="0">
                <a:solidFill>
                  <a:srgbClr val="FF3300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1800" b="1" dirty="0">
                <a:solidFill>
                  <a:srgbClr val="FF3300"/>
                </a:solidFill>
                <a:latin typeface="宋体" panose="02010600030101010101" pitchFamily="2" charset="-122"/>
              </a:rPr>
              <a:t>次方  </a:t>
            </a: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3154594" y="3695020"/>
            <a:ext cx="2459831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dirty="0">
                <a:solidFill>
                  <a:srgbClr val="FF3300"/>
                </a:solidFill>
                <a:latin typeface="宋体" panose="02010600030101010101" pitchFamily="2" charset="-122"/>
              </a:rPr>
              <a:t>-0.3</a:t>
            </a:r>
            <a:r>
              <a:rPr lang="zh-CN" altLang="en-US" sz="1800" b="1" dirty="0">
                <a:solidFill>
                  <a:srgbClr val="FF3300"/>
                </a:solidFill>
                <a:latin typeface="宋体" panose="02010600030101010101" pitchFamily="2" charset="-122"/>
              </a:rPr>
              <a:t>的</a:t>
            </a:r>
            <a:r>
              <a:rPr lang="en-US" altLang="zh-CN" sz="1800" b="1" dirty="0">
                <a:solidFill>
                  <a:srgbClr val="FF3300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1800" b="1" dirty="0">
                <a:solidFill>
                  <a:srgbClr val="FF3300"/>
                </a:solidFill>
                <a:latin typeface="宋体" panose="02010600030101010101" pitchFamily="2" charset="-122"/>
              </a:rPr>
              <a:t>次幂</a:t>
            </a: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975631" y="4416948"/>
            <a:ext cx="6885385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dirty="0">
                <a:latin typeface="宋体" panose="02010600030101010101" pitchFamily="2" charset="-122"/>
              </a:rPr>
              <a:t>(4)</a:t>
            </a: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en-US" altLang="zh-CN" sz="1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中，底数是</a:t>
            </a:r>
            <a:r>
              <a:rPr lang="en-US" altLang="zh-CN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_____</a:t>
            </a: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，指数是</a:t>
            </a:r>
            <a:r>
              <a:rPr lang="en-US" altLang="zh-CN" sz="18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</a:t>
            </a:r>
            <a:r>
              <a:rPr lang="en-US" altLang="zh-CN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1800" b="1" dirty="0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3034341" y="4358164"/>
            <a:ext cx="540544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>
                <a:solidFill>
                  <a:srgbClr val="FF3300"/>
                </a:solidFill>
                <a:latin typeface="宋体" panose="02010600030101010101" pitchFamily="2" charset="-122"/>
              </a:rPr>
              <a:t>5</a:t>
            </a: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4439279" y="4358164"/>
            <a:ext cx="540544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>
                <a:solidFill>
                  <a:srgbClr val="FF3300"/>
                </a:solidFill>
                <a:latin typeface="宋体" panose="02010600030101010101" pitchFamily="2" charset="-122"/>
              </a:rPr>
              <a:t>1</a:t>
            </a: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4745831" y="1008222"/>
            <a:ext cx="360045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>
                <a:solidFill>
                  <a:srgbClr val="FF3300"/>
                </a:solidFill>
                <a:latin typeface="宋体" panose="02010600030101010101" pitchFamily="2" charset="-122"/>
              </a:rPr>
              <a:t>3</a:t>
            </a: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1022661" y="2186464"/>
            <a:ext cx="6885385" cy="761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dirty="0">
                <a:latin typeface="宋体" panose="02010600030101010101" pitchFamily="2" charset="-122"/>
              </a:rPr>
              <a:t>(2)</a:t>
            </a: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在</a:t>
            </a:r>
            <a:r>
              <a:rPr lang="en-US" altLang="zh-CN" sz="1800" b="1" dirty="0">
                <a:latin typeface="宋体" panose="02010600030101010101" pitchFamily="2" charset="-122"/>
                <a:cs typeface="Times New Roman" panose="02020603050405020304" pitchFamily="18" charset="0"/>
              </a:rPr>
              <a:t>(-2)</a:t>
            </a:r>
            <a:r>
              <a:rPr lang="en-US" altLang="zh-CN" sz="1800" b="1" baseline="30000" dirty="0">
                <a:latin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中，底数是</a:t>
            </a:r>
            <a:r>
              <a:rPr lang="en-US" altLang="zh-CN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___</a:t>
            </a: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，指数是</a:t>
            </a:r>
            <a:r>
              <a:rPr lang="en-US" altLang="zh-CN" sz="1800" b="1" dirty="0">
                <a:solidFill>
                  <a:srgbClr val="000000"/>
                </a:solidFill>
                <a:latin typeface="宋体" panose="02010600030101010101" pitchFamily="2" charset="-122"/>
              </a:rPr>
              <a:t>____</a:t>
            </a: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  读作</a:t>
            </a:r>
            <a:endParaRPr lang="en-US" altLang="zh-CN" sz="1800" b="1" dirty="0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sz="18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</a:t>
            </a: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或读作</a:t>
            </a:r>
            <a:r>
              <a:rPr lang="en-US" altLang="zh-CN" sz="18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</a:t>
            </a: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；</a:t>
            </a:r>
            <a:r>
              <a:rPr lang="zh-CN" altLang="en-US" sz="1800" b="1" dirty="0"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3372479" y="2136934"/>
            <a:ext cx="864394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dirty="0">
                <a:solidFill>
                  <a:srgbClr val="FF3300"/>
                </a:solidFill>
                <a:latin typeface="宋体" panose="02010600030101010101" pitchFamily="2" charset="-122"/>
              </a:rPr>
              <a:t>-2</a:t>
            </a: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4745746" y="2175545"/>
            <a:ext cx="756047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dirty="0">
                <a:solidFill>
                  <a:srgbClr val="FF3300"/>
                </a:solidFill>
                <a:latin typeface="宋体" panose="02010600030101010101" pitchFamily="2" charset="-122"/>
              </a:rPr>
              <a:t>4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1443085" y="2543882"/>
            <a:ext cx="2106216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dirty="0">
                <a:solidFill>
                  <a:srgbClr val="FF3300"/>
                </a:solidFill>
                <a:latin typeface="宋体" panose="02010600030101010101" pitchFamily="2" charset="-122"/>
              </a:rPr>
              <a:t>-2</a:t>
            </a:r>
            <a:r>
              <a:rPr lang="zh-CN" altLang="en-US" sz="1800" b="1" dirty="0">
                <a:solidFill>
                  <a:srgbClr val="FF3300"/>
                </a:solidFill>
                <a:latin typeface="宋体" panose="02010600030101010101" pitchFamily="2" charset="-122"/>
              </a:rPr>
              <a:t>的</a:t>
            </a:r>
            <a:r>
              <a:rPr lang="en-US" altLang="zh-CN" sz="1800" b="1" dirty="0">
                <a:solidFill>
                  <a:srgbClr val="FF33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1800" b="1" dirty="0">
                <a:solidFill>
                  <a:srgbClr val="FF3300"/>
                </a:solidFill>
                <a:latin typeface="宋体" panose="02010600030101010101" pitchFamily="2" charset="-122"/>
              </a:rPr>
              <a:t>次方</a:t>
            </a:r>
          </a:p>
        </p:txBody>
      </p:sp>
      <p:sp>
        <p:nvSpPr>
          <p:cNvPr id="44" name="Text Box 17"/>
          <p:cNvSpPr txBox="1">
            <a:spLocks noChangeArrowheads="1"/>
          </p:cNvSpPr>
          <p:nvPr/>
        </p:nvSpPr>
        <p:spPr bwMode="auto">
          <a:xfrm>
            <a:off x="3420904" y="2554606"/>
            <a:ext cx="1489710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dirty="0">
                <a:solidFill>
                  <a:srgbClr val="FF3300"/>
                </a:solidFill>
                <a:latin typeface="宋体" panose="02010600030101010101" pitchFamily="2" charset="-122"/>
              </a:rPr>
              <a:t>-2</a:t>
            </a:r>
            <a:r>
              <a:rPr lang="zh-CN" altLang="en-US" sz="1800" b="1" dirty="0">
                <a:solidFill>
                  <a:srgbClr val="FF3300"/>
                </a:solidFill>
                <a:latin typeface="宋体" panose="02010600030101010101" pitchFamily="2" charset="-122"/>
              </a:rPr>
              <a:t>的</a:t>
            </a:r>
            <a:r>
              <a:rPr lang="en-US" altLang="zh-CN" sz="1800" b="1" dirty="0">
                <a:solidFill>
                  <a:srgbClr val="FF33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1800" b="1" dirty="0">
                <a:solidFill>
                  <a:srgbClr val="FF3300"/>
                </a:solidFill>
                <a:latin typeface="宋体" panose="02010600030101010101" pitchFamily="2" charset="-122"/>
              </a:rPr>
              <a:t>次幂</a:t>
            </a:r>
          </a:p>
        </p:txBody>
      </p:sp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1079659" y="1100614"/>
            <a:ext cx="7825740" cy="761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800" b="1" dirty="0">
                <a:latin typeface="宋体" panose="02010600030101010101" pitchFamily="2" charset="-122"/>
              </a:rPr>
              <a:t>(1)</a:t>
            </a: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在    中，底数是</a:t>
            </a:r>
            <a:r>
              <a:rPr lang="en-US" altLang="zh-CN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___</a:t>
            </a: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，指数是</a:t>
            </a:r>
            <a:r>
              <a:rPr lang="en-US" altLang="zh-CN" sz="1800" b="1" dirty="0">
                <a:solidFill>
                  <a:srgbClr val="000000"/>
                </a:solidFill>
                <a:latin typeface="宋体" panose="02010600030101010101" pitchFamily="2" charset="-122"/>
              </a:rPr>
              <a:t>____</a:t>
            </a: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，读作</a:t>
            </a:r>
            <a:endParaRPr lang="en-US" altLang="zh-CN" sz="1800" b="1" dirty="0">
              <a:solidFill>
                <a:srgbClr val="000000"/>
              </a:solidFill>
              <a:latin typeface="宋体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</a:t>
            </a: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或读作</a:t>
            </a:r>
            <a:r>
              <a:rPr lang="en-US" altLang="zh-CN" sz="18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</a:t>
            </a:r>
            <a:r>
              <a:rPr lang="zh-CN" altLang="en-US" sz="1800" b="1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；</a:t>
            </a:r>
            <a:r>
              <a:rPr lang="zh-CN" altLang="en-US" sz="1800" b="1" dirty="0">
                <a:latin typeface="宋体" panose="02010600030101010101" pitchFamily="2" charset="-122"/>
              </a:rPr>
              <a:t> </a:t>
            </a:r>
          </a:p>
        </p:txBody>
      </p:sp>
      <p:graphicFrame>
        <p:nvGraphicFramePr>
          <p:cNvPr id="46" name="Object 19"/>
          <p:cNvGraphicFramePr>
            <a:graphicFrameLocks noChangeAspect="1"/>
          </p:cNvGraphicFramePr>
          <p:nvPr/>
        </p:nvGraphicFramePr>
        <p:xfrm>
          <a:off x="1748076" y="926545"/>
          <a:ext cx="489347" cy="648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6" name="Equation" r:id="rId4" imgW="7010400" imgH="9448800" progId="Equation.DSMT4">
                  <p:embed/>
                </p:oleObj>
              </mc:Choice>
              <mc:Fallback>
                <p:oleObj name="Equation" r:id="rId4" imgW="7010400" imgH="9448800" progId="Equation.DSMT4">
                  <p:embed/>
                  <p:pic>
                    <p:nvPicPr>
                      <p:cNvPr id="0" name="图片 184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8076" y="926545"/>
                        <a:ext cx="489347" cy="6488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" name="Group 20"/>
          <p:cNvGrpSpPr/>
          <p:nvPr/>
        </p:nvGrpSpPr>
        <p:grpSpPr bwMode="auto">
          <a:xfrm>
            <a:off x="1388659" y="1351899"/>
            <a:ext cx="1765697" cy="581025"/>
            <a:chOff x="741" y="735"/>
            <a:chExt cx="1483" cy="488"/>
          </a:xfrm>
        </p:grpSpPr>
        <p:sp>
          <p:nvSpPr>
            <p:cNvPr id="48" name="Text Box 21"/>
            <p:cNvSpPr txBox="1">
              <a:spLocks noChangeArrowheads="1"/>
            </p:cNvSpPr>
            <p:nvPr/>
          </p:nvSpPr>
          <p:spPr bwMode="auto">
            <a:xfrm>
              <a:off x="885" y="864"/>
              <a:ext cx="1339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800" b="1" dirty="0">
                  <a:solidFill>
                    <a:srgbClr val="FF3300"/>
                  </a:solidFill>
                  <a:latin typeface="宋体" panose="02010600030101010101" pitchFamily="2" charset="-122"/>
                </a:rPr>
                <a:t>的</a:t>
              </a:r>
              <a:r>
                <a:rPr lang="en-US" altLang="zh-CN" sz="1800" b="1" dirty="0">
                  <a:solidFill>
                    <a:srgbClr val="FF3300"/>
                  </a:solidFill>
                  <a:latin typeface="宋体" panose="02010600030101010101" pitchFamily="2" charset="-122"/>
                </a:rPr>
                <a:t>3</a:t>
              </a:r>
              <a:r>
                <a:rPr lang="zh-CN" altLang="en-US" sz="1800" b="1" dirty="0">
                  <a:solidFill>
                    <a:srgbClr val="FF3300"/>
                  </a:solidFill>
                  <a:latin typeface="宋体" panose="02010600030101010101" pitchFamily="2" charset="-122"/>
                </a:rPr>
                <a:t>次方</a:t>
              </a:r>
            </a:p>
          </p:txBody>
        </p:sp>
        <p:graphicFrame>
          <p:nvGraphicFramePr>
            <p:cNvPr id="49" name="Object 22"/>
            <p:cNvGraphicFramePr>
              <a:graphicFrameLocks noChangeAspect="1"/>
            </p:cNvGraphicFramePr>
            <p:nvPr/>
          </p:nvGraphicFramePr>
          <p:xfrm>
            <a:off x="741" y="735"/>
            <a:ext cx="189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07" name="Equation" r:id="rId6" imgW="101600" imgH="313055" progId="Equation.DSMT4">
                    <p:embed/>
                  </p:oleObj>
                </mc:Choice>
                <mc:Fallback>
                  <p:oleObj name="Equation" r:id="rId6" imgW="101600" imgH="313055" progId="Equation.DSMT4">
                    <p:embed/>
                    <p:pic>
                      <p:nvPicPr>
                        <p:cNvPr id="0" name="图片 184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1" y="735"/>
                          <a:ext cx="189" cy="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0" name="Group 23"/>
          <p:cNvGrpSpPr/>
          <p:nvPr/>
        </p:nvGrpSpPr>
        <p:grpSpPr bwMode="auto">
          <a:xfrm>
            <a:off x="3203887" y="1342615"/>
            <a:ext cx="1814513" cy="581025"/>
            <a:chOff x="2264" y="560"/>
            <a:chExt cx="1524" cy="488"/>
          </a:xfrm>
        </p:grpSpPr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2434" y="656"/>
              <a:ext cx="1354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800" b="1" dirty="0">
                  <a:solidFill>
                    <a:srgbClr val="FF3300"/>
                  </a:solidFill>
                  <a:latin typeface="宋体" panose="02010600030101010101" pitchFamily="2" charset="-122"/>
                </a:rPr>
                <a:t>的</a:t>
              </a:r>
              <a:r>
                <a:rPr lang="en-US" altLang="zh-CN" sz="1800" b="1" dirty="0">
                  <a:solidFill>
                    <a:srgbClr val="FF3300"/>
                  </a:solidFill>
                  <a:latin typeface="宋体" panose="02010600030101010101" pitchFamily="2" charset="-122"/>
                </a:rPr>
                <a:t>3</a:t>
              </a:r>
              <a:r>
                <a:rPr lang="zh-CN" altLang="en-US" sz="1800" b="1" dirty="0">
                  <a:solidFill>
                    <a:srgbClr val="FF3300"/>
                  </a:solidFill>
                  <a:latin typeface="宋体" panose="02010600030101010101" pitchFamily="2" charset="-122"/>
                </a:rPr>
                <a:t>次幂</a:t>
              </a:r>
            </a:p>
          </p:txBody>
        </p:sp>
        <p:graphicFrame>
          <p:nvGraphicFramePr>
            <p:cNvPr id="52" name="Object 25"/>
            <p:cNvGraphicFramePr>
              <a:graphicFrameLocks noChangeAspect="1"/>
            </p:cNvGraphicFramePr>
            <p:nvPr/>
          </p:nvGraphicFramePr>
          <p:xfrm>
            <a:off x="2264" y="560"/>
            <a:ext cx="189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508" name="Equation" r:id="rId8" imgW="101600" imgH="313055" progId="Equation.DSMT4">
                    <p:embed/>
                  </p:oleObj>
                </mc:Choice>
                <mc:Fallback>
                  <p:oleObj name="Equation" r:id="rId8" imgW="101600" imgH="313055" progId="Equation.DSMT4">
                    <p:embed/>
                    <p:pic>
                      <p:nvPicPr>
                        <p:cNvPr id="0" name="图片 184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4" y="560"/>
                          <a:ext cx="189" cy="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3" name="Object 26"/>
          <p:cNvGraphicFramePr>
            <a:graphicFrameLocks noChangeAspect="1"/>
          </p:cNvGraphicFramePr>
          <p:nvPr/>
        </p:nvGraphicFramePr>
        <p:xfrm>
          <a:off x="3418198" y="783431"/>
          <a:ext cx="225029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9" name="Equation" r:id="rId10" imgW="101600" imgH="313055" progId="Equation.DSMT4">
                  <p:embed/>
                </p:oleObj>
              </mc:Choice>
              <mc:Fallback>
                <p:oleObj name="Equation" r:id="rId10" imgW="101600" imgH="313055" progId="Equation.DSMT4">
                  <p:embed/>
                  <p:pic>
                    <p:nvPicPr>
                      <p:cNvPr id="0" name="图片 184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8198" y="783431"/>
                        <a:ext cx="225029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 Box 28"/>
          <p:cNvSpPr txBox="1">
            <a:spLocks noChangeArrowheads="1"/>
          </p:cNvSpPr>
          <p:nvPr/>
        </p:nvSpPr>
        <p:spPr bwMode="auto">
          <a:xfrm>
            <a:off x="1797382" y="509608"/>
            <a:ext cx="1388645" cy="345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800" b="1" dirty="0">
                <a:latin typeface="宋体" panose="02010600030101010101" pitchFamily="2" charset="-122"/>
              </a:rPr>
              <a:t>填一填：</a:t>
            </a:r>
            <a:endParaRPr lang="en-US" altLang="zh-CN" sz="1800" b="1" dirty="0">
              <a:latin typeface="宋体" panose="02010600030101010101" pitchFamily="2" charset="-122"/>
            </a:endParaRPr>
          </a:p>
        </p:txBody>
      </p:sp>
      <p:sp>
        <p:nvSpPr>
          <p:cNvPr id="55" name="文本框 1"/>
          <p:cNvSpPr txBox="1"/>
          <p:nvPr/>
        </p:nvSpPr>
        <p:spPr>
          <a:xfrm>
            <a:off x="975631" y="502182"/>
            <a:ext cx="644486" cy="34528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800" b="1" dirty="0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ea"/>
              </a:rPr>
              <a:t>例</a:t>
            </a:r>
            <a:r>
              <a:rPr lang="en-US" altLang="zh-CN" sz="1800" b="1" dirty="0">
                <a:solidFill>
                  <a:schemeClr val="bg2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ea"/>
              </a:rPr>
              <a:t>1</a:t>
            </a:r>
            <a:endParaRPr lang="zh-CN" altLang="en-US" sz="1800" b="1" dirty="0">
              <a:solidFill>
                <a:schemeClr val="bg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" name="矩形标注 1"/>
          <p:cNvSpPr/>
          <p:nvPr/>
        </p:nvSpPr>
        <p:spPr>
          <a:xfrm>
            <a:off x="6151722" y="3958590"/>
            <a:ext cx="2215039" cy="641033"/>
          </a:xfrm>
          <a:prstGeom prst="wedgeRectCallout">
            <a:avLst>
              <a:gd name="adj1" fmla="val -87284"/>
              <a:gd name="adj2" fmla="val 2740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6227445" y="4018598"/>
            <a:ext cx="2139315" cy="53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 eaLnBrk="1" hangingPunct="1">
              <a:spcBef>
                <a:spcPct val="50000"/>
              </a:spcBef>
              <a:buClrTx/>
              <a:buSzTx/>
              <a:buFontTx/>
            </a:pPr>
            <a:r>
              <a:rPr lang="zh-CN" altLang="en-US" sz="1500" b="1" dirty="0">
                <a:solidFill>
                  <a:schemeClr val="accent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一个数可以看作这个数本身的一次方.</a:t>
            </a:r>
          </a:p>
        </p:txBody>
      </p:sp>
      <p:sp>
        <p:nvSpPr>
          <p:cNvPr id="57" name="矩形标注 56"/>
          <p:cNvSpPr/>
          <p:nvPr/>
        </p:nvSpPr>
        <p:spPr>
          <a:xfrm>
            <a:off x="6253163" y="1154430"/>
            <a:ext cx="2508409" cy="707231"/>
          </a:xfrm>
          <a:prstGeom prst="wedgeRectCallout">
            <a:avLst>
              <a:gd name="adj1" fmla="val -115782"/>
              <a:gd name="adj2" fmla="val 8242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8" name="Text Box 8"/>
          <p:cNvSpPr txBox="1">
            <a:spLocks noChangeArrowheads="1"/>
          </p:cNvSpPr>
          <p:nvPr/>
        </p:nvSpPr>
        <p:spPr bwMode="auto">
          <a:xfrm>
            <a:off x="6450806" y="1249204"/>
            <a:ext cx="2135505" cy="53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1500" b="1" dirty="0">
                <a:solidFill>
                  <a:schemeClr val="accent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底数为分数或负数时，要用小括号括起来</a:t>
            </a:r>
            <a:r>
              <a:rPr lang="en-US" altLang="zh-CN" sz="1500" b="1" dirty="0">
                <a:solidFill>
                  <a:schemeClr val="accent1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ldLvl="0" animBg="1"/>
      <p:bldP spid="2" grpId="0" bldLvl="0" animBg="1"/>
      <p:bldP spid="56" grpId="0" bldLvl="0" animBg="1"/>
      <p:bldP spid="57" grpId="0" bldLvl="0" animBg="1"/>
      <p:bldP spid="58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5.3|6.8|327.9|269.7|46.1|13.1"/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730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1082</Words>
  <Application>Microsoft Office PowerPoint</Application>
  <PresentationFormat>全屏显示(16:9)</PresentationFormat>
  <Paragraphs>155</Paragraphs>
  <Slides>17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5</vt:i4>
      </vt:variant>
      <vt:variant>
        <vt:lpstr>幻灯片标题</vt:lpstr>
      </vt:variant>
      <vt:variant>
        <vt:i4>17</vt:i4>
      </vt:variant>
    </vt:vector>
  </HeadingPairs>
  <TitlesOfParts>
    <vt:vector size="35" baseType="lpstr">
      <vt:lpstr>等线</vt:lpstr>
      <vt:lpstr>黑体</vt:lpstr>
      <vt:lpstr>楷体</vt:lpstr>
      <vt:lpstr>楷体_GB2312</vt:lpstr>
      <vt:lpstr>宋体</vt:lpstr>
      <vt:lpstr>微软雅黑</vt:lpstr>
      <vt:lpstr>Arial</vt:lpstr>
      <vt:lpstr>Calibri</vt:lpstr>
      <vt:lpstr>Cambria Math</vt:lpstr>
      <vt:lpstr>Times New Roman</vt:lpstr>
      <vt:lpstr>Verdana</vt:lpstr>
      <vt:lpstr>Wingdings</vt:lpstr>
      <vt:lpstr>WWW.2PPT.COM
</vt:lpstr>
      <vt:lpstr>Equation</vt:lpstr>
      <vt:lpstr>Equation.DSMT4</vt:lpstr>
      <vt:lpstr>Equation.3</vt:lpstr>
      <vt:lpstr>Equation.KSEE3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2023-01-16T20:28:13Z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5B5997FC0F77475CA09096A3935FE1AD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