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757" r:id="rId2"/>
    <p:sldId id="652" r:id="rId3"/>
    <p:sldId id="427" r:id="rId4"/>
    <p:sldId id="618" r:id="rId5"/>
    <p:sldId id="617" r:id="rId6"/>
    <p:sldId id="701" r:id="rId7"/>
    <p:sldId id="700" r:id="rId8"/>
    <p:sldId id="392" r:id="rId9"/>
    <p:sldId id="588" r:id="rId10"/>
    <p:sldId id="717" r:id="rId11"/>
    <p:sldId id="756" r:id="rId12"/>
    <p:sldId id="751" r:id="rId13"/>
    <p:sldId id="621" r:id="rId14"/>
    <p:sldId id="716" r:id="rId15"/>
    <p:sldId id="715" r:id="rId16"/>
    <p:sldId id="699" r:id="rId17"/>
    <p:sldId id="702" r:id="rId18"/>
    <p:sldId id="622" r:id="rId19"/>
    <p:sldId id="705" r:id="rId20"/>
    <p:sldId id="655" r:id="rId21"/>
    <p:sldId id="755" r:id="rId22"/>
    <p:sldId id="745" r:id="rId23"/>
    <p:sldId id="747" r:id="rId24"/>
    <p:sldId id="748" r:id="rId25"/>
    <p:sldId id="749" r:id="rId26"/>
    <p:sldId id="754" r:id="rId27"/>
    <p:sldId id="750" r:id="rId28"/>
    <p:sldId id="538" r:id="rId29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4">
          <p15:clr>
            <a:srgbClr val="A4A3A4"/>
          </p15:clr>
        </p15:guide>
        <p15:guide id="2" pos="36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123456" initials="1" lastIdx="0" clrIdx="1"/>
  <p:cmAuthor id="3" name="Administrator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414"/>
        <p:guide pos="36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05-23T22:39:01.713" idx="1">
    <p:pos x="10" y="10"/>
    <p:text>先让学生独立探究，再小组合作交流，给出立方根的性质.在这个过程中，尽可能地让学生思考和交流，目的是发展学生的辨析和归纳能力.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emf"/><Relationship Id="rId1" Type="http://schemas.openxmlformats.org/officeDocument/2006/relationships/image" Target="../media/image6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round/>
          </a:ln>
        </p:spPr>
      </p:sp>
      <p:sp>
        <p:nvSpPr>
          <p:cNvPr id="184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round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fld id="{C8B7F33C-EDCD-4A0A-832A-DA4741C1D6A0}" type="slidenum">
              <a:rPr lang="en-US" altLang="zh-CN" sz="1200" b="0">
                <a:solidFill>
                  <a:srgbClr val="000000"/>
                </a:solidFill>
              </a:rPr>
              <a:t>5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40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7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8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9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0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1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2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43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21.wmf"/><Relationship Id="rId2" Type="http://schemas.openxmlformats.org/officeDocument/2006/relationships/tags" Target="../tags/tag5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5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3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8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50.wmf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5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3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4.e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3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60.bin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9.png"/><Relationship Id="rId4" Type="http://schemas.openxmlformats.org/officeDocument/2006/relationships/image" Target="../media/image66.wmf"/><Relationship Id="rId9" Type="http://schemas.openxmlformats.org/officeDocument/2006/relationships/image" Target="../media/image6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7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81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8.wmf"/><Relationship Id="rId20" Type="http://schemas.openxmlformats.org/officeDocument/2006/relationships/image" Target="../media/image90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85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7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91.png"/><Relationship Id="rId4" Type="http://schemas.openxmlformats.org/officeDocument/2006/relationships/image" Target="../media/image3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file:///C:\Users\Administrator\AppData\Local\Temp\wps\INetCache\24657686edb997c62438196177b5042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AppData\Local\Temp\wps\INetCache\271c78465bec9b6575d7dfb11b94eb0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comments" Target="../comments/comment1.xml"/><Relationship Id="rId3" Type="http://schemas.openxmlformats.org/officeDocument/2006/relationships/image" Target="../media/image16.wmf"/><Relationship Id="rId7" Type="http://schemas.openxmlformats.org/officeDocument/2006/relationships/image" Target="../media/image14.wmf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10" Type="http://schemas.openxmlformats.org/officeDocument/2006/relationships/image" Target="../media/image15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103886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第十四章</a:t>
            </a:r>
            <a:r>
              <a:rPr lang="en-US" altLang="en-US" sz="4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sz="4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实数</a:t>
            </a:r>
            <a:endParaRPr lang="zh-CN" altLang="en-US" sz="4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334312"/>
            <a:ext cx="12192000" cy="139236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72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立</a:t>
            </a:r>
            <a:r>
              <a:rPr lang="zh-CN" altLang="en-US" sz="72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方根</a:t>
            </a:r>
          </a:p>
        </p:txBody>
      </p:sp>
      <p:sp>
        <p:nvSpPr>
          <p:cNvPr id="4" name="矩形 3"/>
          <p:cNvSpPr/>
          <p:nvPr/>
        </p:nvSpPr>
        <p:spPr>
          <a:xfrm>
            <a:off x="1" y="575434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3705404" y="2631993"/>
            <a:ext cx="475894" cy="79700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3086279" y="2631993"/>
            <a:ext cx="475894" cy="79700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箭头: V 形 8"/>
          <p:cNvSpPr/>
          <p:nvPr/>
        </p:nvSpPr>
        <p:spPr>
          <a:xfrm>
            <a:off x="3391436" y="2631994"/>
            <a:ext cx="475894" cy="797008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000">
              <a:solidFill>
                <a:schemeClr val="tx1"/>
              </a:solidFill>
              <a:cs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8"/>
          <p:cNvSpPr/>
          <p:nvPr/>
        </p:nvSpPr>
        <p:spPr>
          <a:xfrm>
            <a:off x="1403350" y="1485900"/>
            <a:ext cx="4805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一个正数有一个正的立方根；</a:t>
            </a:r>
          </a:p>
        </p:txBody>
      </p:sp>
      <p:sp>
        <p:nvSpPr>
          <p:cNvPr id="9222" name="Rectangle 9"/>
          <p:cNvSpPr/>
          <p:nvPr/>
        </p:nvSpPr>
        <p:spPr>
          <a:xfrm>
            <a:off x="1474788" y="2060575"/>
            <a:ext cx="48056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一个负数有一个负的立方根，</a:t>
            </a:r>
          </a:p>
        </p:txBody>
      </p:sp>
      <p:sp>
        <p:nvSpPr>
          <p:cNvPr id="9223" name="Rectangle 10"/>
          <p:cNvSpPr/>
          <p:nvPr/>
        </p:nvSpPr>
        <p:spPr>
          <a:xfrm>
            <a:off x="1474788" y="2565400"/>
            <a:ext cx="275780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零的立方根是零.</a:t>
            </a:r>
          </a:p>
        </p:txBody>
      </p:sp>
      <p:sp>
        <p:nvSpPr>
          <p:cNvPr id="2" name="TextBox 3"/>
          <p:cNvSpPr txBox="1"/>
          <p:nvPr/>
        </p:nvSpPr>
        <p:spPr>
          <a:xfrm>
            <a:off x="466725" y="836613"/>
            <a:ext cx="2819400" cy="52197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t">
            <a:sp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CN" altLang="en-US" sz="2800" b="1" noProof="1">
                <a:solidFill>
                  <a:schemeClr val="accent6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Calibri" panose="020F0502020204030204"/>
              </a:rPr>
              <a:t>立方根的性质</a:t>
            </a:r>
            <a:r>
              <a:rPr lang="zh-CN" altLang="en-US" sz="2400" noProof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Calibri" panose="020F0502020204030204"/>
              </a:rPr>
              <a:t> </a:t>
            </a:r>
            <a:endParaRPr lang="zh-CN" altLang="en-US" sz="2400" noProof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0990" y="314960"/>
            <a:ext cx="11023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/>
              <a:t>总结</a:t>
            </a:r>
          </a:p>
        </p:txBody>
      </p:sp>
      <p:sp>
        <p:nvSpPr>
          <p:cNvPr id="5" name="云形标注 4"/>
          <p:cNvSpPr/>
          <p:nvPr/>
        </p:nvSpPr>
        <p:spPr>
          <a:xfrm>
            <a:off x="7658735" y="2309495"/>
            <a:ext cx="3816985" cy="2740660"/>
          </a:xfrm>
          <a:prstGeom prst="cloudCallout">
            <a:avLst>
              <a:gd name="adj1" fmla="val -97928"/>
              <a:gd name="adj2" fmla="val -239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任何有理数都有立方根，而且它的立方根是唯一的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6" name="爆炸形 1 5"/>
          <p:cNvSpPr/>
          <p:nvPr/>
        </p:nvSpPr>
        <p:spPr>
          <a:xfrm>
            <a:off x="1711960" y="3284855"/>
            <a:ext cx="3382010" cy="27305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sym typeface="+mn-ea"/>
              </a:rPr>
              <a:t>  </a:t>
            </a:r>
            <a:r>
              <a:rPr lang="zh-CN" altLang="en-US" sz="2800" b="1">
                <a:solidFill>
                  <a:schemeClr val="tx2"/>
                </a:solidFill>
                <a:sym typeface="+mn-ea"/>
              </a:rPr>
              <a:t>唯一性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tx2"/>
                </a:solidFill>
                <a:sym typeface="+mn-ea"/>
              </a:rPr>
              <a:t>  </a:t>
            </a:r>
            <a:r>
              <a:rPr lang="zh-CN" altLang="en-US" sz="2800" b="1">
                <a:solidFill>
                  <a:schemeClr val="tx2"/>
                </a:solidFill>
                <a:sym typeface="+mn-ea"/>
              </a:rPr>
              <a:t>同号性</a:t>
            </a:r>
            <a:endParaRPr lang="zh-CN" alt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2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6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2" grpId="0"/>
      <p:bldP spid="4" grpId="0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3556000" y="4014470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050" b="0">
                <a:latin typeface="Calibri" panose="020F0502020204030204"/>
              </a:rPr>
              <a:t> 
</a:t>
            </a:r>
            <a:endParaRPr lang="zh-CN" altLang="en-US"/>
          </a:p>
        </p:txBody>
      </p:sp>
      <p:sp>
        <p:nvSpPr>
          <p:cNvPr id="29737" name="Rectangle 58"/>
          <p:cNvSpPr/>
          <p:nvPr/>
        </p:nvSpPr>
        <p:spPr>
          <a:xfrm>
            <a:off x="306070" y="245745"/>
            <a:ext cx="6385722" cy="648896"/>
          </a:xfrm>
          <a:prstGeom prst="rect">
            <a:avLst/>
          </a:prstGeom>
          <a:noFill/>
          <a:ln w="9525">
            <a:noFill/>
          </a:ln>
        </p:spPr>
        <p:txBody>
          <a:bodyPr wrap="none" lIns="90170" tIns="46990" rIns="90170" bIns="46990" anchor="t">
            <a:spAutoFit/>
          </a:bodyPr>
          <a:lstStyle/>
          <a:p>
            <a:pPr algn="l" eaLnBrk="0" hangingPunct="0"/>
            <a:r>
              <a:rPr lang="zh-CN" altLang="en-US" sz="3600" b="1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平方根与立方根的区别和联系</a:t>
            </a:r>
            <a:r>
              <a:rPr lang="zh-CN" altLang="en-US" sz="2800" b="1">
                <a:latin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06070" y="894715"/>
          <a:ext cx="11681460" cy="5876290"/>
        </p:xfrm>
        <a:graphic>
          <a:graphicData uri="http://schemas.openxmlformats.org/drawingml/2006/table">
            <a:tbl>
              <a:tblPr/>
              <a:tblGrid>
                <a:gridCol w="743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2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885">
                <a:tc gridSpan="3"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平方根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2800" b="0" kern="10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立方根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670">
                <a:tc rowSpan="4"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altLang="en-US" sz="2800" b="1" kern="100" smtClean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区别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2800" b="0" kern="10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定义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一般地，如果一个数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的平方等于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，即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en-US" sz="2800" b="0" kern="100" baseline="300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＝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，那么这个数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叫做</a:t>
                      </a:r>
                      <a:r>
                        <a:rPr lang="en-US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的平方根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ct val="0"/>
                        </a:spcAft>
                      </a:pP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一般地，如果一个数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的立方等于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，即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en-US" sz="2800" b="0" kern="100" baseline="300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＝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，那么这个数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x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叫做</a:t>
                      </a:r>
                      <a:r>
                        <a:rPr lang="en-US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a</a:t>
                      </a:r>
                      <a:r>
                        <a:rPr lang="zh-CN" sz="2800" b="0" kern="10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的立方根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99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2800" b="0" kern="10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性质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0" kern="10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正数有两个平方根，它们互为相反数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0" kern="100" smtClean="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正数有一个立方根，仍为正数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5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0" kern="10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负数没有平方根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0" kern="100" smtClean="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负数有一个立方根，仍为负数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53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表示法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0" kern="100" smtClean="0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±      (a≥0)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0" kern="100" smtClean="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   (a</a:t>
                      </a:r>
                      <a:r>
                        <a:rPr lang="zh-CN" altLang="zh-CN" sz="2800" b="0" kern="100" smtClean="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为任意数</a:t>
                      </a:r>
                      <a:r>
                        <a:rPr lang="en-US" altLang="zh-CN" sz="2800" b="0" kern="100" smtClean="0">
                          <a:solidFill>
                            <a:srgbClr val="1D41D5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762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800" b="1" kern="100" smtClean="0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联系</a:t>
                      </a:r>
                      <a:endParaRPr lang="zh-CN" altLang="zh-CN" sz="2800" b="0" kern="100" smtClean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ct val="0"/>
                        </a:spcAft>
                      </a:pPr>
                      <a:endParaRPr lang="zh-CN" altLang="zh-CN" sz="2800" b="0" kern="100" smtClean="0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①</a:t>
                      </a:r>
                      <a:r>
                        <a:rPr lang="zh-CN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开平方与开立方都与相应的乘方运算互为逆运算</a:t>
                      </a:r>
                      <a:endParaRPr lang="en-US" altLang="zh-CN" sz="2800" b="0" kern="100" smtClean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②0</a:t>
                      </a:r>
                      <a:r>
                        <a:rPr lang="zh-CN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的平方根和立方根都是</a:t>
                      </a:r>
                      <a:r>
                        <a:rPr lang="en-US" altLang="zh-CN" sz="2800" b="0" kern="100" smtClean="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</a:t>
                      </a:r>
                      <a:endParaRPr lang="zh-CN" altLang="zh-CN" sz="2800" b="0" kern="100" smtClean="0"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68576" marR="68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612" name="Object 3"/>
          <p:cNvGraphicFramePr>
            <a:graphicFrameLocks noChangeAspect="1"/>
          </p:cNvGraphicFramePr>
          <p:nvPr/>
        </p:nvGraphicFramePr>
        <p:xfrm>
          <a:off x="4010660" y="4845050"/>
          <a:ext cx="477520" cy="452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4" imgW="241300" imgH="228600" progId="Equation.DSMT4">
                  <p:embed/>
                </p:oleObj>
              </mc:Choice>
              <mc:Fallback>
                <p:oleObj r:id="rId4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10660" y="4845050"/>
                        <a:ext cx="477520" cy="4527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7"/>
          <p:cNvGraphicFramePr>
            <a:graphicFrameLocks noChangeAspect="1"/>
          </p:cNvGraphicFramePr>
          <p:nvPr/>
        </p:nvGraphicFramePr>
        <p:xfrm>
          <a:off x="8078470" y="4770120"/>
          <a:ext cx="557530" cy="52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6" imgW="241300" imgH="228600" progId="Equation.DSMT4">
                  <p:embed/>
                </p:oleObj>
              </mc:Choice>
              <mc:Fallback>
                <p:oleObj r:id="rId6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78470" y="4770120"/>
                        <a:ext cx="557530" cy="5276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3"/>
          <p:cNvSpPr/>
          <p:nvPr/>
        </p:nvSpPr>
        <p:spPr>
          <a:xfrm>
            <a:off x="916940" y="3162194"/>
            <a:ext cx="309880" cy="1123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 sz="135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33357" y="981076"/>
            <a:ext cx="858520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判断下列说法是否正确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的立方根                                        （       ）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-9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没有立方根                                          （       ）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                     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                                                               （       ）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                                                               （       ）</a:t>
            </a:r>
          </a:p>
          <a:p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                                                               （       ）</a:t>
            </a:r>
          </a:p>
          <a:p>
            <a:endParaRPr lang="zh-CN" altLang="en-US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）正数有两个立方根，负数没有立方根      （       ）</a:t>
            </a:r>
          </a:p>
        </p:txBody>
      </p:sp>
      <p:graphicFrame>
        <p:nvGraphicFramePr>
          <p:cNvPr id="6" name="对象 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61845" y="2977833"/>
          <a:ext cx="3088640" cy="232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4" imgW="1231265" imgH="927100" progId="Equation.KSEE3">
                  <p:embed/>
                </p:oleObj>
              </mc:Choice>
              <mc:Fallback>
                <p:oleObj r:id="rId4" imgW="1231265" imgH="927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1845" y="2977833"/>
                        <a:ext cx="3088640" cy="23247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1038"/>
          <p:cNvSpPr txBox="1"/>
          <p:nvPr/>
        </p:nvSpPr>
        <p:spPr>
          <a:xfrm>
            <a:off x="8645314" y="2247054"/>
            <a:ext cx="476249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7" name="Text Box 1038"/>
          <p:cNvSpPr txBox="1"/>
          <p:nvPr/>
        </p:nvSpPr>
        <p:spPr>
          <a:xfrm>
            <a:off x="8717069" y="3074458"/>
            <a:ext cx="6858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8" name="Text Box 1038"/>
          <p:cNvSpPr txBox="1"/>
          <p:nvPr/>
        </p:nvSpPr>
        <p:spPr>
          <a:xfrm>
            <a:off x="8716646" y="5598160"/>
            <a:ext cx="6858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10245" name="Text Box 1040"/>
          <p:cNvSpPr txBox="1"/>
          <p:nvPr/>
        </p:nvSpPr>
        <p:spPr>
          <a:xfrm>
            <a:off x="8788401" y="4775835"/>
            <a:ext cx="762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9" name="Text Box 1040"/>
          <p:cNvSpPr txBox="1"/>
          <p:nvPr/>
        </p:nvSpPr>
        <p:spPr>
          <a:xfrm>
            <a:off x="8790306" y="3987165"/>
            <a:ext cx="762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10" name="Text Box 1040"/>
          <p:cNvSpPr txBox="1"/>
          <p:nvPr/>
        </p:nvSpPr>
        <p:spPr>
          <a:xfrm>
            <a:off x="8716646" y="1355725"/>
            <a:ext cx="76200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60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√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422910" y="188595"/>
            <a:ext cx="2247900" cy="583565"/>
            <a:chOff x="752" y="350"/>
            <a:chExt cx="3540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1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1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1"/>
      <p:bldP spid="7" grpId="2"/>
      <p:bldP spid="8" grpId="3"/>
      <p:bldP spid="10245" grpId="4"/>
      <p:bldP spid="9" grpId="5"/>
      <p:bldP spid="10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64490" y="422910"/>
            <a:ext cx="5454650" cy="777875"/>
            <a:chOff x="1214" y="1426"/>
            <a:chExt cx="8590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521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求一个数的立方根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368" y="1426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2</a:t>
              </a:r>
            </a:p>
          </p:txBody>
        </p:sp>
      </p:grpSp>
      <p:sp>
        <p:nvSpPr>
          <p:cNvPr id="19" name="圆角矩形 31"/>
          <p:cNvSpPr/>
          <p:nvPr/>
        </p:nvSpPr>
        <p:spPr>
          <a:xfrm>
            <a:off x="233680" y="1435100"/>
            <a:ext cx="181356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概念学习</a:t>
            </a:r>
          </a:p>
        </p:txBody>
      </p:sp>
      <p:sp>
        <p:nvSpPr>
          <p:cNvPr id="7169" name="TextBox 6"/>
          <p:cNvSpPr txBox="1"/>
          <p:nvPr/>
        </p:nvSpPr>
        <p:spPr>
          <a:xfrm>
            <a:off x="2183130" y="1430020"/>
            <a:ext cx="9594215" cy="6508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类似开平方运算，求一个数的立方根的运算叫作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开立方</a:t>
            </a:r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endParaRPr lang="zh-CN" altLang="en-US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170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email"/>
          <a:stretch>
            <a:fillRect/>
          </a:stretch>
        </p:blipFill>
        <p:spPr>
          <a:xfrm>
            <a:off x="1542415" y="2310130"/>
            <a:ext cx="5902325" cy="3016250"/>
          </a:xfrm>
          <a:prstGeom prst="rect">
            <a:avLst/>
          </a:prstGeom>
          <a:noFill/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316" name="TextBox 2"/>
          <p:cNvSpPr txBox="1"/>
          <p:nvPr/>
        </p:nvSpPr>
        <p:spPr>
          <a:xfrm>
            <a:off x="130174" y="5253355"/>
            <a:ext cx="119310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温馨提示：根据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开立方与立方的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互</a:t>
            </a:r>
            <a:r>
              <a:rPr lang="zh-CN" altLang="en-US" sz="2800" b="1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逆运算关系，</a:t>
            </a:r>
            <a:r>
              <a:rPr lang="zh-CN" altLang="en-US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我们可以借助立方运算求一个数的立方根</a:t>
            </a:r>
            <a:r>
              <a:rPr lang="en-US" altLang="zh-CN" sz="2800" b="1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" name="圆角矩形标注 1"/>
          <p:cNvSpPr/>
          <p:nvPr/>
        </p:nvSpPr>
        <p:spPr>
          <a:xfrm>
            <a:off x="7855585" y="2891790"/>
            <a:ext cx="2761615" cy="1584325"/>
          </a:xfrm>
          <a:prstGeom prst="wedgeRoundRectCallout">
            <a:avLst>
              <a:gd name="adj1" fmla="val -72521"/>
              <a:gd name="adj2" fmla="val 815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开立方与立方互为</a:t>
            </a:r>
            <a:r>
              <a:rPr lang="zh-CN" altLang="en-US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逆运算</a:t>
            </a:r>
            <a:r>
              <a:rPr lang="en-US" altLang="zh-CN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7169" grpId="0"/>
      <p:bldP spid="13316" grpId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22910" y="188595"/>
            <a:ext cx="2247900" cy="583565"/>
            <a:chOff x="752" y="350"/>
            <a:chExt cx="3540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31470" y="739140"/>
            <a:ext cx="10318750" cy="1512570"/>
            <a:chOff x="522" y="1164"/>
            <a:chExt cx="16250" cy="2382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22" y="1164"/>
              <a:ext cx="16251" cy="23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kumimoji="0" lang="en-US" altLang="zh-C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 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求下列各数的立方根：</a:t>
              </a:r>
              <a:endPara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marL="0" marR="0" lvl="0" indent="0" algn="l" defTabSz="457200" rtl="0" eaLnBrk="0" fontAlgn="base" latinLnBrk="0" hangingPunct="0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     (1)             (2) 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－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；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(3)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－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0.064.             </a:t>
              </a:r>
              <a:endPara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5373" name="Object 13"/>
            <p:cNvGraphicFramePr>
              <a:graphicFrameLocks noChangeAspect="1"/>
            </p:cNvGraphicFramePr>
            <p:nvPr/>
          </p:nvGraphicFramePr>
          <p:xfrm>
            <a:off x="3718" y="2259"/>
            <a:ext cx="1208" cy="1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6" r:id="rId3" imgW="279400" imgH="406400" progId="Equation.DSMT4">
                    <p:embed/>
                  </p:oleObj>
                </mc:Choice>
                <mc:Fallback>
                  <p:oleObj r:id="rId3" imgW="279400" imgH="406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718" y="2259"/>
                          <a:ext cx="1208" cy="122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Box 28"/>
          <p:cNvSpPr txBox="1"/>
          <p:nvPr/>
        </p:nvSpPr>
        <p:spPr>
          <a:xfrm>
            <a:off x="1063625" y="2163445"/>
            <a:ext cx="9835515" cy="3924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，所以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kumimoji="0" lang="en-US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200000"/>
              </a:lnSpc>
              <a:buClrTx/>
              <a:buSzTx/>
              <a:buFontTx/>
              <a:buNone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2)</a:t>
            </a:r>
            <a:r>
              <a:rPr kumimoji="0" lang="zh-CN" altLang="zh-CN" sz="2800" kern="1200" cap="none" spc="0" normalizeH="0" baseline="300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8的立方根为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kumimoji="0" lang="en-US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endParaRPr kumimoji="0" lang="zh-CN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0.4)</a:t>
            </a:r>
            <a:r>
              <a:rPr kumimoji="0" lang="zh-CN" altLang="zh-CN" sz="2800" kern="1200" cap="none" spc="0" normalizeH="0" baseline="3000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0.064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0.064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</a:t>
            </a:r>
            <a:endParaRPr kumimoji="0" lang="en-US" altLang="zh-CN" sz="2800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0.4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即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</a:t>
            </a:r>
            <a:r>
              <a:rPr kumimoji="0" lang="zh-CN" altLang="en-US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zh-CN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 </a:t>
            </a:r>
            <a:r>
              <a:rPr kumimoji="0" lang="en-US" altLang="zh-CN" sz="2800" kern="1200" cap="none" spc="0" normalizeH="0" baseline="0" noProof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endParaRPr kumimoji="0" lang="zh-CN" altLang="zh-CN" sz="2800" i="1" kern="1200" cap="none" spc="0" normalizeH="0" baseline="0" noProof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2360930" y="2132965"/>
          <a:ext cx="1879600" cy="88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r:id="rId5" imgW="698500" imgH="469900" progId="Equation.DSMT4">
                  <p:embed/>
                </p:oleObj>
              </mc:Choice>
              <mc:Fallback>
                <p:oleObj r:id="rId5" imgW="698500" imgH="469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0930" y="2132965"/>
                        <a:ext cx="1879600" cy="884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3"/>
          <p:cNvGraphicFramePr>
            <a:graphicFrameLocks noChangeAspect="1"/>
          </p:cNvGraphicFramePr>
          <p:nvPr/>
        </p:nvGraphicFramePr>
        <p:xfrm>
          <a:off x="5067935" y="2083435"/>
          <a:ext cx="627380" cy="78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r:id="rId7" imgW="228600" imgH="406400" progId="Equation.DSMT4">
                  <p:embed/>
                </p:oleObj>
              </mc:Choice>
              <mc:Fallback>
                <p:oleObj r:id="rId7" imgW="228600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67935" y="2083435"/>
                        <a:ext cx="627380" cy="7823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7383145" y="2083435"/>
          <a:ext cx="417830" cy="782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r:id="rId9" imgW="152400" imgH="405765" progId="Equation.DSMT4">
                  <p:embed/>
                </p:oleObj>
              </mc:Choice>
              <mc:Fallback>
                <p:oleObj r:id="rId9" imgW="1524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83145" y="2083435"/>
                        <a:ext cx="417830" cy="782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5"/>
          <p:cNvGraphicFramePr>
            <a:graphicFrameLocks noChangeAspect="1"/>
          </p:cNvGraphicFramePr>
          <p:nvPr/>
        </p:nvGraphicFramePr>
        <p:xfrm>
          <a:off x="1480185" y="2866390"/>
          <a:ext cx="1614805" cy="773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11" imgW="647700" imgH="444500" progId="Equation.DSMT4">
                  <p:embed/>
                </p:oleObj>
              </mc:Choice>
              <mc:Fallback>
                <p:oleObj r:id="rId11" imgW="6477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80185" y="2866390"/>
                        <a:ext cx="1614805" cy="7734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7"/>
          <p:cNvGraphicFramePr>
            <a:graphicFrameLocks noChangeAspect="1"/>
          </p:cNvGraphicFramePr>
          <p:nvPr/>
        </p:nvGraphicFramePr>
        <p:xfrm>
          <a:off x="1574800" y="4378325"/>
          <a:ext cx="1096010" cy="529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r:id="rId13" imgW="330200" imgH="228600" progId="Equation.DSMT4">
                  <p:embed/>
                </p:oleObj>
              </mc:Choice>
              <mc:Fallback>
                <p:oleObj r:id="rId13" imgW="3302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74800" y="4378325"/>
                        <a:ext cx="1096010" cy="5295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8"/>
          <p:cNvGraphicFramePr>
            <a:graphicFrameLocks noChangeAspect="1"/>
          </p:cNvGraphicFramePr>
          <p:nvPr/>
        </p:nvGraphicFramePr>
        <p:xfrm>
          <a:off x="3094990" y="5577205"/>
          <a:ext cx="170116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r:id="rId15" imgW="596900" imgH="228600" progId="Equation.DSMT4">
                  <p:embed/>
                </p:oleObj>
              </mc:Choice>
              <mc:Fallback>
                <p:oleObj r:id="rId15" imgW="5969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94990" y="5577205"/>
                        <a:ext cx="1701165" cy="454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331470" y="2251710"/>
            <a:ext cx="9055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解：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4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charRg st="4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42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charRg st="42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70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charRg st="70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85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>
                                            <p:txEl>
                                              <p:charRg st="85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charRg st="119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>
                                            <p:txEl>
                                              <p:charRg st="119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9"/>
          <p:cNvGraphicFramePr>
            <a:graphicFrameLocks noChangeAspect="1"/>
          </p:cNvGraphicFramePr>
          <p:nvPr/>
        </p:nvGraphicFramePr>
        <p:xfrm>
          <a:off x="1344295" y="5671820"/>
          <a:ext cx="4781550" cy="648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r:id="rId3" imgW="1371600" imgH="266700" progId="Equation.DSMT4">
                  <p:embed/>
                </p:oleObj>
              </mc:Choice>
              <mc:Fallback>
                <p:oleObj r:id="rId3" imgW="13716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4295" y="5671820"/>
                        <a:ext cx="4781550" cy="6483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673" name="组合 22"/>
          <p:cNvGrpSpPr/>
          <p:nvPr/>
        </p:nvGrpSpPr>
        <p:grpSpPr>
          <a:xfrm>
            <a:off x="504825" y="1165569"/>
            <a:ext cx="5648325" cy="3538220"/>
            <a:chOff x="2235263" y="1256824"/>
            <a:chExt cx="5648392" cy="3539787"/>
          </a:xfrm>
        </p:grpSpPr>
        <p:sp>
          <p:nvSpPr>
            <p:cNvPr id="28674" name="TextBox 7"/>
            <p:cNvSpPr txBox="1"/>
            <p:nvPr/>
          </p:nvSpPr>
          <p:spPr>
            <a:xfrm>
              <a:off x="2235263" y="1256824"/>
              <a:ext cx="5648392" cy="3539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l" defTabSz="914400">
                <a:lnSpc>
                  <a:spcPct val="200000"/>
                </a:lnSpc>
              </a:pP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因为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=____</a:t>
              </a: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=____</a:t>
              </a: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endPara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914400">
                <a:lnSpc>
                  <a:spcPct val="200000"/>
                </a:lnSpc>
              </a:pP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所以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          ;</a:t>
              </a:r>
            </a:p>
            <a:p>
              <a:pPr algn="l" defTabSz="914400">
                <a:lnSpc>
                  <a:spcPct val="200000"/>
                </a:lnSpc>
              </a:pP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因为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=____</a:t>
              </a: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=____</a:t>
              </a: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endParaRPr lang="en-US" altLang="zh-CN" sz="28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algn="l" defTabSz="914400">
                <a:lnSpc>
                  <a:spcPct val="200000"/>
                </a:lnSpc>
              </a:pPr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所以           </a:t>
              </a:r>
              <a:r>
                <a:rPr lang="en-US" altLang="zh-CN" sz="2800" b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          ;</a:t>
              </a:r>
            </a:p>
          </p:txBody>
        </p:sp>
        <p:graphicFrame>
          <p:nvGraphicFramePr>
            <p:cNvPr id="28675" name="对象 8"/>
            <p:cNvGraphicFramePr>
              <a:graphicFrameLocks noChangeAspect="1"/>
            </p:cNvGraphicFramePr>
            <p:nvPr/>
          </p:nvGraphicFramePr>
          <p:xfrm>
            <a:off x="3074988" y="1516963"/>
            <a:ext cx="768350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r:id="rId5" imgW="330200" imgH="228600" progId="Equation.DSMT4">
                    <p:embed/>
                  </p:oleObj>
                </mc:Choice>
                <mc:Fallback>
                  <p:oleObj r:id="rId5" imgW="3302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74988" y="1516963"/>
                          <a:ext cx="768350" cy="5318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6" name="对象 10"/>
            <p:cNvGraphicFramePr>
              <a:graphicFrameLocks noChangeAspect="1"/>
            </p:cNvGraphicFramePr>
            <p:nvPr/>
          </p:nvGraphicFramePr>
          <p:xfrm>
            <a:off x="5554663" y="1602725"/>
            <a:ext cx="768350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2" r:id="rId7" imgW="330200" imgH="228600" progId="Equation.DSMT4">
                    <p:embed/>
                  </p:oleObj>
                </mc:Choice>
                <mc:Fallback>
                  <p:oleObj r:id="rId7" imgW="3302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554663" y="1602725"/>
                          <a:ext cx="768350" cy="5318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7" name="对象 12"/>
            <p:cNvGraphicFramePr>
              <a:graphicFrameLocks noChangeAspect="1"/>
            </p:cNvGraphicFramePr>
            <p:nvPr/>
          </p:nvGraphicFramePr>
          <p:xfrm>
            <a:off x="3132773" y="2410072"/>
            <a:ext cx="768350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3" r:id="rId9" imgW="330200" imgH="228600" progId="Equation.DSMT4">
                    <p:embed/>
                  </p:oleObj>
                </mc:Choice>
                <mc:Fallback>
                  <p:oleObj r:id="rId9" imgW="3302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32773" y="2410072"/>
                          <a:ext cx="768350" cy="5318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8" name="对象 13"/>
            <p:cNvGraphicFramePr>
              <a:graphicFrameLocks noChangeAspect="1"/>
            </p:cNvGraphicFramePr>
            <p:nvPr/>
          </p:nvGraphicFramePr>
          <p:xfrm>
            <a:off x="4924744" y="2404047"/>
            <a:ext cx="768350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r:id="rId10" imgW="330200" imgH="228600" progId="Equation.DSMT4">
                    <p:embed/>
                  </p:oleObj>
                </mc:Choice>
                <mc:Fallback>
                  <p:oleObj r:id="rId10" imgW="330200" imgH="2286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924744" y="2404047"/>
                          <a:ext cx="768350" cy="5318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79" name="对象 15"/>
            <p:cNvGraphicFramePr>
              <a:graphicFrameLocks noChangeAspect="1"/>
            </p:cNvGraphicFramePr>
            <p:nvPr/>
          </p:nvGraphicFramePr>
          <p:xfrm>
            <a:off x="3132455" y="3312563"/>
            <a:ext cx="944563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r:id="rId12" imgW="405765" imgH="215900" progId="Equation.DSMT4">
                    <p:embed/>
                  </p:oleObj>
                </mc:Choice>
                <mc:Fallback>
                  <p:oleObj r:id="rId12" imgW="405765" imgH="215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32455" y="3312563"/>
                          <a:ext cx="944563" cy="503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0" name="对象 16"/>
            <p:cNvGraphicFramePr>
              <a:graphicFrameLocks noChangeAspect="1"/>
            </p:cNvGraphicFramePr>
            <p:nvPr/>
          </p:nvGraphicFramePr>
          <p:xfrm>
            <a:off x="5466715" y="3355455"/>
            <a:ext cx="944563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6" r:id="rId14" imgW="405765" imgH="215900" progId="Equation.DSMT4">
                    <p:embed/>
                  </p:oleObj>
                </mc:Choice>
                <mc:Fallback>
                  <p:oleObj r:id="rId14" imgW="405765" imgH="215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466715" y="3355455"/>
                          <a:ext cx="944563" cy="503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1" name="对象 20"/>
            <p:cNvGraphicFramePr>
              <a:graphicFrameLocks noChangeAspect="1"/>
            </p:cNvGraphicFramePr>
            <p:nvPr/>
          </p:nvGraphicFramePr>
          <p:xfrm>
            <a:off x="2986404" y="4220764"/>
            <a:ext cx="944563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7" r:id="rId16" imgW="405765" imgH="215900" progId="Equation.DSMT4">
                    <p:embed/>
                  </p:oleObj>
                </mc:Choice>
                <mc:Fallback>
                  <p:oleObj r:id="rId16" imgW="405765" imgH="215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986404" y="4220764"/>
                          <a:ext cx="944563" cy="503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682" name="对象 21"/>
            <p:cNvGraphicFramePr>
              <a:graphicFrameLocks noChangeAspect="1"/>
            </p:cNvGraphicFramePr>
            <p:nvPr/>
          </p:nvGraphicFramePr>
          <p:xfrm>
            <a:off x="4924425" y="4223949"/>
            <a:ext cx="944563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8" r:id="rId18" imgW="405765" imgH="215900" progId="Equation.DSMT4">
                    <p:embed/>
                  </p:oleObj>
                </mc:Choice>
                <mc:Fallback>
                  <p:oleObj r:id="rId18" imgW="405765" imgH="2159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924425" y="4223949"/>
                          <a:ext cx="944563" cy="5032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733675" y="1154139"/>
            <a:ext cx="805815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– 2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1110" y="1154139"/>
            <a:ext cx="805815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– 2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3493" y="2047584"/>
            <a:ext cx="453390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48280" y="2986749"/>
            <a:ext cx="805815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– 3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1110" y="2986114"/>
            <a:ext cx="805815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– 3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43493" y="3893846"/>
            <a:ext cx="453390" cy="7372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 defTabSz="914400"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8697" name="圆角矩形 31"/>
          <p:cNvSpPr/>
          <p:nvPr/>
        </p:nvSpPr>
        <p:spPr>
          <a:xfrm>
            <a:off x="360680" y="492125"/>
            <a:ext cx="1659255" cy="558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填一填</a:t>
            </a:r>
          </a:p>
        </p:txBody>
      </p:sp>
      <p:sp>
        <p:nvSpPr>
          <p:cNvPr id="8203" name="文本框 4"/>
          <p:cNvSpPr txBox="1"/>
          <p:nvPr/>
        </p:nvSpPr>
        <p:spPr>
          <a:xfrm>
            <a:off x="504825" y="4986655"/>
            <a:ext cx="98298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归纳</a:t>
            </a:r>
            <a:endParaRPr lang="en-US" altLang="zh-CN" sz="2800" b="1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圆角矩形 31"/>
          <p:cNvSpPr/>
          <p:nvPr/>
        </p:nvSpPr>
        <p:spPr>
          <a:xfrm>
            <a:off x="90170" y="0"/>
            <a:ext cx="2256155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探究活动二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1"/>
      <p:bldP spid="15" grpId="2"/>
      <p:bldP spid="18" grpId="3"/>
      <p:bldP spid="19" grpId="4"/>
      <p:bldP spid="30" grpId="5"/>
      <p:bldP spid="8203" grpId="6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97865" y="880745"/>
            <a:ext cx="6948488" cy="95313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   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求下列各式</a:t>
            </a:r>
            <a:r>
              <a:rPr kumimoji="0" lang="zh-CN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kumimoji="0" lang="zh-CN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kumimoji="0" lang="zh-CN" altLang="zh-CN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708025" y="4257993"/>
            <a:ext cx="1065213" cy="650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23565" name="Object 17"/>
          <p:cNvGraphicFramePr>
            <a:graphicFrameLocks noChangeAspect="1"/>
          </p:cNvGraphicFramePr>
          <p:nvPr/>
        </p:nvGraphicFramePr>
        <p:xfrm>
          <a:off x="1467803" y="1684020"/>
          <a:ext cx="31464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r:id="rId3" imgW="1637665" imgH="444500" progId="Equation.DSMT4">
                  <p:embed/>
                </p:oleObj>
              </mc:Choice>
              <mc:Fallback>
                <p:oleObj r:id="rId3" imgW="16376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7803" y="1684020"/>
                        <a:ext cx="3146425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536065" y="4331018"/>
          <a:ext cx="4902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5" imgW="2552700" imgH="266700" progId="Equation.DSMT4">
                  <p:embed/>
                </p:oleObj>
              </mc:Choice>
              <mc:Fallback>
                <p:oleObj r:id="rId5" imgW="25527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6065" y="4331018"/>
                        <a:ext cx="4902200" cy="514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1236028" y="4916805"/>
          <a:ext cx="4951412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7" imgW="2578100" imgH="520700" progId="Equation.DSMT4">
                  <p:embed/>
                </p:oleObj>
              </mc:Choice>
              <mc:Fallback>
                <p:oleObj r:id="rId7" imgW="2578100" imgH="520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6028" y="4916805"/>
                        <a:ext cx="4951412" cy="1004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97865" y="2541270"/>
            <a:ext cx="1118298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解析：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求一个负数的立方根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可以先求出这个负数绝对值的立方根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,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然后再取它的相反数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文本框 102"/>
          <p:cNvSpPr txBox="1"/>
          <p:nvPr/>
        </p:nvSpPr>
        <p:spPr>
          <a:xfrm>
            <a:off x="3556000" y="3838575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050" b="0">
                <a:latin typeface="Calibri" panose="020F0502020204030204"/>
              </a:rPr>
              <a:t> 
</a:t>
            </a:r>
            <a:endParaRPr lang="zh-CN" altLang="en-US"/>
          </a:p>
        </p:txBody>
      </p:sp>
      <p:sp>
        <p:nvSpPr>
          <p:cNvPr id="14" name="文本框 3">
            <a:hlinkClick r:id="" action="ppaction://noaction"/>
          </p:cNvPr>
          <p:cNvSpPr txBox="1"/>
          <p:nvPr/>
        </p:nvSpPr>
        <p:spPr>
          <a:xfrm>
            <a:off x="333375" y="26987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smtClean="0">
                <a:solidFill>
                  <a:srgbClr val="FF6600"/>
                </a:solidFill>
                <a:latin typeface="微软雅黑" panose="020B0503020204020204" charset="-122"/>
                <a:ea typeface="微软雅黑" panose="020B0503020204020204" charset="-122"/>
              </a:rPr>
              <a:t>变式练习</a:t>
            </a:r>
          </a:p>
        </p:txBody>
      </p:sp>
      <p:sp>
        <p:nvSpPr>
          <p:cNvPr id="104" name="文本框 103"/>
          <p:cNvSpPr txBox="1"/>
          <p:nvPr/>
        </p:nvSpPr>
        <p:spPr>
          <a:xfrm>
            <a:off x="3556000" y="6500813"/>
            <a:ext cx="5080000" cy="414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sz="1050" b="0">
                <a:latin typeface="Calibri" panose="020F0502020204030204"/>
              </a:rPr>
              <a:t> 
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3375" y="853123"/>
            <a:ext cx="184308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  </a:t>
            </a: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计算：</a:t>
            </a:r>
            <a:endParaRPr kumimoji="0" lang="zh-CN" altLang="zh-CN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5612" name="Object 17"/>
          <p:cNvGraphicFramePr>
            <a:graphicFrameLocks noChangeAspect="1"/>
          </p:cNvGraphicFramePr>
          <p:nvPr/>
        </p:nvGraphicFramePr>
        <p:xfrm>
          <a:off x="617855" y="1963738"/>
          <a:ext cx="20494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r:id="rId4" imgW="1066800" imgH="241300" progId="Equation.DSMT4">
                  <p:embed/>
                </p:oleObj>
              </mc:Choice>
              <mc:Fallback>
                <p:oleObj r:id="rId4" imgW="10668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855" y="1963738"/>
                        <a:ext cx="2049463" cy="463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22"/>
          <p:cNvGraphicFramePr>
            <a:graphicFrameLocks noChangeAspect="1"/>
          </p:cNvGraphicFramePr>
          <p:nvPr/>
        </p:nvGraphicFramePr>
        <p:xfrm>
          <a:off x="617538" y="2677160"/>
          <a:ext cx="1658937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r:id="rId6" imgW="862965" imgH="444500" progId="Equation.DSMT4">
                  <p:embed/>
                </p:oleObj>
              </mc:Choice>
              <mc:Fallback>
                <p:oleObj r:id="rId6" imgW="8629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7538" y="2677160"/>
                        <a:ext cx="1658937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23"/>
          <p:cNvGraphicFramePr>
            <a:graphicFrameLocks noChangeAspect="1"/>
          </p:cNvGraphicFramePr>
          <p:nvPr/>
        </p:nvGraphicFramePr>
        <p:xfrm>
          <a:off x="588328" y="3783965"/>
          <a:ext cx="2609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r:id="rId8" imgW="1358265" imgH="444500" progId="Equation.DSMT4">
                  <p:embed/>
                </p:oleObj>
              </mc:Choice>
              <mc:Fallback>
                <p:oleObj r:id="rId8" imgW="13582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8328" y="3783965"/>
                        <a:ext cx="260985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25"/>
          <p:cNvGraphicFramePr>
            <a:graphicFrameLocks noChangeAspect="1"/>
          </p:cNvGraphicFramePr>
          <p:nvPr/>
        </p:nvGraphicFramePr>
        <p:xfrm>
          <a:off x="617855" y="4890453"/>
          <a:ext cx="28051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r:id="rId10" imgW="1459865" imgH="444500" progId="Equation.DSMT4">
                  <p:embed/>
                </p:oleObj>
              </mc:Choice>
              <mc:Fallback>
                <p:oleObj r:id="rId10" imgW="1459865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7855" y="4890453"/>
                        <a:ext cx="2805113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组合 25"/>
          <p:cNvGrpSpPr/>
          <p:nvPr/>
        </p:nvGrpSpPr>
        <p:grpSpPr>
          <a:xfrm>
            <a:off x="5028883" y="1076008"/>
            <a:ext cx="5710237" cy="4779962"/>
            <a:chOff x="1513093" y="1465571"/>
            <a:chExt cx="5710032" cy="4780093"/>
          </a:xfrm>
        </p:grpSpPr>
        <p:sp>
          <p:nvSpPr>
            <p:cNvPr id="19" name="矩形 18"/>
            <p:cNvSpPr/>
            <p:nvPr/>
          </p:nvSpPr>
          <p:spPr>
            <a:xfrm>
              <a:off x="1513093" y="1465571"/>
              <a:ext cx="847695" cy="6461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解：</a:t>
              </a:r>
              <a:endParaRPr kumimoji="0" lang="zh-CN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6638" name="Object 17"/>
            <p:cNvGraphicFramePr>
              <a:graphicFrameLocks noChangeAspect="1"/>
            </p:cNvGraphicFramePr>
            <p:nvPr/>
          </p:nvGraphicFramePr>
          <p:xfrm>
            <a:off x="2107824" y="1551229"/>
            <a:ext cx="358616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7" r:id="rId12" imgW="1866900" imgH="241300" progId="Equation.DSMT4">
                    <p:embed/>
                  </p:oleObj>
                </mc:Choice>
                <mc:Fallback>
                  <p:oleObj r:id="rId12" imgW="1866900" imgH="2413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107824" y="1551229"/>
                          <a:ext cx="3586163" cy="4651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39" name="Object 22"/>
            <p:cNvGraphicFramePr>
              <a:graphicFrameLocks noChangeAspect="1"/>
            </p:cNvGraphicFramePr>
            <p:nvPr/>
          </p:nvGraphicFramePr>
          <p:xfrm>
            <a:off x="2013539" y="2182504"/>
            <a:ext cx="3513137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8" r:id="rId14" imgW="1828800" imgH="444500" progId="Equation.DSMT4">
                    <p:embed/>
                  </p:oleObj>
                </mc:Choice>
                <mc:Fallback>
                  <p:oleObj r:id="rId14" imgW="18288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013539" y="2182504"/>
                          <a:ext cx="3513137" cy="857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0" name="Object 4"/>
            <p:cNvGraphicFramePr>
              <a:graphicFrameLocks noChangeAspect="1"/>
            </p:cNvGraphicFramePr>
            <p:nvPr/>
          </p:nvGraphicFramePr>
          <p:xfrm>
            <a:off x="1930400" y="3067050"/>
            <a:ext cx="5292725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9" r:id="rId16" imgW="2755900" imgH="444500" progId="Equation.DSMT4">
                    <p:embed/>
                  </p:oleObj>
                </mc:Choice>
                <mc:Fallback>
                  <p:oleObj r:id="rId16" imgW="27559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930400" y="3067050"/>
                          <a:ext cx="5292725" cy="857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1" name="Object 5"/>
            <p:cNvGraphicFramePr>
              <a:graphicFrameLocks noChangeAspect="1"/>
            </p:cNvGraphicFramePr>
            <p:nvPr/>
          </p:nvGraphicFramePr>
          <p:xfrm>
            <a:off x="1930400" y="4552922"/>
            <a:ext cx="5170487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0" r:id="rId18" imgW="2692400" imgH="444500" progId="Equation.DSMT4">
                    <p:embed/>
                  </p:oleObj>
                </mc:Choice>
                <mc:Fallback>
                  <p:oleObj r:id="rId18" imgW="26924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930400" y="4552922"/>
                          <a:ext cx="5170487" cy="857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2" name="Object 6"/>
            <p:cNvGraphicFramePr>
              <a:graphicFrameLocks noChangeAspect="1"/>
            </p:cNvGraphicFramePr>
            <p:nvPr/>
          </p:nvGraphicFramePr>
          <p:xfrm>
            <a:off x="2074454" y="4060780"/>
            <a:ext cx="2024062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1" r:id="rId20" imgW="1053465" imgH="177800" progId="Equation.DSMT4">
                    <p:embed/>
                  </p:oleObj>
                </mc:Choice>
                <mc:Fallback>
                  <p:oleObj r:id="rId20" imgW="1053465" imgH="177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074454" y="4060780"/>
                          <a:ext cx="2024062" cy="3429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3" name="Object 7"/>
            <p:cNvGraphicFramePr>
              <a:graphicFrameLocks noChangeAspect="1"/>
            </p:cNvGraphicFramePr>
            <p:nvPr/>
          </p:nvGraphicFramePr>
          <p:xfrm>
            <a:off x="1984992" y="5388414"/>
            <a:ext cx="3340100" cy="857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r:id="rId22" imgW="1739900" imgH="444500" progId="Equation.DSMT4">
                    <p:embed/>
                  </p:oleObj>
                </mc:Choice>
                <mc:Fallback>
                  <p:oleObj r:id="rId22" imgW="1739900" imgH="4445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984992" y="5388414"/>
                          <a:ext cx="3340100" cy="8572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103"/>
          <p:cNvSpPr txBox="1"/>
          <p:nvPr/>
        </p:nvSpPr>
        <p:spPr>
          <a:xfrm>
            <a:off x="395605" y="908050"/>
            <a:ext cx="1053973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在做浮力实验时，小华用一根细线将一正方体铁块拴住，完全浸入盛满水的圆柱形烧杯中，并用一量筒量得被铁块排开的水的体积为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64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立方厘米，小华又将铁块从烧杯中提起，量得烧杯中的水位下降了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请问烧杯内部的底面半径和铁块的棱长各是多少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(π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，结果保留整数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</a:p>
        </p:txBody>
      </p:sp>
    </p:spTree>
  </p:cSld>
  <p:clrMapOvr>
    <a:masterClrMapping/>
  </p:clrMapOvr>
  <p:transition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文本框 5"/>
          <p:cNvSpPr txBox="1"/>
          <p:nvPr/>
        </p:nvSpPr>
        <p:spPr>
          <a:xfrm>
            <a:off x="467995" y="775335"/>
            <a:ext cx="10653395" cy="4916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解：设正方体铁块的棱长是</a:t>
            </a:r>
            <a:r>
              <a:rPr lang="zh-CN" altLang="en-US" sz="2800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厘米，烧杯内部的底面半径是</a:t>
            </a:r>
            <a:r>
              <a:rPr lang="zh-CN" altLang="en-US" sz="28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厘米，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根据题意列方程得</a:t>
            </a:r>
            <a:r>
              <a:rPr lang="zh-CN" altLang="en-US" sz="28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＝64，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</a:t>
            </a:r>
            <a:r>
              <a:rPr lang="zh-CN" altLang="en-US" sz="28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＝4，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所以正方体铁块的棱长是4厘米.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设烧杯内部的底面半径是</a:t>
            </a:r>
            <a:r>
              <a:rPr lang="zh-CN" altLang="en-US" sz="28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厘米，根据题意列方程得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πr</a:t>
            </a:r>
            <a:r>
              <a:rPr lang="zh-CN" altLang="en-US" sz="280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×3＝64，所以               .因为</a:t>
            </a:r>
            <a:r>
              <a:rPr lang="zh-CN" altLang="en-US" sz="28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＞0，解得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所以烧杯内部的底面半径是厘米.</a:t>
            </a:r>
          </a:p>
        </p:txBody>
      </p:sp>
      <p:graphicFrame>
        <p:nvGraphicFramePr>
          <p:cNvPr id="18436" name="对象 -214748256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323715" y="4298315"/>
          <a:ext cx="123317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r:id="rId3" imgW="509270" imgH="394335" progId="Equation.3">
                  <p:embed/>
                </p:oleObj>
              </mc:Choice>
              <mc:Fallback>
                <p:oleObj r:id="rId3" imgW="509270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3715" y="4298315"/>
                        <a:ext cx="123317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-2147482624"/>
          <p:cNvGraphicFramePr>
            <a:graphicFrameLocks noChangeAspect="1"/>
          </p:cNvGraphicFramePr>
          <p:nvPr/>
        </p:nvGraphicFramePr>
        <p:xfrm>
          <a:off x="8349615" y="4248150"/>
          <a:ext cx="306070" cy="862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r:id="rId5" imgW="139700" imgH="393700" progId="Equation.KSEE3">
                  <p:embed/>
                </p:oleObj>
              </mc:Choice>
              <mc:Fallback>
                <p:oleObj r:id="rId5" imgW="1397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49615" y="4248150"/>
                        <a:ext cx="306070" cy="8623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168275"/>
            <a:ext cx="2185035" cy="583565"/>
            <a:chOff x="752" y="266"/>
            <a:chExt cx="3441" cy="919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345" y="266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0" name="Text Box 5"/>
          <p:cNvSpPr txBox="1"/>
          <p:nvPr/>
        </p:nvSpPr>
        <p:spPr>
          <a:xfrm>
            <a:off x="641985" y="963930"/>
            <a:ext cx="34785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什么叫平方根？</a:t>
            </a:r>
          </a:p>
        </p:txBody>
      </p:sp>
      <p:sp>
        <p:nvSpPr>
          <p:cNvPr id="13" name="Text Box 6"/>
          <p:cNvSpPr txBox="1"/>
          <p:nvPr/>
        </p:nvSpPr>
        <p:spPr>
          <a:xfrm>
            <a:off x="628015" y="3232785"/>
            <a:ext cx="44507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平方根的性质有哪些？</a:t>
            </a:r>
          </a:p>
        </p:txBody>
      </p:sp>
      <p:sp>
        <p:nvSpPr>
          <p:cNvPr id="5126" name="文本框 3"/>
          <p:cNvSpPr txBox="1"/>
          <p:nvPr/>
        </p:nvSpPr>
        <p:spPr>
          <a:xfrm>
            <a:off x="770255" y="1672590"/>
            <a:ext cx="981011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一般地，如果一个数的平方等于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，那么这个数叫做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的平方根或二次方根．这就是说，如果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x</a:t>
            </a:r>
            <a:r>
              <a:rPr lang="en-US" altLang="zh-CN" sz="2800" baseline="30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2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=a,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那么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x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叫做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的平方根．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05485" y="3931285"/>
            <a:ext cx="81800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）一个正数有两个平方根，它们互为相反数；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05485" y="4618990"/>
            <a:ext cx="56921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只有两平方根，是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本身；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70255" y="5306695"/>
            <a:ext cx="42119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）负数没有平方根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126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247900" cy="583565"/>
            <a:chOff x="752" y="350"/>
            <a:chExt cx="3540" cy="919"/>
          </a:xfrm>
        </p:grpSpPr>
        <p:sp>
          <p:nvSpPr>
            <p:cNvPr id="3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5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6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633095" y="1144270"/>
            <a:ext cx="841629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1.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下列各式中，正确的是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A.        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±2                 B.            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C.              ±2              D.                       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      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的算术平方根是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A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                            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±2  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C.                                   D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33570" y="3321685"/>
            <a:ext cx="6273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27663" name="Object 30"/>
          <p:cNvGraphicFramePr>
            <a:graphicFrameLocks noChangeAspect="1"/>
          </p:cNvGraphicFramePr>
          <p:nvPr/>
        </p:nvGraphicFramePr>
        <p:xfrm>
          <a:off x="1895475" y="1976755"/>
          <a:ext cx="609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r:id="rId3" imgW="241300" imgH="228600" progId="Equation.DSMT4">
                  <p:embed/>
                </p:oleObj>
              </mc:Choice>
              <mc:Fallback>
                <p:oleObj r:id="rId3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5475" y="1976755"/>
                        <a:ext cx="60960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922520" y="1304290"/>
            <a:ext cx="6921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  <p:graphicFrame>
        <p:nvGraphicFramePr>
          <p:cNvPr id="27665" name="Object 6"/>
          <p:cNvGraphicFramePr>
            <a:graphicFrameLocks noChangeAspect="1"/>
          </p:cNvGraphicFramePr>
          <p:nvPr/>
        </p:nvGraphicFramePr>
        <p:xfrm>
          <a:off x="5448935" y="1967230"/>
          <a:ext cx="96139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r:id="rId5" imgW="381000" imgH="228600" progId="Equation.DSMT4">
                  <p:embed/>
                </p:oleObj>
              </mc:Choice>
              <mc:Fallback>
                <p:oleObj r:id="rId5" imgW="3810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8935" y="1967230"/>
                        <a:ext cx="96139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7"/>
          <p:cNvGraphicFramePr>
            <a:graphicFrameLocks noChangeAspect="1"/>
          </p:cNvGraphicFramePr>
          <p:nvPr/>
        </p:nvGraphicFramePr>
        <p:xfrm>
          <a:off x="1895475" y="2534920"/>
          <a:ext cx="125222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r:id="rId7" imgW="495300" imgH="279400" progId="Equation.DSMT4">
                  <p:embed/>
                </p:oleObj>
              </mc:Choice>
              <mc:Fallback>
                <p:oleObj r:id="rId7" imgW="4953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95475" y="2534920"/>
                        <a:ext cx="1252220" cy="571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8"/>
          <p:cNvGraphicFramePr>
            <a:graphicFrameLocks noChangeAspect="1"/>
          </p:cNvGraphicFramePr>
          <p:nvPr/>
        </p:nvGraphicFramePr>
        <p:xfrm>
          <a:off x="5614670" y="2574925"/>
          <a:ext cx="202057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r:id="rId9" imgW="799465" imgH="241300" progId="Equation.DSMT4">
                  <p:embed/>
                </p:oleObj>
              </mc:Choice>
              <mc:Fallback>
                <p:oleObj r:id="rId9" imgW="799465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14670" y="2574925"/>
                        <a:ext cx="2020570" cy="4921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9"/>
          <p:cNvGraphicFramePr>
            <a:graphicFrameLocks noChangeAspect="1"/>
          </p:cNvGraphicFramePr>
          <p:nvPr/>
        </p:nvGraphicFramePr>
        <p:xfrm>
          <a:off x="1082040" y="3321685"/>
          <a:ext cx="60896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r:id="rId11" imgW="241300" imgH="228600" progId="Equation.DSMT4">
                  <p:embed/>
                </p:oleObj>
              </mc:Choice>
              <mc:Fallback>
                <p:oleObj r:id="rId11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82040" y="3321685"/>
                        <a:ext cx="608965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9" name="Object 10"/>
          <p:cNvGraphicFramePr>
            <a:graphicFrameLocks noChangeAspect="1"/>
          </p:cNvGraphicFramePr>
          <p:nvPr/>
        </p:nvGraphicFramePr>
        <p:xfrm>
          <a:off x="6115685" y="4488180"/>
          <a:ext cx="60896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r:id="rId13" imgW="241300" imgH="215900" progId="Equation.DSMT4">
                  <p:embed/>
                </p:oleObj>
              </mc:Choice>
              <mc:Fallback>
                <p:oleObj r:id="rId13" imgW="2413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15685" y="4488180"/>
                        <a:ext cx="608965" cy="441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70" name="Object 11"/>
          <p:cNvGraphicFramePr>
            <a:graphicFrameLocks noChangeAspect="1"/>
          </p:cNvGraphicFramePr>
          <p:nvPr/>
        </p:nvGraphicFramePr>
        <p:xfrm>
          <a:off x="1895475" y="4488180"/>
          <a:ext cx="609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r:id="rId15" imgW="241300" imgH="215900" progId="Equation.DSMT4">
                  <p:embed/>
                </p:oleObj>
              </mc:Choice>
              <mc:Fallback>
                <p:oleObj r:id="rId15" imgW="241300" imgH="2159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95475" y="4488180"/>
                        <a:ext cx="609600" cy="441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54355" y="682625"/>
            <a:ext cx="1045146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有下列说法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:①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一个数的立方根有两个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它们互为相反数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;②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en-US" sz="2800" b="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=(-2)</a:t>
            </a:r>
            <a:r>
              <a:rPr lang="en-US" sz="2800" b="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x=-2;③15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的立方根是</a:t>
            </a:r>
            <a:r>
              <a:rPr lang="en-US" alt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;④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任何有理数都有立方根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它不是正数就是负数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其中正确的有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(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　　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)A.1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	B.2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	C.3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		D.4</a:t>
            </a:r>
            <a:r>
              <a:rPr 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个
</a:t>
            </a:r>
            <a:endParaRPr lang="en-US" altLang="zh-CN" sz="2800" b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5912485" y="1469390"/>
            <a:ext cx="532765" cy="5803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720090" y="3590925"/>
            <a:ext cx="1045146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若一个数的立方根与它本身相同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则这个数是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)A.0		B.0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	  C.0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		D.0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±1
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39205" y="2227580"/>
            <a:ext cx="513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10855" y="3757930"/>
            <a:ext cx="5130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内容占位符 7"/>
          <p:cNvSpPr txBox="1">
            <a:spLocks noChangeArrowheads="1"/>
          </p:cNvSpPr>
          <p:nvPr/>
        </p:nvSpPr>
        <p:spPr bwMode="auto">
          <a:xfrm>
            <a:off x="890270" y="908685"/>
            <a:ext cx="10032365" cy="45694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若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的立方根，则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，若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，则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_______.</a:t>
            </a:r>
            <a:endParaRPr kumimoji="0" lang="zh-CN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分析下列四句话：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①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3)</a:t>
            </a:r>
            <a:r>
              <a:rPr kumimoji="0" lang="en-US" altLang="zh-CN" sz="280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27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，所以－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是－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27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②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因为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en-US" altLang="zh-CN" sz="280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＝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，所以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③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立方与把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开立方互为逆运算；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④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把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立方与把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开平方互为逆运算．</a:t>
            </a:r>
          </a:p>
          <a:p>
            <a:pPr marL="0" marR="0" lvl="0" indent="0" algn="l" defTabSz="457200" rtl="0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其中正确的是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kumimoji="0" lang="zh-CN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填序号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3468" y="1018223"/>
            <a:ext cx="4873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279" name="Object 17"/>
          <p:cNvGraphicFramePr>
            <a:graphicFrameLocks noChangeAspect="1"/>
          </p:cNvGraphicFramePr>
          <p:nvPr/>
        </p:nvGraphicFramePr>
        <p:xfrm>
          <a:off x="1913890" y="1018540"/>
          <a:ext cx="828675" cy="53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3" imgW="355600" imgH="228600" progId="Equation.DSMT4">
                  <p:embed/>
                </p:oleObj>
              </mc:Choice>
              <mc:Fallback>
                <p:oleObj r:id="rId3" imgW="3556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3890" y="1018540"/>
                        <a:ext cx="828675" cy="5359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8"/>
          <p:cNvGraphicFramePr>
            <a:graphicFrameLocks noChangeAspect="1"/>
          </p:cNvGraphicFramePr>
          <p:nvPr/>
        </p:nvGraphicFramePr>
        <p:xfrm>
          <a:off x="7591425" y="1069340"/>
          <a:ext cx="496570" cy="471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r:id="rId5" imgW="241300" imgH="228600" progId="Equation.DSMT4">
                  <p:embed/>
                </p:oleObj>
              </mc:Choice>
              <mc:Fallback>
                <p:oleObj r:id="rId5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91425" y="1069340"/>
                        <a:ext cx="496570" cy="4711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51268" y="1554163"/>
            <a:ext cx="10541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83953" y="4847908"/>
            <a:ext cx="1106487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①③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6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304800" y="692150"/>
            <a:ext cx="9163685" cy="246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kumimoji="1" lang="en-US" altLang="zh-CN" sz="280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</a:t>
            </a:r>
            <a:r>
              <a:rPr kumimoji="1" lang="zh-CN" altLang="en-US" sz="2800">
                <a:solidFill>
                  <a:srgbClr val="CC33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填一填：</a:t>
            </a:r>
            <a:endParaRPr kumimoji="1" lang="en-US" altLang="zh-CN" sz="2800">
              <a:solidFill>
                <a:srgbClr val="CC33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(1)1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的平方根是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；立方根为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；算术平方根为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 </a:t>
            </a:r>
          </a:p>
          <a:p>
            <a:pPr eaLnBrk="0" hangingPunct="0">
              <a:lnSpc>
                <a:spcPct val="150000"/>
              </a:lnSpc>
            </a:pP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平方根是它本身的数是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  <a:p>
            <a:pPr eaLnBrk="0" hangingPunct="0">
              <a:lnSpc>
                <a:spcPct val="150000"/>
              </a:lnSpc>
            </a:pP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(3)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算术平方根是其本身的数是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324485" y="3284220"/>
            <a:ext cx="91440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(4)         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的立方根为</a:t>
            </a:r>
            <a:r>
              <a:rPr kumimoji="1" lang="zh-CN" altLang="en-US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</a:p>
        </p:txBody>
      </p:sp>
      <p:graphicFrame>
        <p:nvGraphicFramePr>
          <p:cNvPr id="416772" name="Object 4"/>
          <p:cNvGraphicFramePr>
            <a:graphicFrameLocks noChangeAspect="1"/>
          </p:cNvGraphicFramePr>
          <p:nvPr/>
        </p:nvGraphicFramePr>
        <p:xfrm>
          <a:off x="927735" y="3197225"/>
          <a:ext cx="8636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558800" imgH="304800" progId="Equation.3">
                  <p:embed/>
                </p:oleObj>
              </mc:Choice>
              <mc:Fallback>
                <p:oleObj name="Equation" r:id="rId3" imgW="5588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27735" y="3197225"/>
                        <a:ext cx="863600" cy="652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324485" y="3937000"/>
            <a:ext cx="91440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(5)            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的平方根为</a:t>
            </a:r>
            <a:r>
              <a:rPr kumimoji="1" lang="zh-CN" altLang="en-US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</a:p>
        </p:txBody>
      </p:sp>
      <p:graphicFrame>
        <p:nvGraphicFramePr>
          <p:cNvPr id="416774" name="Object 6"/>
          <p:cNvGraphicFramePr>
            <a:graphicFrameLocks noChangeAspect="1"/>
          </p:cNvGraphicFramePr>
          <p:nvPr/>
        </p:nvGraphicFramePr>
        <p:xfrm>
          <a:off x="927735" y="3893503"/>
          <a:ext cx="12255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660400" imgH="368300" progId="Equation.3">
                  <p:embed/>
                </p:oleObj>
              </mc:Choice>
              <mc:Fallback>
                <p:oleObj name="Equation" r:id="rId5" imgW="660400" imgH="3683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27735" y="3893503"/>
                        <a:ext cx="1225550" cy="687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5" name="Rectangle 7"/>
          <p:cNvSpPr>
            <a:spLocks noChangeArrowheads="1"/>
          </p:cNvSpPr>
          <p:nvPr/>
        </p:nvSpPr>
        <p:spPr bwMode="auto">
          <a:xfrm>
            <a:off x="324485" y="4705985"/>
            <a:ext cx="914400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(6)           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的立方根为 </a:t>
            </a:r>
            <a:r>
              <a:rPr kumimoji="1" lang="zh-CN" altLang="en-US" sz="2800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kumimoji="1"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kumimoji="1"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</a:p>
        </p:txBody>
      </p:sp>
      <p:graphicFrame>
        <p:nvGraphicFramePr>
          <p:cNvPr id="416776" name="Object 8"/>
          <p:cNvGraphicFramePr>
            <a:graphicFrameLocks noChangeAspect="1"/>
          </p:cNvGraphicFramePr>
          <p:nvPr/>
        </p:nvGraphicFramePr>
        <p:xfrm>
          <a:off x="870585" y="4705985"/>
          <a:ext cx="1162050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7" imgW="660400" imgH="304800" progId="Equation.3">
                  <p:embed/>
                </p:oleObj>
              </mc:Choice>
              <mc:Fallback>
                <p:oleObj name="Equation" r:id="rId7" imgW="660400" imgH="304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70585" y="4705985"/>
                        <a:ext cx="1162050" cy="537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7" name="Text Box 9"/>
          <p:cNvSpPr txBox="1">
            <a:spLocks noChangeArrowheads="1"/>
          </p:cNvSpPr>
          <p:nvPr/>
        </p:nvSpPr>
        <p:spPr bwMode="auto">
          <a:xfrm>
            <a:off x="8382318" y="1196975"/>
            <a:ext cx="379412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416778" name="Text Box 10"/>
          <p:cNvSpPr txBox="1">
            <a:spLocks noChangeArrowheads="1"/>
          </p:cNvSpPr>
          <p:nvPr/>
        </p:nvSpPr>
        <p:spPr bwMode="auto">
          <a:xfrm>
            <a:off x="5333365" y="1196658"/>
            <a:ext cx="39116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</a:p>
        </p:txBody>
      </p:sp>
      <p:sp>
        <p:nvSpPr>
          <p:cNvPr id="416779" name="Text Box 11"/>
          <p:cNvSpPr txBox="1">
            <a:spLocks noChangeArrowheads="1"/>
          </p:cNvSpPr>
          <p:nvPr/>
        </p:nvSpPr>
        <p:spPr bwMode="auto">
          <a:xfrm>
            <a:off x="2948940" y="1196658"/>
            <a:ext cx="65468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±1</a:t>
            </a:r>
          </a:p>
        </p:txBody>
      </p:sp>
      <p:sp>
        <p:nvSpPr>
          <p:cNvPr id="416780" name="Rectangle 12"/>
          <p:cNvSpPr>
            <a:spLocks noChangeArrowheads="1"/>
          </p:cNvSpPr>
          <p:nvPr/>
        </p:nvSpPr>
        <p:spPr bwMode="auto">
          <a:xfrm>
            <a:off x="4356100" y="1869440"/>
            <a:ext cx="143256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</a:t>
            </a:r>
          </a:p>
        </p:txBody>
      </p:sp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5045393" y="2423478"/>
            <a:ext cx="79057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0, 1</a:t>
            </a:r>
          </a:p>
        </p:txBody>
      </p:sp>
      <p:sp>
        <p:nvSpPr>
          <p:cNvPr id="416783" name="Text Box 15"/>
          <p:cNvSpPr txBox="1">
            <a:spLocks noChangeArrowheads="1"/>
          </p:cNvSpPr>
          <p:nvPr/>
        </p:nvSpPr>
        <p:spPr bwMode="auto">
          <a:xfrm>
            <a:off x="4112895" y="3906203"/>
            <a:ext cx="654685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±2</a:t>
            </a:r>
          </a:p>
        </p:txBody>
      </p:sp>
      <p:sp>
        <p:nvSpPr>
          <p:cNvPr id="416784" name="Text Box 16"/>
          <p:cNvSpPr txBox="1">
            <a:spLocks noChangeArrowheads="1"/>
          </p:cNvSpPr>
          <p:nvPr/>
        </p:nvSpPr>
        <p:spPr bwMode="auto">
          <a:xfrm>
            <a:off x="3811270" y="3168015"/>
            <a:ext cx="54483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-2</a:t>
            </a:r>
          </a:p>
        </p:txBody>
      </p:sp>
      <p:sp>
        <p:nvSpPr>
          <p:cNvPr id="416785" name="Text Box 17"/>
          <p:cNvSpPr txBox="1">
            <a:spLocks noChangeArrowheads="1"/>
          </p:cNvSpPr>
          <p:nvPr/>
        </p:nvSpPr>
        <p:spPr bwMode="auto">
          <a:xfrm>
            <a:off x="3911918" y="4698683"/>
            <a:ext cx="544830" cy="5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-2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6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6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6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6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6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6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7" grpId="0"/>
      <p:bldP spid="416778" grpId="1"/>
      <p:bldP spid="416779" grpId="2"/>
      <p:bldP spid="416780" grpId="3"/>
      <p:bldP spid="416782" grpId="5"/>
      <p:bldP spid="416783" grpId="6"/>
      <p:bldP spid="416784" grpId="7"/>
      <p:bldP spid="416785" grpId="8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24"/>
          <p:cNvSpPr txBox="1"/>
          <p:nvPr/>
        </p:nvSpPr>
        <p:spPr>
          <a:xfrm>
            <a:off x="550932" y="1684020"/>
            <a:ext cx="1267284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+mn-ea"/>
                <a:cs typeface="+mn-ea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+mn-ea"/>
                <a:cs typeface="+mn-ea"/>
              </a:rPr>
              <a:t>1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</a:rPr>
              <a:t>）      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2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）</a:t>
            </a:r>
            <a:r>
              <a:rPr lang="en-US" altLang="zh-CN" sz="280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   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 </a:t>
            </a:r>
            <a:r>
              <a:rPr lang="en-US" altLang="zh-CN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          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    （</a:t>
            </a:r>
            <a:r>
              <a:rPr lang="en-US" altLang="zh-CN" sz="280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3</a:t>
            </a:r>
            <a:r>
              <a:rPr lang="zh-CN" altLang="en-US" sz="2800" smtClean="0">
                <a:solidFill>
                  <a:srgbClr val="000000"/>
                </a:solidFill>
                <a:latin typeface="+mn-ea"/>
                <a:cs typeface="+mn-ea"/>
                <a:sym typeface="+mn-ea"/>
              </a:rPr>
              <a:t>）</a:t>
            </a:r>
            <a:endParaRPr lang="zh-CN" altLang="en-US" sz="2800">
              <a:solidFill>
                <a:srgbClr val="000000"/>
              </a:solidFill>
              <a:latin typeface="+mn-ea"/>
              <a:cs typeface="+mn-ea"/>
            </a:endParaRPr>
          </a:p>
        </p:txBody>
      </p:sp>
      <p:sp>
        <p:nvSpPr>
          <p:cNvPr id="30723" name="文本框 19"/>
          <p:cNvSpPr txBox="1"/>
          <p:nvPr/>
        </p:nvSpPr>
        <p:spPr>
          <a:xfrm>
            <a:off x="551384" y="933554"/>
            <a:ext cx="784893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en-US" sz="2800" smtClean="0">
                <a:solidFill>
                  <a:srgbClr val="C00000"/>
                </a:solidFill>
                <a:latin typeface="+mn-ea"/>
                <a:cs typeface="+mn-ea"/>
              </a:rPr>
              <a:t>8.</a:t>
            </a:r>
            <a:r>
              <a:rPr lang="en-US" altLang="en-US" sz="2800" smtClean="0">
                <a:solidFill>
                  <a:srgbClr val="C00000"/>
                </a:solidFill>
                <a:latin typeface="+mn-ea"/>
                <a:cs typeface="+mn-ea"/>
              </a:rPr>
              <a:t> </a:t>
            </a:r>
            <a:r>
              <a:rPr lang="zh-CN" altLang="en-US" sz="2800" smtClean="0">
                <a:latin typeface="+mn-ea"/>
                <a:cs typeface="+mn-ea"/>
              </a:rPr>
              <a:t>计算：</a:t>
            </a:r>
            <a:endParaRPr lang="en-US" altLang="zh-CN" sz="2800">
              <a:latin typeface="+mn-ea"/>
              <a:cs typeface="+mn-ea"/>
            </a:endParaRPr>
          </a:p>
        </p:txBody>
      </p:sp>
      <p:graphicFrame>
        <p:nvGraphicFramePr>
          <p:cNvPr id="30724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42211" y="1684030"/>
          <a:ext cx="3259466" cy="61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3" imgW="1054100" imgH="228600" progId="Equation.KSEE3">
                  <p:embed/>
                </p:oleObj>
              </mc:Choice>
              <mc:Fallback>
                <p:oleObj r:id="rId3" imgW="10541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2211" y="1684030"/>
                        <a:ext cx="3259466" cy="6189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2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51248" y="2636277"/>
            <a:ext cx="5991225" cy="2217082"/>
          </a:xfrm>
          <a:prstGeom prst="rect">
            <a:avLst/>
          </a:prstGeom>
          <a:blipFill rotWithShape="1">
            <a:blip r:embed="rId5" cstate="email"/>
            <a:stretch>
              <a:fillRect l="-2035" b="-7163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>
                <a:noFill/>
              </a:rPr>
              <a:t> </a:t>
            </a:r>
          </a:p>
        </p:txBody>
      </p:sp>
      <p:graphicFrame>
        <p:nvGraphicFramePr>
          <p:cNvPr id="20" name="Object 16"/>
          <p:cNvGraphicFramePr>
            <a:graphicFrameLocks noChangeAspect="1"/>
          </p:cNvGraphicFramePr>
          <p:nvPr/>
        </p:nvGraphicFramePr>
        <p:xfrm>
          <a:off x="1415480" y="1579885"/>
          <a:ext cx="7905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6" imgW="8839200" imgH="10668000" progId="Equation.DSMT4">
                  <p:embed/>
                </p:oleObj>
              </mc:Choice>
              <mc:Fallback>
                <p:oleObj name="Equation" r:id="rId6" imgW="8839200" imgH="10668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5480" y="1579885"/>
                        <a:ext cx="790575" cy="962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128432" y="1683851"/>
          <a:ext cx="1728192" cy="55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8" imgW="17373600" imgH="5486400" progId="Equation.DSMT4">
                  <p:embed/>
                </p:oleObj>
              </mc:Choice>
              <mc:Fallback>
                <p:oleObj name="Equation" r:id="rId8" imgW="17373600" imgH="548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8432" y="1683851"/>
                        <a:ext cx="1728192" cy="550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4"/>
          <p:cNvSpPr txBox="1">
            <a:spLocks noChangeArrowheads="1"/>
          </p:cNvSpPr>
          <p:nvPr/>
        </p:nvSpPr>
        <p:spPr bwMode="auto">
          <a:xfrm>
            <a:off x="452967" y="1124605"/>
            <a:ext cx="30410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charset="-122"/>
              </a:rPr>
              <a:t>8.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求下列各式的值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endParaRPr lang="zh-CN" altLang="en-US" sz="28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sp>
        <p:nvSpPr>
          <p:cNvPr id="38914" name="TextBox 5"/>
          <p:cNvSpPr txBox="1">
            <a:spLocks noChangeArrowheads="1"/>
          </p:cNvSpPr>
          <p:nvPr/>
        </p:nvSpPr>
        <p:spPr bwMode="auto">
          <a:xfrm>
            <a:off x="453014" y="1807124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</a:p>
        </p:txBody>
      </p:sp>
      <p:sp>
        <p:nvSpPr>
          <p:cNvPr id="38915" name="TextBox 11"/>
          <p:cNvSpPr txBox="1">
            <a:spLocks noChangeArrowheads="1"/>
          </p:cNvSpPr>
          <p:nvPr/>
        </p:nvSpPr>
        <p:spPr bwMode="auto">
          <a:xfrm>
            <a:off x="3187748" y="1807124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</a:p>
        </p:txBody>
      </p:sp>
      <p:sp>
        <p:nvSpPr>
          <p:cNvPr id="38916" name="TextBox 12"/>
          <p:cNvSpPr txBox="1">
            <a:spLocks noChangeArrowheads="1"/>
          </p:cNvSpPr>
          <p:nvPr/>
        </p:nvSpPr>
        <p:spPr bwMode="auto">
          <a:xfrm>
            <a:off x="5820881" y="1816649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</a:p>
        </p:txBody>
      </p:sp>
      <p:sp>
        <p:nvSpPr>
          <p:cNvPr id="38917" name="TextBox 13"/>
          <p:cNvSpPr txBox="1">
            <a:spLocks noChangeArrowheads="1"/>
          </p:cNvSpPr>
          <p:nvPr/>
        </p:nvSpPr>
        <p:spPr bwMode="auto">
          <a:xfrm>
            <a:off x="8454014" y="1805535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charset="-122"/>
              </a:rPr>
              <a:t>）</a:t>
            </a:r>
          </a:p>
        </p:txBody>
      </p:sp>
      <p:graphicFrame>
        <p:nvGraphicFramePr>
          <p:cNvPr id="38918" name="对象 7"/>
          <p:cNvGraphicFramePr>
            <a:graphicFrameLocks noChangeAspect="1"/>
          </p:cNvGraphicFramePr>
          <p:nvPr/>
        </p:nvGraphicFramePr>
        <p:xfrm>
          <a:off x="1568498" y="1807123"/>
          <a:ext cx="184573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r:id="rId3" imgW="596900" imgH="228600" progId="Equation.DSMT4">
                  <p:embed/>
                </p:oleObj>
              </mc:Choice>
              <mc:Fallback>
                <p:oleObj r:id="rId3" imgW="5969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68498" y="1807123"/>
                        <a:ext cx="184573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对象 15"/>
          <p:cNvGraphicFramePr>
            <a:graphicFrameLocks noChangeAspect="1"/>
          </p:cNvGraphicFramePr>
          <p:nvPr/>
        </p:nvGraphicFramePr>
        <p:xfrm>
          <a:off x="4305348" y="1561060"/>
          <a:ext cx="137583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3" r:id="rId5" imgW="444500" imgH="444500" progId="Equation.DSMT4">
                  <p:embed/>
                </p:oleObj>
              </mc:Choice>
              <mc:Fallback>
                <p:oleObj r:id="rId5" imgW="4445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05348" y="1561060"/>
                        <a:ext cx="137583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对象 16"/>
          <p:cNvGraphicFramePr>
            <a:graphicFrameLocks noChangeAspect="1"/>
          </p:cNvGraphicFramePr>
          <p:nvPr/>
        </p:nvGraphicFramePr>
        <p:xfrm>
          <a:off x="6930014" y="1559473"/>
          <a:ext cx="16891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4" r:id="rId7" imgW="546100" imgH="444500" progId="Equation.DSMT4">
                  <p:embed/>
                </p:oleObj>
              </mc:Choice>
              <mc:Fallback>
                <p:oleObj r:id="rId7" imgW="5461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930014" y="1559473"/>
                        <a:ext cx="16891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对象 17"/>
          <p:cNvGraphicFramePr>
            <a:graphicFrameLocks noChangeAspect="1"/>
          </p:cNvGraphicFramePr>
          <p:nvPr/>
        </p:nvGraphicFramePr>
        <p:xfrm>
          <a:off x="9645698" y="1549948"/>
          <a:ext cx="141393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r:id="rId9" imgW="457200" imgH="444500" progId="Equation.DSMT4">
                  <p:embed/>
                </p:oleObj>
              </mc:Choice>
              <mc:Fallback>
                <p:oleObj r:id="rId9" imgW="457200" imgH="4445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645698" y="1549948"/>
                        <a:ext cx="141393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00715" y="2824710"/>
            <a:ext cx="1197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= – 0.3</a:t>
            </a:r>
          </a:p>
        </p:txBody>
      </p:sp>
      <p:grpSp>
        <p:nvGrpSpPr>
          <p:cNvPr id="2" name="组合 14"/>
          <p:cNvGrpSpPr/>
          <p:nvPr/>
        </p:nvGrpSpPr>
        <p:grpSpPr>
          <a:xfrm>
            <a:off x="3738081" y="2618336"/>
            <a:ext cx="1274233" cy="879475"/>
            <a:chOff x="2874169" y="2792362"/>
            <a:chExt cx="956146" cy="879476"/>
          </a:xfrm>
        </p:grpSpPr>
        <p:graphicFrame>
          <p:nvGraphicFramePr>
            <p:cNvPr id="38924" name="对象 10"/>
            <p:cNvGraphicFramePr>
              <a:graphicFrameLocks noChangeAspect="1"/>
            </p:cNvGraphicFramePr>
            <p:nvPr/>
          </p:nvGraphicFramePr>
          <p:xfrm>
            <a:off x="3262911" y="2792362"/>
            <a:ext cx="567404" cy="879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6" name="Equation" r:id="rId11" imgW="6096000" imgH="9448800" progId="Equation.DSMT4">
                    <p:embed/>
                  </p:oleObj>
                </mc:Choice>
                <mc:Fallback>
                  <p:oleObj name="Equation" r:id="rId11" imgW="60960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262911" y="2792362"/>
                          <a:ext cx="567404" cy="879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25" name="TextBox 20"/>
            <p:cNvSpPr txBox="1">
              <a:spLocks noChangeArrowheads="1"/>
            </p:cNvSpPr>
            <p:nvPr/>
          </p:nvSpPr>
          <p:spPr bwMode="auto">
            <a:xfrm>
              <a:off x="2874169" y="2970162"/>
              <a:ext cx="359891" cy="52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</a:p>
          </p:txBody>
        </p:sp>
      </p:grpSp>
      <p:grpSp>
        <p:nvGrpSpPr>
          <p:cNvPr id="3" name="组合 18"/>
          <p:cNvGrpSpPr/>
          <p:nvPr/>
        </p:nvGrpSpPr>
        <p:grpSpPr>
          <a:xfrm>
            <a:off x="6523614" y="2511973"/>
            <a:ext cx="1551517" cy="1035050"/>
            <a:chOff x="4963235" y="2686000"/>
            <a:chExt cx="1164515" cy="1035050"/>
          </a:xfrm>
        </p:grpSpPr>
        <p:sp>
          <p:nvSpPr>
            <p:cNvPr id="38927" name="TextBox 24"/>
            <p:cNvSpPr txBox="1">
              <a:spLocks noChangeArrowheads="1"/>
            </p:cNvSpPr>
            <p:nvPr/>
          </p:nvSpPr>
          <p:spPr bwMode="auto">
            <a:xfrm>
              <a:off x="4963235" y="2970162"/>
              <a:ext cx="35998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</a:p>
          </p:txBody>
        </p:sp>
        <p:graphicFrame>
          <p:nvGraphicFramePr>
            <p:cNvPr id="38928" name="对象 25"/>
            <p:cNvGraphicFramePr>
              <a:graphicFrameLocks noChangeAspect="1"/>
            </p:cNvGraphicFramePr>
            <p:nvPr/>
          </p:nvGraphicFramePr>
          <p:xfrm>
            <a:off x="5332413" y="2686000"/>
            <a:ext cx="795337" cy="1035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7" name="Equation" r:id="rId13" imgW="8229600" imgH="10668000" progId="Equation.DSMT4">
                    <p:embed/>
                  </p:oleObj>
                </mc:Choice>
                <mc:Fallback>
                  <p:oleObj name="Equation" r:id="rId13" imgW="8229600" imgH="1066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332413" y="2686000"/>
                          <a:ext cx="795337" cy="1035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26"/>
          <p:cNvGrpSpPr/>
          <p:nvPr/>
        </p:nvGrpSpPr>
        <p:grpSpPr>
          <a:xfrm>
            <a:off x="6629448" y="3618461"/>
            <a:ext cx="944033" cy="879475"/>
            <a:chOff x="2874169" y="2792413"/>
            <a:chExt cx="707985" cy="879475"/>
          </a:xfrm>
        </p:grpSpPr>
        <p:graphicFrame>
          <p:nvGraphicFramePr>
            <p:cNvPr id="38930" name="对象 27"/>
            <p:cNvGraphicFramePr>
              <a:graphicFrameLocks noChangeAspect="1"/>
            </p:cNvGraphicFramePr>
            <p:nvPr/>
          </p:nvGraphicFramePr>
          <p:xfrm>
            <a:off x="3242429" y="2792413"/>
            <a:ext cx="339725" cy="879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8" name="Equation" r:id="rId15" imgW="3657600" imgH="9448800" progId="Equation.DSMT4">
                    <p:embed/>
                  </p:oleObj>
                </mc:Choice>
                <mc:Fallback>
                  <p:oleObj name="Equation" r:id="rId15" imgW="36576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242429" y="2792413"/>
                          <a:ext cx="339725" cy="879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1" name="TextBox 28"/>
            <p:cNvSpPr txBox="1">
              <a:spLocks noChangeArrowheads="1"/>
            </p:cNvSpPr>
            <p:nvPr/>
          </p:nvSpPr>
          <p:spPr bwMode="auto">
            <a:xfrm>
              <a:off x="2874169" y="2970213"/>
              <a:ext cx="35969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</a:p>
          </p:txBody>
        </p:sp>
      </p:grpSp>
      <p:grpSp>
        <p:nvGrpSpPr>
          <p:cNvPr id="5" name="组合 30"/>
          <p:cNvGrpSpPr/>
          <p:nvPr/>
        </p:nvGrpSpPr>
        <p:grpSpPr>
          <a:xfrm>
            <a:off x="9188498" y="2511973"/>
            <a:ext cx="1591733" cy="1035050"/>
            <a:chOff x="4963235" y="2686050"/>
            <a:chExt cx="1194620" cy="1035050"/>
          </a:xfrm>
        </p:grpSpPr>
        <p:sp>
          <p:nvSpPr>
            <p:cNvPr id="38933" name="TextBox 31"/>
            <p:cNvSpPr txBox="1">
              <a:spLocks noChangeArrowheads="1"/>
            </p:cNvSpPr>
            <p:nvPr/>
          </p:nvSpPr>
          <p:spPr bwMode="auto">
            <a:xfrm>
              <a:off x="4963235" y="2970212"/>
              <a:ext cx="35996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</a:p>
          </p:txBody>
        </p:sp>
        <p:graphicFrame>
          <p:nvGraphicFramePr>
            <p:cNvPr id="38934" name="对象 32"/>
            <p:cNvGraphicFramePr>
              <a:graphicFrameLocks noChangeAspect="1"/>
            </p:cNvGraphicFramePr>
            <p:nvPr/>
          </p:nvGraphicFramePr>
          <p:xfrm>
            <a:off x="5303780" y="2686050"/>
            <a:ext cx="854075" cy="1035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9" name="Equation" r:id="rId17" imgW="8839200" imgH="10668000" progId="Equation.DSMT4">
                    <p:embed/>
                  </p:oleObj>
                </mc:Choice>
                <mc:Fallback>
                  <p:oleObj name="Equation" r:id="rId17" imgW="8839200" imgH="10668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303780" y="2686050"/>
                          <a:ext cx="854075" cy="1035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组合 33"/>
          <p:cNvGrpSpPr/>
          <p:nvPr/>
        </p:nvGrpSpPr>
        <p:grpSpPr>
          <a:xfrm>
            <a:off x="9264699" y="3542261"/>
            <a:ext cx="1274233" cy="879475"/>
            <a:chOff x="2874169" y="2792362"/>
            <a:chExt cx="956146" cy="879476"/>
          </a:xfrm>
        </p:grpSpPr>
        <p:graphicFrame>
          <p:nvGraphicFramePr>
            <p:cNvPr id="38936" name="对象 34"/>
            <p:cNvGraphicFramePr>
              <a:graphicFrameLocks noChangeAspect="1"/>
            </p:cNvGraphicFramePr>
            <p:nvPr/>
          </p:nvGraphicFramePr>
          <p:xfrm>
            <a:off x="3262911" y="2792362"/>
            <a:ext cx="567404" cy="879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40" name="Equation" r:id="rId19" imgW="6096000" imgH="9448800" progId="Equation.DSMT4">
                    <p:embed/>
                  </p:oleObj>
                </mc:Choice>
                <mc:Fallback>
                  <p:oleObj name="Equation" r:id="rId19" imgW="60960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3262911" y="2792362"/>
                          <a:ext cx="567404" cy="8794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7" name="TextBox 35"/>
            <p:cNvSpPr txBox="1">
              <a:spLocks noChangeArrowheads="1"/>
            </p:cNvSpPr>
            <p:nvPr/>
          </p:nvSpPr>
          <p:spPr bwMode="auto">
            <a:xfrm>
              <a:off x="2874169" y="2970162"/>
              <a:ext cx="359891" cy="523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= 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1066165" y="788035"/>
            <a:ext cx="666369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10.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求下列各式中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:(1)x</a:t>
            </a:r>
            <a:r>
              <a:rPr lang="en-US" sz="2800" b="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=-
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2319020" y="1501775"/>
            <a:ext cx="241300" cy="669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1066165" y="1592580"/>
            <a:ext cx="666369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;</a:t>
            </a:r>
            <a:r>
              <a:rPr lang="en-US" alt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</a:t>
            </a:r>
          </a:p>
          <a:p>
            <a:pPr indent="0">
              <a:lnSpc>
                <a:spcPct val="150000"/>
              </a:lnSpc>
            </a:pPr>
            <a:r>
              <a:rPr lang="en-US" altLang="zh-CN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(2)4(x-1)</a:t>
            </a:r>
            <a:r>
              <a:rPr lang="en-US" sz="2800" b="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sz="2800" b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=-256.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4760" y="3364230"/>
            <a:ext cx="62871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:(1)x=         </a:t>
            </a:r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=-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endParaRPr lang="en-US" altLang="en-US" sz="2800" b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17495" y="3116580"/>
            <a:ext cx="553720" cy="101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/>
          <p:nvPr/>
        </p:nvPicPr>
        <p:blipFill>
          <a:blip r:embed="rId4"/>
          <a:stretch>
            <a:fillRect/>
          </a:stretch>
        </p:blipFill>
        <p:spPr>
          <a:xfrm>
            <a:off x="4159250" y="3116580"/>
            <a:ext cx="165735" cy="101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1254125" y="4273550"/>
            <a:ext cx="62871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(2)(x-1)</a:t>
            </a:r>
            <a:r>
              <a:rPr lang="en-US" sz="2800" b="0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sz="2800" b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=-64,x-1=-4,x=-3.</a:t>
            </a:r>
            <a:endParaRPr lang="en-US" altLang="en-US" sz="2800" b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79425" y="1248410"/>
            <a:ext cx="709041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11.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若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=2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=4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求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       </a:t>
            </a: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的值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9938" name="对象 2"/>
          <p:cNvGraphicFramePr>
            <a:graphicFrameLocks noChangeAspect="1"/>
          </p:cNvGraphicFramePr>
          <p:nvPr/>
        </p:nvGraphicFramePr>
        <p:xfrm>
          <a:off x="1331228" y="1259758"/>
          <a:ext cx="5540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r:id="rId3" imgW="254000" imgH="228600" progId="Equation.DSMT4">
                  <p:embed/>
                </p:oleObj>
              </mc:Choice>
              <mc:Fallback>
                <p:oleObj r:id="rId3" imgW="2540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228" y="1259758"/>
                        <a:ext cx="554038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对象 11"/>
          <p:cNvGraphicFramePr>
            <a:graphicFrameLocks noChangeAspect="1"/>
          </p:cNvGraphicFramePr>
          <p:nvPr/>
        </p:nvGraphicFramePr>
        <p:xfrm>
          <a:off x="2514233" y="1219753"/>
          <a:ext cx="6921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r:id="rId5" imgW="317500" imgH="279400" progId="Equation.DSMT4">
                  <p:embed/>
                </p:oleObj>
              </mc:Choice>
              <mc:Fallback>
                <p:oleObj r:id="rId5" imgW="3175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233" y="1219753"/>
                        <a:ext cx="692150" cy="608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对象 12"/>
          <p:cNvGraphicFramePr>
            <a:graphicFrameLocks noChangeAspect="1"/>
          </p:cNvGraphicFramePr>
          <p:nvPr/>
        </p:nvGraphicFramePr>
        <p:xfrm>
          <a:off x="4404311" y="1246423"/>
          <a:ext cx="12461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r:id="rId7" imgW="571500" imgH="254000" progId="Equation.DSMT4">
                  <p:embed/>
                </p:oleObj>
              </mc:Choice>
              <mc:Fallback>
                <p:oleObj r:id="rId7" imgW="5715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04311" y="1246423"/>
                        <a:ext cx="1246187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623392" y="1916832"/>
            <a:ext cx="7677150" cy="2675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解：∵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 =2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       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=4.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∴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= 2</a:t>
            </a:r>
            <a:r>
              <a:rPr kumimoji="0" lang="en-US" altLang="zh-CN" sz="28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</a:t>
            </a:r>
            <a:r>
              <a:rPr kumimoji="0" lang="en-US" altLang="zh-CN" sz="28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= 16,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∴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x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= 8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= ±4.</a:t>
            </a:r>
            <a:endParaRPr kumimoji="0" lang="zh-CN" altLang="zh-C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∴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x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+ 2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8 + 2×4 = 16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或 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x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+ 2</a:t>
            </a:r>
            <a:r>
              <a:rPr kumimoji="0" lang="en-US" altLang="zh-CN" sz="2800" b="1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y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8 – 2×4 = 0.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∴               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       = 4 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或                </a:t>
            </a: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=       = 0.</a:t>
            </a:r>
          </a:p>
        </p:txBody>
      </p:sp>
      <p:graphicFrame>
        <p:nvGraphicFramePr>
          <p:cNvPr id="39943" name="对象 13"/>
          <p:cNvGraphicFramePr>
            <a:graphicFrameLocks noChangeAspect="1"/>
          </p:cNvGraphicFramePr>
          <p:nvPr/>
        </p:nvGraphicFramePr>
        <p:xfrm>
          <a:off x="1885137" y="1978745"/>
          <a:ext cx="5524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r:id="rId9" imgW="254000" imgH="228600" progId="Equation.DSMT4">
                  <p:embed/>
                </p:oleObj>
              </mc:Choice>
              <mc:Fallback>
                <p:oleObj r:id="rId9" imgW="2540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5137" y="1978745"/>
                        <a:ext cx="552450" cy="498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对象 14"/>
          <p:cNvGraphicFramePr>
            <a:graphicFrameLocks noChangeAspect="1"/>
          </p:cNvGraphicFramePr>
          <p:nvPr/>
        </p:nvGraphicFramePr>
        <p:xfrm>
          <a:off x="3171012" y="1891432"/>
          <a:ext cx="6921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0" r:id="rId11" imgW="317500" imgH="279400" progId="Equation.DSMT4">
                  <p:embed/>
                </p:oleObj>
              </mc:Choice>
              <mc:Fallback>
                <p:oleObj r:id="rId11" imgW="317500" imgH="279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71012" y="1891432"/>
                        <a:ext cx="692150" cy="608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对象 15"/>
          <p:cNvGraphicFramePr>
            <a:graphicFrameLocks noChangeAspect="1"/>
          </p:cNvGraphicFramePr>
          <p:nvPr/>
        </p:nvGraphicFramePr>
        <p:xfrm>
          <a:off x="1096150" y="4009157"/>
          <a:ext cx="12461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r:id="rId13" imgW="571500" imgH="254000" progId="Equation.DSMT4">
                  <p:embed/>
                </p:oleObj>
              </mc:Choice>
              <mc:Fallback>
                <p:oleObj r:id="rId13" imgW="5715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96150" y="4009157"/>
                        <a:ext cx="1246187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对象 16"/>
          <p:cNvGraphicFramePr>
            <a:graphicFrameLocks noChangeAspect="1"/>
          </p:cNvGraphicFramePr>
          <p:nvPr/>
        </p:nvGraphicFramePr>
        <p:xfrm>
          <a:off x="2740800" y="4028207"/>
          <a:ext cx="66516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r:id="rId15" imgW="304800" imgH="228600" progId="Equation.DSMT4">
                  <p:embed/>
                </p:oleObj>
              </mc:Choice>
              <mc:Fallback>
                <p:oleObj r:id="rId15" imgW="3048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740800" y="4028207"/>
                        <a:ext cx="665162" cy="496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对象 17"/>
          <p:cNvGraphicFramePr>
            <a:graphicFrameLocks noChangeAspect="1"/>
          </p:cNvGraphicFramePr>
          <p:nvPr/>
        </p:nvGraphicFramePr>
        <p:xfrm>
          <a:off x="4404500" y="4009157"/>
          <a:ext cx="1246187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r:id="rId17" imgW="571500" imgH="254000" progId="Equation.DSMT4">
                  <p:embed/>
                </p:oleObj>
              </mc:Choice>
              <mc:Fallback>
                <p:oleObj r:id="rId17" imgW="5715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04500" y="4009157"/>
                        <a:ext cx="1246187" cy="552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对象 18"/>
          <p:cNvGraphicFramePr>
            <a:graphicFrameLocks noChangeAspect="1"/>
          </p:cNvGraphicFramePr>
          <p:nvPr/>
        </p:nvGraphicFramePr>
        <p:xfrm>
          <a:off x="5977712" y="4028207"/>
          <a:ext cx="5270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r:id="rId19" imgW="241300" imgH="228600" progId="Equation.DSMT4">
                  <p:embed/>
                </p:oleObj>
              </mc:Choice>
              <mc:Fallback>
                <p:oleObj r:id="rId19" imgW="241300" imgH="228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77712" y="4028207"/>
                        <a:ext cx="527050" cy="496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168910"/>
            <a:ext cx="2424430" cy="645160"/>
            <a:chOff x="752" y="266"/>
            <a:chExt cx="3818" cy="1016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02" y="266"/>
              <a:ext cx="3168" cy="1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6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633095" y="2875915"/>
            <a:ext cx="140081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立方根</a:t>
            </a:r>
          </a:p>
        </p:txBody>
      </p:sp>
      <p:sp>
        <p:nvSpPr>
          <p:cNvPr id="18" name="左大括号 17"/>
          <p:cNvSpPr/>
          <p:nvPr/>
        </p:nvSpPr>
        <p:spPr>
          <a:xfrm>
            <a:off x="2098675" y="1520825"/>
            <a:ext cx="147320" cy="3547745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2359660" y="4483100"/>
            <a:ext cx="95885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规律</a:t>
            </a:r>
          </a:p>
        </p:txBody>
      </p:sp>
      <p:sp>
        <p:nvSpPr>
          <p:cNvPr id="12" name="Text Box 18"/>
          <p:cNvSpPr txBox="1"/>
          <p:nvPr/>
        </p:nvSpPr>
        <p:spPr>
          <a:xfrm>
            <a:off x="3969385" y="1337310"/>
            <a:ext cx="6896735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一般地，一个</a:t>
            </a:r>
            <a:r>
              <a:rPr lang="zh-CN" altLang="en-US" sz="2800" b="1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数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立方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等于</a:t>
            </a:r>
            <a:r>
              <a:rPr lang="en-US" altLang="zh-CN" sz="2800" b="1">
                <a:latin typeface="+mn-ea"/>
                <a:cs typeface="+mn-ea"/>
                <a:sym typeface="华文新魏" panose="02010800040101010101" pitchFamily="2" charset="-122"/>
              </a:rPr>
              <a:t>a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，这个数就叫做</a:t>
            </a:r>
            <a:r>
              <a:rPr lang="en-US" altLang="zh-CN" sz="2800" b="1">
                <a:latin typeface="+mn-ea"/>
                <a:cs typeface="+mn-ea"/>
                <a:sym typeface="华文新魏" panose="02010800040101010101" pitchFamily="2" charset="-122"/>
              </a:rPr>
              <a:t>a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立方根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，也叫做</a:t>
            </a:r>
            <a:r>
              <a:rPr lang="en-US" altLang="zh-CN" sz="2800" b="1">
                <a:latin typeface="+mn-ea"/>
                <a:cs typeface="+mn-ea"/>
                <a:sym typeface="华文新魏" panose="02010800040101010101" pitchFamily="2" charset="-122"/>
              </a:rPr>
              <a:t>a </a:t>
            </a:r>
            <a:r>
              <a:rPr lang="zh-CN" altLang="en-US" sz="2800" b="1">
                <a:latin typeface="+mn-ea"/>
                <a:cs typeface="+mn-ea"/>
                <a:sym typeface="华文新魏" panose="02010800040101010101" pitchFamily="2" charset="-122"/>
              </a:rPr>
              <a:t>的</a:t>
            </a:r>
            <a:r>
              <a:rPr lang="zh-CN" altLang="en-US" sz="2800" b="1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三次方根</a:t>
            </a:r>
            <a:r>
              <a:rPr lang="en-US" altLang="zh-CN" sz="2800" b="1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.</a:t>
            </a:r>
            <a:endParaRPr lang="en-US" altLang="zh-CN" sz="2800" b="1">
              <a:solidFill>
                <a:srgbClr val="FF0000"/>
              </a:solidFill>
              <a:latin typeface="+mn-ea"/>
              <a:ea typeface="微软雅黑" panose="020B0503020204020204" charset="-122"/>
              <a:cs typeface="+mn-ea"/>
              <a:sym typeface="华文新魏" panose="02010800040101010101" pitchFamily="2" charset="-122"/>
            </a:endParaRPr>
          </a:p>
        </p:txBody>
      </p:sp>
      <p:sp>
        <p:nvSpPr>
          <p:cNvPr id="13" name="Text Box 18"/>
          <p:cNvSpPr txBox="1"/>
          <p:nvPr/>
        </p:nvSpPr>
        <p:spPr>
          <a:xfrm>
            <a:off x="4018915" y="4439920"/>
            <a:ext cx="5038090" cy="60769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Text Box 18"/>
          <p:cNvSpPr txBox="1"/>
          <p:nvPr/>
        </p:nvSpPr>
        <p:spPr>
          <a:xfrm>
            <a:off x="2356485" y="3166745"/>
            <a:ext cx="94107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性质</a:t>
            </a:r>
          </a:p>
        </p:txBody>
      </p:sp>
      <p:sp>
        <p:nvSpPr>
          <p:cNvPr id="23" name="Text Box 18"/>
          <p:cNvSpPr txBox="1"/>
          <p:nvPr/>
        </p:nvSpPr>
        <p:spPr>
          <a:xfrm>
            <a:off x="3969385" y="2736215"/>
            <a:ext cx="3792220" cy="138366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marR="0" defTabSz="914400">
              <a:buClrTx/>
              <a:buSzTx/>
              <a:buFont typeface="Wingdings" panose="05000000000000000000" pitchFamily="2" charset="2"/>
              <a:defRPr/>
            </a:pPr>
            <a:r>
              <a:rPr lang="zh-CN" altLang="en-US" sz="2800" b="1" noProof="0">
                <a:latin typeface="+mn-ea"/>
                <a:cs typeface="+mn-ea"/>
                <a:sym typeface="+mn-ea"/>
              </a:rPr>
              <a:t>正数的立方根是正数，</a:t>
            </a:r>
            <a:endParaRPr kumimoji="0" lang="zh-CN" altLang="en-US" sz="2800" b="1" kern="1200" cap="none" spc="0" normalizeH="0" baseline="0" noProof="0">
              <a:solidFill>
                <a:schemeClr val="tx1"/>
              </a:solidFill>
              <a:latin typeface="+mn-ea"/>
              <a:cs typeface="+mn-ea"/>
            </a:endParaRPr>
          </a:p>
          <a:p>
            <a:pPr marR="0" defTabSz="914400">
              <a:buClrTx/>
              <a:buSzTx/>
              <a:buFont typeface="Wingdings" panose="05000000000000000000" pitchFamily="2" charset="2"/>
              <a:defRPr/>
            </a:pPr>
            <a:r>
              <a:rPr lang="zh-CN" altLang="en-US" sz="2800" b="1" noProof="0">
                <a:latin typeface="+mn-ea"/>
                <a:cs typeface="+mn-ea"/>
                <a:sym typeface="+mn-ea"/>
              </a:rPr>
              <a:t>负数的立方根是负数；</a:t>
            </a:r>
            <a:endParaRPr kumimoji="0" lang="zh-CN" altLang="en-US" sz="2800" b="1" kern="1200" cap="none" spc="0" normalizeH="0" baseline="0" noProof="0">
              <a:solidFill>
                <a:schemeClr val="tx1"/>
              </a:solidFill>
              <a:latin typeface="+mn-ea"/>
              <a:cs typeface="+mn-ea"/>
            </a:endParaRPr>
          </a:p>
          <a:p>
            <a:pPr marR="0" defTabSz="914400">
              <a:buClrTx/>
              <a:buSzTx/>
              <a:buFont typeface="Wingdings" panose="05000000000000000000" pitchFamily="2" charset="2"/>
              <a:defRPr/>
            </a:pPr>
            <a:r>
              <a:rPr lang="en-US" altLang="zh-CN" sz="2800" b="1" noProof="0">
                <a:latin typeface="+mn-ea"/>
                <a:cs typeface="+mn-ea"/>
                <a:sym typeface="+mn-ea"/>
              </a:rPr>
              <a:t>0</a:t>
            </a:r>
            <a:r>
              <a:rPr lang="zh-CN" altLang="en-US" sz="2800" b="1" noProof="0">
                <a:latin typeface="+mn-ea"/>
                <a:cs typeface="+mn-ea"/>
                <a:sym typeface="+mn-ea"/>
              </a:rPr>
              <a:t>的立方根是</a:t>
            </a:r>
            <a:r>
              <a:rPr lang="en-US" altLang="zh-CN" sz="2800" b="1" noProof="0">
                <a:latin typeface="+mn-ea"/>
                <a:cs typeface="+mn-ea"/>
                <a:sym typeface="+mn-ea"/>
              </a:rPr>
              <a:t>0</a:t>
            </a:r>
            <a:r>
              <a:rPr lang="zh-CN" altLang="en-US" sz="2800" b="1" noProof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 </a:t>
            </a:r>
            <a:r>
              <a:rPr lang="en-US" altLang="zh-CN" sz="2800" b="1" noProof="0">
                <a:latin typeface="Times New Roman" panose="02020603050405020304" pitchFamily="18" charset="0"/>
                <a:ea typeface="黑体" panose="02010609060101010101" charset="-122"/>
                <a:sym typeface="+mn-ea"/>
              </a:rPr>
              <a:t>.</a:t>
            </a:r>
            <a:endParaRPr lang="en-US" altLang="zh-CN" sz="2800" b="1" noProof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charset="-122"/>
              <a:sym typeface="+mn-ea"/>
            </a:endParaRPr>
          </a:p>
        </p:txBody>
      </p:sp>
      <p:graphicFrame>
        <p:nvGraphicFramePr>
          <p:cNvPr id="27" name="Object 29"/>
          <p:cNvGraphicFramePr>
            <a:graphicFrameLocks noChangeAspect="1"/>
          </p:cNvGraphicFramePr>
          <p:nvPr/>
        </p:nvGraphicFramePr>
        <p:xfrm>
          <a:off x="4271010" y="4420235"/>
          <a:ext cx="4781550" cy="648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r:id="rId3" imgW="1371600" imgH="266700" progId="Equation.DSMT4">
                  <p:embed/>
                </p:oleObj>
              </mc:Choice>
              <mc:Fallback>
                <p:oleObj r:id="rId3" imgW="1371600" imgH="266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71010" y="4420235"/>
                        <a:ext cx="4781550" cy="6483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8"/>
          <p:cNvSpPr txBox="1"/>
          <p:nvPr/>
        </p:nvSpPr>
        <p:spPr>
          <a:xfrm>
            <a:off x="2352675" y="1520825"/>
            <a:ext cx="94107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定义</a:t>
            </a:r>
          </a:p>
        </p:txBody>
      </p:sp>
      <p:sp>
        <p:nvSpPr>
          <p:cNvPr id="2" name="右箭头 1"/>
          <p:cNvSpPr/>
          <p:nvPr/>
        </p:nvSpPr>
        <p:spPr>
          <a:xfrm>
            <a:off x="3297555" y="1746885"/>
            <a:ext cx="671830" cy="15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3297555" y="3397885"/>
            <a:ext cx="671830" cy="15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3318510" y="4658360"/>
            <a:ext cx="671830" cy="153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93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1201400" y="118110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2" grpId="0" animBg="1"/>
      <p:bldP spid="13" grpId="0" animBg="1"/>
      <p:bldP spid="14" grpId="0" animBg="1"/>
      <p:bldP spid="23" grpId="0" animBg="1"/>
      <p:bldP spid="24" grpId="0" animBg="1"/>
      <p:bldP spid="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>
          <a:xfrm>
            <a:off x="487045" y="213360"/>
            <a:ext cx="2247900" cy="583565"/>
            <a:chOff x="752" y="350"/>
            <a:chExt cx="3540" cy="919"/>
          </a:xfrm>
        </p:grpSpPr>
        <p:sp>
          <p:nvSpPr>
            <p:cNvPr id="3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34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100" name="图片 99"/>
          <p:cNvPicPr/>
          <p:nvPr/>
        </p:nvPicPr>
        <p:blipFill>
          <a:blip r:embed="rId3" r:link="rId4"/>
          <a:stretch>
            <a:fillRect/>
          </a:stretch>
        </p:blipFill>
        <p:spPr>
          <a:xfrm>
            <a:off x="1830705" y="968375"/>
            <a:ext cx="8600440" cy="56680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9099" y="1883410"/>
            <a:ext cx="774890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476250" eaLnBrk="0" fontAlgn="t" hangingPunct="0">
              <a:lnSpc>
                <a:spcPct val="150000"/>
              </a:lnSpc>
            </a:pPr>
            <a:r>
              <a:rPr kumimoji="1"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现在要做一个体积为</a:t>
            </a:r>
            <a:r>
              <a:rPr kumimoji="1"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8cm</a:t>
            </a:r>
            <a:r>
              <a:rPr kumimoji="1" lang="en-US" altLang="zh-CN" sz="2800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kumimoji="1"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的立方体魔方，它的棱要取多少长？你是怎样知道的？</a:t>
            </a:r>
            <a:endParaRPr kumimoji="1"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76250" eaLnBrk="0" fontAlgn="t" hangingPunct="0">
              <a:lnSpc>
                <a:spcPct val="150000"/>
              </a:lnSpc>
            </a:pPr>
            <a:r>
              <a:rPr kumimoji="1"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体积为</a:t>
            </a:r>
            <a:r>
              <a:rPr kumimoji="1"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27cm</a:t>
            </a:r>
            <a:r>
              <a:rPr kumimoji="1" lang="en-US" altLang="zh-CN" sz="2800" baseline="30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的立方体的棱又要取多少长？</a:t>
            </a:r>
            <a:r>
              <a:rPr kumimoji="1"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</a:p>
          <a:p>
            <a:pPr indent="476250" eaLnBrk="0" fontAlgn="t" hangingPunct="0">
              <a:lnSpc>
                <a:spcPct val="150000"/>
              </a:lnSpc>
            </a:pPr>
            <a:r>
              <a:rPr kumimoji="1"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体积为</a:t>
            </a:r>
            <a:r>
              <a:rPr kumimoji="1" lang="en-US" altLang="zh-CN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100cm</a:t>
            </a:r>
            <a:r>
              <a:rPr kumimoji="1" lang="en-US" altLang="zh-CN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kumimoji="1" lang="zh-CN" altLang="en-US" sz="28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的立方体的棱又要取多少长？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1" name="图片 100"/>
          <p:cNvPicPr/>
          <p:nvPr/>
        </p:nvPicPr>
        <p:blipFill>
          <a:blip r:embed="rId2" r:link="rId3"/>
          <a:stretch>
            <a:fillRect/>
          </a:stretch>
        </p:blipFill>
        <p:spPr>
          <a:xfrm>
            <a:off x="8168005" y="1101725"/>
            <a:ext cx="393700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圆角矩形 31"/>
          <p:cNvSpPr/>
          <p:nvPr/>
        </p:nvSpPr>
        <p:spPr>
          <a:xfrm>
            <a:off x="487045" y="1033780"/>
            <a:ext cx="1305560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</a:rPr>
              <a:t>思考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63195" y="102235"/>
            <a:ext cx="2247900" cy="583565"/>
            <a:chOff x="752" y="350"/>
            <a:chExt cx="3540" cy="919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848" cy="9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163195" y="1028065"/>
            <a:ext cx="3493135" cy="777875"/>
            <a:chOff x="1214" y="1427"/>
            <a:chExt cx="5501" cy="1225"/>
          </a:xfrm>
        </p:grpSpPr>
        <p:sp>
          <p:nvSpPr>
            <p:cNvPr id="35" name="圆角矩形 31"/>
            <p:cNvSpPr/>
            <p:nvPr/>
          </p:nvSpPr>
          <p:spPr>
            <a:xfrm>
              <a:off x="1214" y="1628"/>
              <a:ext cx="2445" cy="930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 cap="flat" cmpd="sng">
              <a:solidFill>
                <a:srgbClr val="0099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2800" b="1">
                  <a:latin typeface="微软雅黑" panose="020B0503020204020204" charset="-122"/>
                  <a:ea typeface="微软雅黑" panose="020B0503020204020204" charset="-122"/>
                </a:rPr>
                <a:t>知识点</a:t>
              </a:r>
            </a:p>
          </p:txBody>
        </p:sp>
        <p:sp>
          <p:nvSpPr>
            <p:cNvPr id="29703" name="文本框 28"/>
            <p:cNvSpPr txBox="1"/>
            <p:nvPr/>
          </p:nvSpPr>
          <p:spPr>
            <a:xfrm>
              <a:off x="4593" y="1628"/>
              <a:ext cx="212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立方根</a:t>
              </a:r>
            </a:p>
          </p:txBody>
        </p:sp>
        <p:sp>
          <p:nvSpPr>
            <p:cNvPr id="29701" name="AutoShape 11"/>
            <p:cNvSpPr/>
            <p:nvPr/>
          </p:nvSpPr>
          <p:spPr>
            <a:xfrm>
              <a:off x="3544" y="1427"/>
              <a:ext cx="1225" cy="1225"/>
            </a:xfrm>
            <a:prstGeom prst="diamond">
              <a:avLst/>
            </a:prstGeom>
            <a:solidFill>
              <a:srgbClr val="FF6600"/>
            </a:solidFill>
            <a:ln w="381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sy="50000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altLang="ko-KR" sz="2800" b="1">
                  <a:solidFill>
                    <a:srgbClr val="FFFFFF"/>
                  </a:solidFill>
                  <a:latin typeface="Calibri" panose="020F0502020204030204"/>
                  <a:ea typeface="Gulim" panose="020B0600000101010101" pitchFamily="34" charset="-127"/>
                </a:rPr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831850" y="4761230"/>
            <a:ext cx="10527665" cy="1210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defTabSz="457200">
              <a:lnSpc>
                <a:spcPct val="130000"/>
              </a:lnSpc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如图，已知小正方体的棱长为2</a:t>
            </a:r>
            <a:r>
              <a:rPr kumimoji="0" lang="zh-CN" altLang="en-US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那么它的体积是多少？反过来，如果大正方体的体积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V=27</a:t>
            </a:r>
            <a:r>
              <a:rPr kumimoji="0" lang="zh-CN" altLang="en-US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你能不能求出它的棱长</a:t>
            </a:r>
            <a:r>
              <a:rPr kumimoji="0" lang="en-US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zh-CN" sz="2800" kern="1200" cap="none" spc="0" normalizeH="0" baseline="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呢？</a:t>
            </a:r>
            <a:endParaRPr kumimoji="0" lang="en-US" altLang="zh-CN" sz="2800" kern="1200" cap="none" spc="0" normalizeH="0" baseline="0" noProof="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4597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3355" y="2597785"/>
            <a:ext cx="4941570" cy="21634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TextBox 33"/>
          <p:cNvSpPr txBox="1">
            <a:spLocks noChangeArrowheads="1"/>
          </p:cNvSpPr>
          <p:nvPr/>
        </p:nvSpPr>
        <p:spPr bwMode="auto">
          <a:xfrm>
            <a:off x="944880" y="4916805"/>
            <a:ext cx="8995410" cy="1383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求满足下列各式的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</a:t>
            </a:r>
            <a:r>
              <a:rPr kumimoji="0" lang="zh-CN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kumimoji="0" lang="zh-CN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kumimoji="0" lang="zh-CN" altLang="zh-CN" sz="2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(1)x</a:t>
            </a:r>
            <a:r>
              <a:rPr kumimoji="0" lang="en-US" altLang="zh-CN" sz="2800" b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kumimoji="0" lang="zh-CN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kumimoji="0" lang="zh-CN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(2)x</a:t>
            </a:r>
            <a:r>
              <a:rPr kumimoji="0" lang="en-US" altLang="zh-CN" sz="2800" b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=64；(3)x</a:t>
            </a:r>
            <a:r>
              <a:rPr kumimoji="0" lang="en-US" altLang="zh-CN" sz="2800" b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=0.008</a:t>
            </a:r>
            <a:r>
              <a:rPr kumimoji="0" lang="zh-CN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(4)x</a:t>
            </a:r>
            <a:r>
              <a:rPr kumimoji="0" lang="en-US" altLang="zh-CN" sz="2800" b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kumimoji="0" lang="en-US" altLang="zh-CN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</a:t>
            </a:r>
            <a:r>
              <a:rPr kumimoji="0" lang="zh-CN" alt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kumimoji="0" lang="zh-CN" altLang="zh-CN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kumimoji="0" lang="zh-CN" altLang="zh-CN" sz="2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8" name="Object 19"/>
          <p:cNvGraphicFramePr>
            <a:graphicFrameLocks noChangeAspect="1"/>
          </p:cNvGraphicFramePr>
          <p:nvPr/>
        </p:nvGraphicFramePr>
        <p:xfrm>
          <a:off x="8970010" y="5390515"/>
          <a:ext cx="767080" cy="909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342900" imgH="405765" progId="Equation.DSMT4">
                  <p:embed/>
                </p:oleObj>
              </mc:Choice>
              <mc:Fallback>
                <p:oleObj r:id="rId3" imgW="3429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70010" y="5390515"/>
                        <a:ext cx="767080" cy="9099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49629" y="583565"/>
            <a:ext cx="10685145" cy="456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小亮是这样想的：由已知小正方体的棱长为2，可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以求出它的体积为2</a:t>
            </a:r>
            <a:r>
              <a:rPr lang="zh-CN" altLang="zh-CN" sz="2800" b="1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 8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同样，根据正方体的体公式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以及立方运算，由大正方体的体积，也可以求出它的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棱长.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他是这样做的：因为3</a:t>
            </a:r>
            <a:r>
              <a:rPr lang="zh-CN" altLang="zh-CN" sz="2800" b="1" baseline="300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=27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所以，这个大正方体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的棱长为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endParaRPr lang="zh-CN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</a:t>
            </a: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你认为小亮的想法和做法有没有道理？你是怎么</a:t>
            </a:r>
            <a:endParaRPr lang="en-US" altLang="zh-CN" sz="28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做的？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/>
          <p:nvPr/>
        </p:nvSpPr>
        <p:spPr>
          <a:xfrm>
            <a:off x="427160" y="1553671"/>
            <a:ext cx="110343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ea typeface="黑体" panose="02010609060101010101" charset="-122"/>
                <a:cs typeface="Times New Roman" panose="02020603050405020304" pitchFamily="18" charset="0"/>
                <a:sym typeface="华文新魏" panose="02010800040101010101" pitchFamily="2" charset="-122"/>
              </a:rPr>
              <a:t>    </a:t>
            </a: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一般地，一个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数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立方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等于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，这个数就叫做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立方根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，也叫做</a:t>
            </a:r>
            <a:r>
              <a:rPr lang="en-US" altLang="zh-CN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三次方根</a:t>
            </a: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．记作 　　</a:t>
            </a: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.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华文新魏" panose="02010800040101010101" pitchFamily="2" charset="-122"/>
            </a:endParaRPr>
          </a:p>
        </p:txBody>
      </p:sp>
      <p:sp>
        <p:nvSpPr>
          <p:cNvPr id="6153" name="Text Box 11"/>
          <p:cNvSpPr/>
          <p:nvPr/>
        </p:nvSpPr>
        <p:spPr>
          <a:xfrm>
            <a:off x="1030923" y="3835083"/>
            <a:ext cx="6551612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华文新魏" panose="02010800040101010101" pitchFamily="2" charset="-122"/>
              </a:rPr>
              <a:t>一个数</a:t>
            </a:r>
            <a:r>
              <a:rPr lang="en-US" altLang="zh-CN" sz="28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华文新魏" panose="02010800040101010101" pitchFamily="2" charset="-122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华文新魏" panose="02010800040101010101" pitchFamily="2" charset="-122"/>
              </a:rPr>
              <a:t>的立方根可以表示为</a:t>
            </a:r>
            <a:r>
              <a:rPr lang="en-US" altLang="zh-CN" sz="28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华文新魏" panose="02010800040101010101" pitchFamily="2" charset="-122"/>
              </a:rPr>
              <a:t>:</a:t>
            </a:r>
          </a:p>
        </p:txBody>
      </p:sp>
      <p:sp>
        <p:nvSpPr>
          <p:cNvPr id="6164" name="Line 22"/>
          <p:cNvSpPr/>
          <p:nvPr/>
        </p:nvSpPr>
        <p:spPr>
          <a:xfrm flipH="1" flipV="1">
            <a:off x="2473325" y="4833620"/>
            <a:ext cx="1080135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65" name="Text Box 23"/>
          <p:cNvSpPr/>
          <p:nvPr/>
        </p:nvSpPr>
        <p:spPr>
          <a:xfrm>
            <a:off x="1012508" y="4574540"/>
            <a:ext cx="1584325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  <a:sym typeface="Times New Roman" panose="02020603050405020304" pitchFamily="18" charset="0"/>
              </a:rPr>
              <a:t>根指数</a:t>
            </a:r>
          </a:p>
        </p:txBody>
      </p:sp>
      <p:sp>
        <p:nvSpPr>
          <p:cNvPr id="6166" name="Line 24"/>
          <p:cNvSpPr/>
          <p:nvPr/>
        </p:nvSpPr>
        <p:spPr>
          <a:xfrm>
            <a:off x="4411663" y="5200333"/>
            <a:ext cx="1332000" cy="0"/>
          </a:xfrm>
          <a:prstGeom prst="line">
            <a:avLst/>
          </a:prstGeom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t"/>
          <a:lstStyle/>
          <a:p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167" name="Text Box 25"/>
          <p:cNvSpPr/>
          <p:nvPr/>
        </p:nvSpPr>
        <p:spPr>
          <a:xfrm>
            <a:off x="5743893" y="4940618"/>
            <a:ext cx="2087562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charset="-122"/>
                <a:sym typeface="Times New Roman" panose="02020603050405020304" pitchFamily="18" charset="0"/>
              </a:rPr>
              <a:t>被开方数</a:t>
            </a:r>
          </a:p>
        </p:txBody>
      </p:sp>
      <p:sp>
        <p:nvSpPr>
          <p:cNvPr id="6169" name="Rectangle 29"/>
          <p:cNvSpPr/>
          <p:nvPr/>
        </p:nvSpPr>
        <p:spPr>
          <a:xfrm>
            <a:off x="1031240" y="5613400"/>
            <a:ext cx="272923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+mn-ea"/>
                <a:cs typeface="+mn-ea"/>
                <a:sym typeface="华文新魏" panose="02010800040101010101" pitchFamily="2" charset="-122"/>
              </a:rPr>
              <a:t>读作</a:t>
            </a:r>
            <a:r>
              <a:rPr lang="en-US" altLang="zh-CN" sz="2800" b="1" dirty="0">
                <a:latin typeface="+mn-ea"/>
                <a:cs typeface="+mn-ea"/>
                <a:sym typeface="华文新魏" panose="02010800040101010101" pitchFamily="2" charset="-122"/>
              </a:rPr>
              <a:t>: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三次根号 </a:t>
            </a:r>
            <a:r>
              <a:rPr lang="en-US" altLang="zh-CN" sz="2800" b="1" dirty="0">
                <a:solidFill>
                  <a:srgbClr val="FF0000"/>
                </a:solidFill>
                <a:latin typeface="+mn-ea"/>
                <a:cs typeface="+mn-ea"/>
                <a:sym typeface="华文新魏" panose="02010800040101010101" pitchFamily="2" charset="-122"/>
              </a:rPr>
              <a:t>a</a:t>
            </a:r>
            <a:endParaRPr lang="zh-CN" altLang="en-US" sz="2800" b="1" dirty="0">
              <a:latin typeface="+mn-ea"/>
              <a:cs typeface="+mn-ea"/>
              <a:sym typeface="华文新魏" panose="02010800040101010101" pitchFamily="2" charset="-122"/>
            </a:endParaRPr>
          </a:p>
        </p:txBody>
      </p:sp>
      <p:graphicFrame>
        <p:nvGraphicFramePr>
          <p:cNvPr id="6177" name="对象 4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305348" y="2212975"/>
          <a:ext cx="822325" cy="779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3" imgW="241300" imgH="228600" progId="Equation.KSEE3">
                  <p:embed/>
                </p:oleObj>
              </mc:Choice>
              <mc:Fallback>
                <p:oleObj r:id="rId3" imgW="2413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5348" y="2212975"/>
                        <a:ext cx="822325" cy="7791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4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434080" y="4352767"/>
          <a:ext cx="1092200" cy="103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5" imgW="241300" imgH="228600" progId="Equation.KSEE3">
                  <p:embed/>
                </p:oleObj>
              </mc:Choice>
              <mc:Fallback>
                <p:oleObj r:id="rId5" imgW="2413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34080" y="4352767"/>
                        <a:ext cx="1092200" cy="103378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35"/>
          <p:cNvSpPr>
            <a:spLocks noChangeArrowheads="1"/>
          </p:cNvSpPr>
          <p:nvPr/>
        </p:nvSpPr>
        <p:spPr bwMode="auto">
          <a:xfrm>
            <a:off x="427355" y="997585"/>
            <a:ext cx="2378075" cy="52641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solidFill>
                  <a:srgbClr val="F4F400"/>
                </a:solidFill>
                <a:latin typeface="微软雅黑" panose="020B0503020204020204" charset="-122"/>
                <a:ea typeface="微软雅黑" panose="020B0503020204020204" charset="-122"/>
              </a:rPr>
              <a:t>立方根的定义</a:t>
            </a:r>
          </a:p>
        </p:txBody>
      </p:sp>
      <p:sp>
        <p:nvSpPr>
          <p:cNvPr id="25" name="矩形 35"/>
          <p:cNvSpPr>
            <a:spLocks noChangeArrowheads="1"/>
          </p:cNvSpPr>
          <p:nvPr/>
        </p:nvSpPr>
        <p:spPr bwMode="auto">
          <a:xfrm>
            <a:off x="638175" y="3279140"/>
            <a:ext cx="2378075" cy="52641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4F400"/>
                </a:solidFill>
                <a:latin typeface="微软雅黑" panose="020B0503020204020204" charset="-122"/>
                <a:ea typeface="微软雅黑" panose="020B0503020204020204" charset="-122"/>
              </a:rPr>
              <a:t>立方根</a:t>
            </a:r>
            <a:r>
              <a:rPr lang="zh-CN" altLang="en-US" sz="2800" b="1" smtClean="0">
                <a:solidFill>
                  <a:srgbClr val="F4F400"/>
                </a:solidFill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sz="2800" b="1">
                <a:solidFill>
                  <a:srgbClr val="F4F400"/>
                </a:solidFill>
                <a:latin typeface="微软雅黑" panose="020B0503020204020204" charset="-122"/>
                <a:ea typeface="微软雅黑" panose="020B0503020204020204" charset="-122"/>
              </a:rPr>
              <a:t>表示</a:t>
            </a:r>
          </a:p>
        </p:txBody>
      </p:sp>
      <p:sp>
        <p:nvSpPr>
          <p:cNvPr id="19" name="圆角矩形 31"/>
          <p:cNvSpPr/>
          <p:nvPr/>
        </p:nvSpPr>
        <p:spPr>
          <a:xfrm>
            <a:off x="427355" y="167640"/>
            <a:ext cx="1813560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概念学习</a:t>
            </a:r>
          </a:p>
        </p:txBody>
      </p:sp>
      <p:sp>
        <p:nvSpPr>
          <p:cNvPr id="2" name="云形标注 1"/>
          <p:cNvSpPr/>
          <p:nvPr/>
        </p:nvSpPr>
        <p:spPr>
          <a:xfrm>
            <a:off x="7461885" y="2658745"/>
            <a:ext cx="3470910" cy="1767205"/>
          </a:xfrm>
          <a:prstGeom prst="cloudCallout">
            <a:avLst>
              <a:gd name="adj1" fmla="val -122008"/>
              <a:gd name="adj2" fmla="val 74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40000"/>
              </a:lnSpc>
              <a:spcBef>
                <a:spcPct val="50000"/>
              </a:spcBef>
            </a:pPr>
            <a:endParaRPr lang="en-US" altLang="zh-CN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华文新魏" panose="02010800040101010101" pitchFamily="2" charset="-122"/>
            </a:endParaRP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是被开方数，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是根指数，</a:t>
            </a:r>
          </a:p>
          <a:p>
            <a:pPr algn="l">
              <a:lnSpc>
                <a:spcPct val="4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不能</a:t>
            </a:r>
            <a:r>
              <a:rPr lang="zh-CN" altLang="en-US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省略</a:t>
            </a:r>
            <a:r>
              <a:rPr lang="en-US" altLang="zh-CN" sz="2800" b="1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33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45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>
                                      <p:cBhvr>
                                        <p:cTn id="49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7" presetClass="entr" presetSubtype="0" fill="hold" grpId="6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53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54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199"/>
                            </p:stCondLst>
                            <p:childTnLst>
                              <p:par>
                                <p:cTn id="57" presetID="22" presetClass="entr" presetSubtype="2" fill="hold" grpId="2" nodeType="after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>
                                      <p:cBhvr>
                                        <p:cTn id="5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899"/>
                            </p:stCondLst>
                            <p:childTnLst>
                              <p:par>
                                <p:cTn id="61" presetID="27" presetClass="entr" presetSubtype="0" fill="hold" grpId="3" nodeType="afterEffect">
                                  <p:stCondLst>
                                    <p:cond delay="37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63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64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6153" grpId="1"/>
      <p:bldP spid="6164" grpId="2" animBg="1"/>
      <p:bldP spid="6165" grpId="3"/>
      <p:bldP spid="6166" grpId="4" animBg="1"/>
      <p:bldP spid="6167" grpId="6"/>
      <p:bldP spid="6169" grpId="8"/>
      <p:bldP spid="22" grpId="0" animBg="1"/>
      <p:bldP spid="25" grpId="0" animBg="1"/>
      <p:bldP spid="1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Object 22"/>
          <p:cNvGraphicFramePr>
            <a:graphicFrameLocks noChangeAspect="1"/>
          </p:cNvGraphicFramePr>
          <p:nvPr/>
        </p:nvGraphicFramePr>
        <p:xfrm>
          <a:off x="1141095" y="3966210"/>
          <a:ext cx="622300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3" imgW="292100" imgH="405765" progId="Equation.DSMT4">
                  <p:embed/>
                </p:oleObj>
              </mc:Choice>
              <mc:Fallback>
                <p:oleObj r:id="rId3" imgW="2921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1095" y="3966210"/>
                        <a:ext cx="622300" cy="870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43915" y="1298575"/>
            <a:ext cx="771461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－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1的立方根为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－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1，记作</a:t>
            </a:r>
          </a:p>
          <a:p>
            <a:pPr marR="0" indent="0" defTabSz="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64的立方根为4，记作</a:t>
            </a:r>
          </a:p>
          <a:p>
            <a:pPr marR="0" indent="0" defTabSz="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0.008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的立方根为0.2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，记作</a:t>
            </a:r>
          </a:p>
          <a:p>
            <a:pPr marR="0" indent="0" defTabSz="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－</a:t>
            </a: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的立方根为</a:t>
            </a:r>
            <a:r>
              <a:rPr lang="en-US" altLang="zh-CN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800" noProof="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，记作</a:t>
            </a:r>
          </a:p>
        </p:txBody>
      </p:sp>
      <p:graphicFrame>
        <p:nvGraphicFramePr>
          <p:cNvPr id="3" name="对象 -2147482615"/>
          <p:cNvGraphicFramePr>
            <a:graphicFrameLocks noChangeAspect="1"/>
          </p:cNvGraphicFramePr>
          <p:nvPr/>
        </p:nvGraphicFramePr>
        <p:xfrm>
          <a:off x="5045710" y="1584960"/>
          <a:ext cx="1464945" cy="58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5" imgW="545465" imgH="215900" progId="Equation.KSEE3">
                  <p:embed/>
                </p:oleObj>
              </mc:Choice>
              <mc:Fallback>
                <p:oleObj r:id="rId5" imgW="545465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45710" y="1584960"/>
                        <a:ext cx="1464945" cy="5803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-2147482614"/>
          <p:cNvGraphicFramePr>
            <a:graphicFrameLocks noChangeAspect="1"/>
          </p:cNvGraphicFramePr>
          <p:nvPr/>
        </p:nvGraphicFramePr>
        <p:xfrm>
          <a:off x="4488815" y="2504440"/>
          <a:ext cx="1334770" cy="560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7" imgW="545465" imgH="228600" progId="Equation.KSEE3">
                  <p:embed/>
                </p:oleObj>
              </mc:Choice>
              <mc:Fallback>
                <p:oleObj r:id="rId7" imgW="545465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88815" y="2504440"/>
                        <a:ext cx="1334770" cy="56007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-2147482613"/>
          <p:cNvGraphicFramePr>
            <a:graphicFrameLocks noChangeAspect="1"/>
          </p:cNvGraphicFramePr>
          <p:nvPr/>
        </p:nvGraphicFramePr>
        <p:xfrm>
          <a:off x="5200015" y="3361055"/>
          <a:ext cx="2180590" cy="59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9" imgW="838200" imgH="228600" progId="Equation.KSEE3">
                  <p:embed/>
                </p:oleObj>
              </mc:Choice>
              <mc:Fallback>
                <p:oleObj r:id="rId9" imgW="8382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00015" y="3361055"/>
                        <a:ext cx="2180590" cy="5949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612"/>
          <p:cNvGraphicFramePr>
            <a:graphicFrameLocks noChangeAspect="1"/>
          </p:cNvGraphicFramePr>
          <p:nvPr/>
        </p:nvGraphicFramePr>
        <p:xfrm>
          <a:off x="5294630" y="4112895"/>
          <a:ext cx="1420495" cy="802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11" imgW="787400" imgH="444500" progId="Equation.KSEE3">
                  <p:embed/>
                </p:oleObj>
              </mc:Choice>
              <mc:Fallback>
                <p:oleObj r:id="rId11" imgW="7874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94630" y="4112895"/>
                        <a:ext cx="1420495" cy="8020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784600" y="4112895"/>
          <a:ext cx="470535" cy="857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13" imgW="215900" imgH="393700" progId="Equation.KSEE3">
                  <p:embed/>
                </p:oleObj>
              </mc:Choice>
              <mc:Fallback>
                <p:oleObj r:id="rId13" imgW="2159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84600" y="4112895"/>
                        <a:ext cx="470535" cy="8578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587375" y="776605"/>
            <a:ext cx="1042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例如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圆角矩形 31"/>
          <p:cNvSpPr/>
          <p:nvPr/>
        </p:nvSpPr>
        <p:spPr>
          <a:xfrm>
            <a:off x="252095" y="245110"/>
            <a:ext cx="2256155" cy="64579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探究活动一</a:t>
            </a:r>
          </a:p>
        </p:txBody>
      </p:sp>
      <p:sp>
        <p:nvSpPr>
          <p:cNvPr id="2056" name="TextBox 3"/>
          <p:cNvSpPr txBox="1"/>
          <p:nvPr/>
        </p:nvSpPr>
        <p:spPr>
          <a:xfrm>
            <a:off x="252095" y="1120775"/>
            <a:ext cx="4910455" cy="52197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（</a:t>
            </a:r>
            <a:r>
              <a:rPr lang="en-US" alt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1</a:t>
            </a:r>
            <a:r>
              <a:rPr lang="zh-CN" altLang="en-US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）根据立方根的意义填空</a:t>
            </a:r>
            <a:r>
              <a:rPr lang="zh-CN" sz="2800" noProof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华文新魏" panose="02010800040101010101" pitchFamily="2" charset="-122"/>
              </a:rPr>
              <a:t>：</a:t>
            </a:r>
          </a:p>
        </p:txBody>
      </p:sp>
      <p:grpSp>
        <p:nvGrpSpPr>
          <p:cNvPr id="9218" name="组合 8195"/>
          <p:cNvGrpSpPr/>
          <p:nvPr/>
        </p:nvGrpSpPr>
        <p:grpSpPr>
          <a:xfrm>
            <a:off x="1038225" y="1987550"/>
            <a:ext cx="7299960" cy="558441"/>
            <a:chOff x="0" y="53"/>
            <a:chExt cx="3392" cy="352"/>
          </a:xfrm>
        </p:grpSpPr>
        <p:sp>
          <p:nvSpPr>
            <p:cNvPr id="9219" name="Rectangle 16"/>
            <p:cNvSpPr/>
            <p:nvPr/>
          </p:nvSpPr>
          <p:spPr>
            <a:xfrm>
              <a:off x="0" y="76"/>
              <a:ext cx="339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因为     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=8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，所以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8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的立方根是（　）；</a:t>
              </a:r>
              <a:endPara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pic>
          <p:nvPicPr>
            <p:cNvPr id="9220" name="Object 2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58" y="53"/>
              <a:ext cx="268" cy="30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22" name="Rectangle 17"/>
          <p:cNvSpPr/>
          <p:nvPr/>
        </p:nvSpPr>
        <p:spPr>
          <a:xfrm>
            <a:off x="1017270" y="2741295"/>
            <a:ext cx="88150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因为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8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)3 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=0.125,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所以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0.125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的立方是（　  ）；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228" name="Rectangle 19"/>
          <p:cNvSpPr/>
          <p:nvPr/>
        </p:nvSpPr>
        <p:spPr>
          <a:xfrm>
            <a:off x="1141095" y="4079875"/>
            <a:ext cx="86836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因为 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   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en-US" altLang="zh-CN" sz="2800" baseline="30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＝－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，所以－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8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的立方根是（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  ）；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230" name="组合 8207"/>
          <p:cNvGrpSpPr/>
          <p:nvPr/>
        </p:nvGrpSpPr>
        <p:grpSpPr>
          <a:xfrm>
            <a:off x="1185545" y="4825697"/>
            <a:ext cx="9916795" cy="879778"/>
            <a:chOff x="0" y="62"/>
            <a:chExt cx="4608" cy="554"/>
          </a:xfrm>
        </p:grpSpPr>
        <p:sp>
          <p:nvSpPr>
            <p:cNvPr id="9231" name="Rectangle 20"/>
            <p:cNvSpPr/>
            <p:nvPr/>
          </p:nvSpPr>
          <p:spPr>
            <a:xfrm>
              <a:off x="0" y="201"/>
              <a:ext cx="460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因为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(     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) </a:t>
              </a:r>
              <a:r>
                <a:rPr lang="en-US" altLang="zh-CN" sz="2800" baseline="300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3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＝         ，所以         的立方（     ）</a:t>
              </a:r>
              <a:r>
                <a:rPr lang="en-US" altLang="zh-CN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.</a:t>
              </a:r>
              <a:r>
                <a:rPr lang="zh-CN" altLang="en-US" sz="28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Arial" panose="020B0604020202020204" pitchFamily="34" charset="0"/>
                </a:rPr>
                <a:t> </a:t>
              </a:r>
              <a:endPara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pic>
          <p:nvPicPr>
            <p:cNvPr id="9233" name="Object 35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1078" y="88"/>
              <a:ext cx="442" cy="52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9234" name="Object 36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014" y="62"/>
              <a:ext cx="440" cy="554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213" name="Text Box 38"/>
          <p:cNvSpPr/>
          <p:nvPr/>
        </p:nvSpPr>
        <p:spPr>
          <a:xfrm>
            <a:off x="2215515" y="3517900"/>
            <a:ext cx="4533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8214" name="Text Box 39"/>
          <p:cNvSpPr/>
          <p:nvPr/>
        </p:nvSpPr>
        <p:spPr>
          <a:xfrm>
            <a:off x="6372225" y="2060575"/>
            <a:ext cx="45339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223" name="Text Box 52"/>
          <p:cNvSpPr/>
          <p:nvPr/>
        </p:nvSpPr>
        <p:spPr>
          <a:xfrm>
            <a:off x="2255520" y="4135120"/>
            <a:ext cx="5918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-2</a:t>
            </a:r>
          </a:p>
        </p:txBody>
      </p:sp>
      <p:sp>
        <p:nvSpPr>
          <p:cNvPr id="8224" name="Text Box 53"/>
          <p:cNvSpPr/>
          <p:nvPr/>
        </p:nvSpPr>
        <p:spPr>
          <a:xfrm>
            <a:off x="6922770" y="3528060"/>
            <a:ext cx="4826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</a:t>
            </a:r>
          </a:p>
        </p:txBody>
      </p:sp>
      <p:sp>
        <p:nvSpPr>
          <p:cNvPr id="8225" name="Text Box 55"/>
          <p:cNvSpPr/>
          <p:nvPr/>
        </p:nvSpPr>
        <p:spPr>
          <a:xfrm>
            <a:off x="7874635" y="4149725"/>
            <a:ext cx="59182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-2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97405" y="2536825"/>
          <a:ext cx="41148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97405" y="2536825"/>
                        <a:ext cx="411480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11440" y="2518410"/>
          <a:ext cx="39560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11440" y="2518410"/>
                        <a:ext cx="395605" cy="752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03120" y="4963795"/>
          <a:ext cx="56324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r:id="rId9" imgW="254000" imgH="393700" progId="Equation.KSEE3">
                  <p:embed/>
                </p:oleObj>
              </mc:Choice>
              <mc:Fallback>
                <p:oleObj r:id="rId9" imgW="2540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03120" y="4963795"/>
                        <a:ext cx="563245" cy="644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28280" y="4918710"/>
          <a:ext cx="63817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r:id="rId11" imgW="254000" imgH="393700" progId="Equation.KSEE3">
                  <p:embed/>
                </p:oleObj>
              </mc:Choice>
              <mc:Fallback>
                <p:oleObj r:id="rId11" imgW="2540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28280" y="4918710"/>
                        <a:ext cx="638175" cy="730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6834" name="Text Box 2"/>
          <p:cNvSpPr txBox="1">
            <a:spLocks noChangeArrowheads="1"/>
          </p:cNvSpPr>
          <p:nvPr/>
        </p:nvSpPr>
        <p:spPr bwMode="auto">
          <a:xfrm>
            <a:off x="356870" y="5928360"/>
            <a:ext cx="748665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）正数、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、负数的立方根各有什么特点？</a:t>
            </a:r>
            <a:r>
              <a:rPr kumimoji="1" lang="zh-CN" altLang="en-US" sz="32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1185228" y="3458845"/>
            <a:ext cx="704405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因为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(    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)</a:t>
            </a:r>
            <a:r>
              <a:rPr lang="en-US" altLang="zh-CN" sz="2800" baseline="300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＝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，所以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的立方根是（</a:t>
            </a:r>
            <a:r>
              <a:rPr lang="en-US" altLang="zh-CN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280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　）；</a:t>
            </a:r>
          </a:p>
        </p:txBody>
      </p:sp>
      <p:pic>
        <p:nvPicPr>
          <p:cNvPr id="6" name="图片 5"/>
          <p:cNvPicPr/>
          <p:nvPr/>
        </p:nvPicPr>
        <p:blipFill>
          <a:blip r:embed="rId12"/>
          <a:stretch>
            <a:fillRect/>
          </a:stretch>
        </p:blipFill>
        <p:spPr>
          <a:xfrm>
            <a:off x="7112000" y="1178877"/>
            <a:ext cx="19050" cy="19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6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56" grpId="0"/>
      <p:bldP spid="9222" grpId="0"/>
      <p:bldP spid="9228" grpId="0"/>
      <p:bldP spid="8213" grpId="0"/>
      <p:bldP spid="8214" grpId="0"/>
      <p:bldP spid="8223" grpId="0"/>
      <p:bldP spid="8224" grpId="0"/>
      <p:bldP spid="8225" grpId="0"/>
      <p:bldP spid="376834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a517d9d-62a5-4c30-9665-b9c9150d20e5}"/>
  <p:tag name="TABLE_ENDDRAG_ORIGIN_RECT" val="919*607"/>
  <p:tag name="TABLE_ENDDRAG_RECT" val="24*92*919*60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92,&quot;width&quot;:11529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</Words>
  <Application>Microsoft Office PowerPoint</Application>
  <PresentationFormat>宽屏</PresentationFormat>
  <Paragraphs>225</Paragraphs>
  <Slides>28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Gulim</vt:lpstr>
      <vt:lpstr>等线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Equation.KSEE3</vt:lpstr>
      <vt:lpstr>Equation.3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2021-06-30T16:51:00Z</cp:lastPrinted>
  <dcterms:created xsi:type="dcterms:W3CDTF">2021-06-30T16:51:00Z</dcterms:created>
  <dcterms:modified xsi:type="dcterms:W3CDTF">2023-01-16T20:28:24Z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1C3BD59423134A3AAEB8981402BA6A23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