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276" r:id="rId3"/>
    <p:sldId id="258" r:id="rId4"/>
    <p:sldId id="298" r:id="rId5"/>
    <p:sldId id="259" r:id="rId6"/>
    <p:sldId id="302" r:id="rId7"/>
    <p:sldId id="323" r:id="rId8"/>
    <p:sldId id="324" r:id="rId9"/>
    <p:sldId id="319" r:id="rId10"/>
    <p:sldId id="268" r:id="rId11"/>
    <p:sldId id="325" r:id="rId12"/>
    <p:sldId id="274" r:id="rId13"/>
    <p:sldId id="32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</a:defRPr>
            </a:lvl1pPr>
          </a:lstStyle>
          <a:p>
            <a:fld id="{A865AD69-5691-4D90-8F28-110790B0CC1B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B478BE19-378E-4637-9BAE-8E5BD7D2476F}" type="slidenum">
              <a:rPr lang="zh-CN" altLang="en-US" sz="1200">
                <a:latin typeface="宋体" panose="02010600030101010101" pitchFamily="2" charset="-122"/>
              </a:rPr>
              <a:t>12</a:t>
            </a:fld>
            <a:endParaRPr lang="en-US" altLang="zh-CN" sz="1200" dirty="0">
              <a:latin typeface="宋体" panose="02010600030101010101" pitchFamily="2" charset="-122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AD69-5691-4D90-8F28-110790B0CC1B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9050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11" Type="http://schemas.openxmlformats.org/officeDocument/2006/relationships/image" Target="../media/image18.e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85902" y="1295456"/>
            <a:ext cx="7545579" cy="1325880"/>
          </a:xfrm>
        </p:spPr>
        <p:txBody>
          <a:bodyPr/>
          <a:lstStyle/>
          <a:p>
            <a:r>
              <a:rPr lang="zh-CN" altLang="en-US" sz="5400" dirty="0" smtClean="0"/>
              <a:t>一元一次不等式</a:t>
            </a:r>
            <a:endParaRPr lang="zh-CN" altLang="en-US" sz="54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295486" y="3200406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472436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1668482"/>
            <a:ext cx="830580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已知关于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</a:rPr>
              <a:t>的不等式</a:t>
            </a:r>
            <a:r>
              <a:rPr lang="en-US" altLang="zh-CN" sz="2800" b="1" dirty="0">
                <a:latin typeface="宋体" panose="02010600030101010101" pitchFamily="2" charset="-122"/>
              </a:rPr>
              <a:t>(1-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</a:rPr>
              <a:t>)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latin typeface="宋体" panose="02010600030101010101" pitchFamily="2" charset="-122"/>
              </a:rPr>
              <a:t>&gt;2</a:t>
            </a:r>
            <a:r>
              <a:rPr lang="zh-CN" altLang="en-US" sz="2800" b="1" dirty="0">
                <a:latin typeface="宋体" panose="02010600030101010101" pitchFamily="2" charset="-122"/>
              </a:rPr>
              <a:t>的解集为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latin typeface="宋体" panose="02010600030101010101" pitchFamily="2" charset="-122"/>
              </a:rPr>
              <a:t>&lt;2/(1-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</a:rPr>
              <a:t>),</a:t>
            </a:r>
            <a:r>
              <a:rPr lang="zh-CN" altLang="en-US" sz="2800" b="1" dirty="0">
                <a:latin typeface="宋体" panose="02010600030101010101" pitchFamily="2" charset="-122"/>
              </a:rPr>
              <a:t>则</a:t>
            </a:r>
            <a:r>
              <a:rPr lang="en-US" altLang="zh-CN" sz="2800" b="1" dirty="0" smtClean="0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的</a:t>
            </a:r>
            <a:r>
              <a:rPr lang="zh-CN" altLang="en-US" sz="2800" b="1" dirty="0">
                <a:latin typeface="宋体" panose="02010600030101010101" pitchFamily="2" charset="-122"/>
              </a:rPr>
              <a:t>取值范围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是（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 err="1" smtClean="0">
                <a:latin typeface="宋体" panose="02010600030101010101" pitchFamily="2" charset="-122"/>
              </a:rPr>
              <a:t>A.</a:t>
            </a:r>
            <a:r>
              <a:rPr lang="en-US" altLang="zh-CN" sz="2800" b="1" dirty="0" err="1" smtClean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&gt;0                      </a:t>
            </a:r>
            <a:r>
              <a:rPr lang="en-US" altLang="zh-CN" sz="2800" b="1" dirty="0" err="1">
                <a:latin typeface="宋体" panose="02010600030101010101" pitchFamily="2" charset="-122"/>
              </a:rPr>
              <a:t>B.</a:t>
            </a:r>
            <a:r>
              <a:rPr lang="en-US" altLang="zh-CN" sz="2800" b="1" dirty="0" err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</a:rPr>
              <a:t>&gt;1</a:t>
            </a:r>
          </a:p>
          <a:p>
            <a:r>
              <a:rPr lang="en-US" altLang="zh-CN" sz="2800" b="1" dirty="0" err="1" smtClean="0">
                <a:latin typeface="宋体" panose="02010600030101010101" pitchFamily="2" charset="-122"/>
              </a:rPr>
              <a:t>C.</a:t>
            </a:r>
            <a:r>
              <a:rPr lang="en-US" altLang="zh-CN" sz="2800" b="1" dirty="0" err="1" smtClean="0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&lt;0                      </a:t>
            </a:r>
            <a:r>
              <a:rPr lang="en-US" altLang="zh-CN" sz="2800" b="1" dirty="0" err="1">
                <a:latin typeface="宋体" panose="02010600030101010101" pitchFamily="2" charset="-122"/>
              </a:rPr>
              <a:t>D.</a:t>
            </a:r>
            <a:r>
              <a:rPr lang="en-US" altLang="zh-CN" sz="2800" b="1" dirty="0" err="1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sz="2800" b="1" dirty="0">
                <a:latin typeface="宋体" panose="02010600030101010101" pitchFamily="2" charset="-122"/>
              </a:rPr>
              <a:t>&lt;1</a:t>
            </a:r>
          </a:p>
          <a:p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使代数式</a:t>
            </a:r>
            <a:r>
              <a:rPr lang="en-US" altLang="zh-CN" sz="2800" b="1" dirty="0">
                <a:latin typeface="宋体" panose="02010600030101010101" pitchFamily="2" charset="-122"/>
              </a:rPr>
              <a:t>4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latin typeface="宋体" panose="02010600030101010101" pitchFamily="2" charset="-122"/>
              </a:rPr>
              <a:t>-3/2</a:t>
            </a:r>
            <a:r>
              <a:rPr lang="zh-CN" altLang="en-US" sz="2800" b="1" dirty="0">
                <a:latin typeface="宋体" panose="02010600030101010101" pitchFamily="2" charset="-122"/>
              </a:rPr>
              <a:t>的值不大于</a:t>
            </a:r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latin typeface="宋体" panose="02010600030101010101" pitchFamily="2" charset="-122"/>
              </a:rPr>
              <a:t>+5</a:t>
            </a:r>
            <a:r>
              <a:rPr lang="zh-CN" altLang="en-US" sz="2800" b="1" dirty="0">
                <a:latin typeface="宋体" panose="02010600030101010101" pitchFamily="2" charset="-122"/>
              </a:rPr>
              <a:t>的值的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 sz="2800" b="1" dirty="0">
                <a:latin typeface="宋体" panose="02010600030101010101" pitchFamily="2" charset="-122"/>
              </a:rPr>
              <a:t>的最大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整数是（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 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）</a:t>
            </a:r>
            <a:endParaRPr lang="en-US" altLang="zh-CN" sz="2800" b="1" dirty="0"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A.4                           </a:t>
            </a:r>
            <a:r>
              <a:rPr lang="en-US" altLang="zh-CN" sz="2800" b="1" dirty="0">
                <a:latin typeface="宋体" panose="02010600030101010101" pitchFamily="2" charset="-122"/>
              </a:rPr>
              <a:t>B.6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C.7                           </a:t>
            </a:r>
            <a:r>
              <a:rPr lang="en-US" altLang="zh-CN" sz="2800" b="1" dirty="0">
                <a:latin typeface="宋体" panose="02010600030101010101" pitchFamily="2" charset="-122"/>
              </a:rPr>
              <a:t>D.</a:t>
            </a:r>
            <a:r>
              <a:rPr lang="zh-CN" altLang="en-US" sz="2800" b="1" dirty="0">
                <a:latin typeface="宋体" panose="02010600030101010101" pitchFamily="2" charset="-122"/>
              </a:rPr>
              <a:t>不存在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672794" y="2133600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828800" y="4277380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12300" name="Picture 10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9275" y="615969"/>
            <a:ext cx="33369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533400" y="1384955"/>
            <a:ext cx="83058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3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不等式</a:t>
            </a:r>
            <a:r>
              <a:rPr lang="en-US" altLang="zh-CN" sz="2800" b="1" dirty="0">
                <a:latin typeface="宋体" panose="02010600030101010101" pitchFamily="2" charset="-122"/>
              </a:rPr>
              <a:t>1+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="1" dirty="0">
                <a:latin typeface="宋体" panose="02010600030101010101" pitchFamily="2" charset="-122"/>
              </a:rPr>
              <a:t>&lt;0</a:t>
            </a:r>
            <a:r>
              <a:rPr lang="zh-CN" altLang="en-US" sz="2800" b="1" dirty="0">
                <a:latin typeface="宋体" panose="02010600030101010101" pitchFamily="2" charset="-122"/>
              </a:rPr>
              <a:t>的解集在数轴上表示正确的是（  ）</a:t>
            </a:r>
          </a:p>
        </p:txBody>
      </p:sp>
      <p:pic>
        <p:nvPicPr>
          <p:cNvPr id="13359" name="Picture 47" descr="XD18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593975"/>
            <a:ext cx="5715000" cy="2206625"/>
          </a:xfrm>
          <a:prstGeom prst="rect">
            <a:avLst/>
          </a:prstGeom>
          <a:noFill/>
        </p:spPr>
      </p:pic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7940675" y="1312863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066800" y="2737505"/>
            <a:ext cx="738981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宋体" panose="02010600030101010101" pitchFamily="2" charset="-122"/>
              </a:rPr>
              <a:t>1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不等式</a:t>
            </a:r>
            <a:r>
              <a:rPr lang="zh-CN" altLang="en-US" sz="2800" b="1" dirty="0">
                <a:latin typeface="宋体" panose="02010600030101010101" pitchFamily="2" charset="-122"/>
              </a:rPr>
              <a:t>的解的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定义。</a:t>
            </a:r>
            <a:endParaRPr lang="en-US" sz="2800" b="1" dirty="0">
              <a:latin typeface="宋体" panose="02010600030101010101" pitchFamily="2" charset="-122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66800" y="3378855"/>
            <a:ext cx="7543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不等式</a:t>
            </a:r>
            <a:r>
              <a:rPr lang="zh-CN" altLang="en-US" sz="2800" b="1" dirty="0">
                <a:latin typeface="宋体" panose="02010600030101010101" pitchFamily="2" charset="-122"/>
              </a:rPr>
              <a:t>的解集的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定义。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066800" y="2118380"/>
            <a:ext cx="559480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通过本课时的学习，我们学习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了：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66800" y="3988455"/>
            <a:ext cx="6781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 b="1" dirty="0" smtClean="0">
                <a:latin typeface="宋体" panose="02010600030101010101" pitchFamily="2" charset="-122"/>
              </a:rPr>
              <a:t>3</a:t>
            </a:r>
            <a:r>
              <a:rPr lang="en-US" sz="2800" b="1" dirty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用</a:t>
            </a:r>
            <a:r>
              <a:rPr lang="zh-CN" altLang="en-US" sz="2800" b="1" dirty="0">
                <a:latin typeface="宋体" panose="02010600030101010101" pitchFamily="2" charset="-122"/>
              </a:rPr>
              <a:t>数轴正确表示不等式的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解集。</a:t>
            </a:r>
            <a:endParaRPr lang="en-US" sz="2800" b="1" dirty="0">
              <a:latin typeface="宋体" panose="02010600030101010101" pitchFamily="2" charset="-122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66800" y="4582180"/>
            <a:ext cx="71691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 smtClean="0">
                <a:latin typeface="宋体" panose="02010600030101010101" pitchFamily="2" charset="-122"/>
              </a:rPr>
              <a:t>4</a:t>
            </a:r>
            <a:r>
              <a:rPr lang="en-US" altLang="zh-CN" sz="2800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正确</a:t>
            </a:r>
            <a:r>
              <a:rPr lang="zh-CN" altLang="en-US" sz="2800" b="1" dirty="0">
                <a:latin typeface="宋体" panose="02010600030101010101" pitchFamily="2" charset="-122"/>
              </a:rPr>
              <a:t>写出数轴上所表示的不等式的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解集。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20488" name="Text Box 4"/>
          <p:cNvSpPr txBox="1">
            <a:spLocks noChangeArrowheads="1"/>
          </p:cNvSpPr>
          <p:nvPr/>
        </p:nvSpPr>
        <p:spPr bwMode="auto">
          <a:xfrm>
            <a:off x="3259137" y="1051580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20489" name="Line 5"/>
          <p:cNvSpPr>
            <a:spLocks noChangeShapeType="1"/>
          </p:cNvSpPr>
          <p:nvPr/>
        </p:nvSpPr>
        <p:spPr bwMode="auto">
          <a:xfrm>
            <a:off x="2819400" y="171833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20490" name="Line 6"/>
          <p:cNvSpPr>
            <a:spLocks noChangeShapeType="1"/>
          </p:cNvSpPr>
          <p:nvPr/>
        </p:nvSpPr>
        <p:spPr bwMode="auto">
          <a:xfrm>
            <a:off x="2819400" y="1089680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  <p:bldP spid="20486" grpId="0"/>
      <p:bldP spid="204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1905070" y="2209832"/>
            <a:ext cx="5181600" cy="1676400"/>
          </a:xfrm>
        </p:spPr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43000" y="2750656"/>
            <a:ext cx="6934200" cy="15927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600" b="1" dirty="0" smtClean="0">
                <a:latin typeface="宋体" panose="02010600030101010101" pitchFamily="2" charset="-122"/>
              </a:rPr>
              <a:t>1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通过</a:t>
            </a:r>
            <a:r>
              <a:rPr lang="zh-CN" altLang="en-US" sz="2600" b="1" dirty="0">
                <a:latin typeface="宋体" panose="02010600030101010101" pitchFamily="2" charset="-122"/>
              </a:rPr>
              <a:t>分析实际问题中数量之间的不等关系，抽象出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不等式。</a:t>
            </a:r>
            <a:endParaRPr lang="zh-CN" altLang="en-US" sz="2600" b="1" dirty="0">
              <a:latin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600" b="1" dirty="0" smtClean="0">
                <a:latin typeface="宋体" panose="02010600030101010101" pitchFamily="2" charset="-122"/>
              </a:rPr>
              <a:t>2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能</a:t>
            </a:r>
            <a:r>
              <a:rPr lang="zh-CN" altLang="en-US" sz="2600" b="1" dirty="0">
                <a:latin typeface="宋体" panose="02010600030101010101" pitchFamily="2" charset="-122"/>
              </a:rPr>
              <a:t>在数轴上正确表示出不等式的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解集。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pic>
        <p:nvPicPr>
          <p:cNvPr id="4100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9213" y="998056"/>
            <a:ext cx="38877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066800" y="1273175"/>
            <a:ext cx="1447800" cy="590550"/>
          </a:xfrm>
          <a:prstGeom prst="doubleWave">
            <a:avLst>
              <a:gd name="adj1" fmla="val 6500"/>
              <a:gd name="adj2" fmla="val 0"/>
            </a:avLst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2000" b="1" dirty="0">
                <a:solidFill>
                  <a:srgbClr val="FF3300"/>
                </a:solidFill>
                <a:latin typeface="宋体" panose="02010600030101010101" pitchFamily="2" charset="-122"/>
              </a:rPr>
              <a:t>观察与思考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1962150"/>
            <a:ext cx="8382000" cy="20128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（1）什么数的2倍与3的和小于11？你能用不等式表示出这个问题中的不等关系吗？</a:t>
            </a:r>
          </a:p>
          <a:p>
            <a:pPr>
              <a:lnSpc>
                <a:spcPct val="120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（2）观察你列出的不等式，你发现它与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不等式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-2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＜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，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1+  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＞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，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ac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＜</a:t>
            </a:r>
            <a:r>
              <a:rPr lang="en-US" altLang="zh-CN" sz="2600" b="1" dirty="0" err="1" smtClean="0">
                <a:latin typeface="宋体" panose="02010600030101010101" pitchFamily="2" charset="-122"/>
              </a:rPr>
              <a:t>bc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等有什么不同？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graphicFrame>
        <p:nvGraphicFramePr>
          <p:cNvPr id="5127" name="Object 7"/>
          <p:cNvGraphicFramePr/>
          <p:nvPr/>
        </p:nvGraphicFramePr>
        <p:xfrm>
          <a:off x="914400" y="342900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公式" r:id="rId4" imgW="228600" imgH="228600" progId="Equation.3">
                  <p:embed/>
                </p:oleObj>
              </mc:Choice>
              <mc:Fallback>
                <p:oleObj name="公式" r:id="rId4" imgW="228600" imgH="228600" progId="Equation.3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60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3908425"/>
            <a:ext cx="213360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b="1" dirty="0">
                <a:latin typeface="宋体" panose="02010600030101010101" pitchFamily="2" charset="-122"/>
              </a:rPr>
              <a:t>（3）不等式</a:t>
            </a:r>
          </a:p>
        </p:txBody>
      </p:sp>
      <p:graphicFrame>
        <p:nvGraphicFramePr>
          <p:cNvPr id="5129" name="Object 9"/>
          <p:cNvGraphicFramePr/>
          <p:nvPr/>
        </p:nvGraphicFramePr>
        <p:xfrm>
          <a:off x="2438400" y="4016375"/>
          <a:ext cx="16002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6" imgW="673735" imgH="177800" progId="Equation.3">
                  <p:embed/>
                </p:oleObj>
              </mc:Choice>
              <mc:Fallback>
                <p:oleObj r:id="rId6" imgW="673735" imgH="177800" progId="Equation.3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16375"/>
                        <a:ext cx="16002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962400" y="3956050"/>
            <a:ext cx="4267200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dirty="0">
                <a:latin typeface="宋体" panose="02010600030101010101" pitchFamily="2" charset="-122"/>
              </a:rPr>
              <a:t>中含有未知数   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，   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graphicFrame>
        <p:nvGraphicFramePr>
          <p:cNvPr id="5132" name="Object 12"/>
          <p:cNvGraphicFramePr/>
          <p:nvPr/>
        </p:nvGraphicFramePr>
        <p:xfrm>
          <a:off x="6019800" y="4017963"/>
          <a:ext cx="6858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公式" r:id="rId8" imgW="127000" imgH="139700" progId="Equation.3">
                  <p:embed/>
                </p:oleObj>
              </mc:Choice>
              <mc:Fallback>
                <p:oleObj name="公式" r:id="rId8" imgW="127000" imgH="139700" progId="Equation.3">
                  <p:embed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017963"/>
                        <a:ext cx="6858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/>
          <p:nvPr/>
        </p:nvGraphicFramePr>
        <p:xfrm>
          <a:off x="6705600" y="4016375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10" imgW="127635" imgH="140335" progId="Equation.3">
                  <p:embed/>
                </p:oleObj>
              </mc:Choice>
              <mc:Fallback>
                <p:oleObj r:id="rId10" imgW="127635" imgH="140335" progId="Equation.3">
                  <p:embed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016375"/>
                        <a:ext cx="68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09600" y="4473575"/>
            <a:ext cx="8458200" cy="1172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sz="2600" b="1" dirty="0">
                <a:latin typeface="宋体" panose="02010600030101010101" pitchFamily="2" charset="-122"/>
              </a:rPr>
              <a:t>可以取哪些实数呢？你能通过“估算-检验”的方法，说出几个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使             成立的未知数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x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的值吗？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  <p:graphicFrame>
        <p:nvGraphicFramePr>
          <p:cNvPr id="5136" name="Object 16"/>
          <p:cNvGraphicFramePr/>
          <p:nvPr/>
        </p:nvGraphicFramePr>
        <p:xfrm>
          <a:off x="2182812" y="5105400"/>
          <a:ext cx="20081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公式" r:id="rId12" imgW="850265" imgH="165100" progId="Equation.3">
                  <p:embed/>
                </p:oleObj>
              </mc:Choice>
              <mc:Fallback>
                <p:oleObj name="公式" r:id="rId12" imgW="850265" imgH="165100" progId="Equation.3">
                  <p:embed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2" y="5105400"/>
                        <a:ext cx="200818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 descr="新课引入（3）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85800" y="434975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8077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sz="2800" dirty="0">
              <a:latin typeface="宋体" panose="02010600030101010101" pitchFamily="2" charset="-12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09575" y="1524000"/>
            <a:ext cx="8353425" cy="20928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dirty="0">
                <a:latin typeface="宋体" panose="02010600030101010101" pitchFamily="2" charset="-122"/>
              </a:rPr>
              <a:t>    </a:t>
            </a:r>
            <a:r>
              <a:rPr lang="zh-CN" altLang="en-US" sz="2600" b="1" dirty="0">
                <a:latin typeface="宋体" panose="02010600030101010101" pitchFamily="2" charset="-122"/>
              </a:rPr>
              <a:t>如果不等式中含有未知数，能使这个不等式成立的未知数的值，叫做这个不等式的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解。</a:t>
            </a:r>
            <a:endParaRPr lang="zh-CN" altLang="en-US" sz="2600" b="1" dirty="0">
              <a:latin typeface="宋体" panose="02010600030101010101" pitchFamily="2" charset="-122"/>
            </a:endParaRPr>
          </a:p>
          <a:p>
            <a:r>
              <a:rPr lang="zh-CN" altLang="en-US" sz="2600" b="1" dirty="0">
                <a:latin typeface="宋体" panose="02010600030101010101" pitchFamily="2" charset="-122"/>
              </a:rPr>
              <a:t>    一般地，一个含有未知数的不等式的所有解的集合，叫做这个不等式的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解集。</a:t>
            </a:r>
            <a:endParaRPr lang="en-US" altLang="zh-CN" sz="2600" b="1" dirty="0">
              <a:latin typeface="宋体" panose="02010600030101010101" pitchFamily="2" charset="-122"/>
            </a:endParaRPr>
          </a:p>
          <a:p>
            <a:r>
              <a:rPr lang="zh-CN" altLang="en-US" sz="2600" b="1" dirty="0">
                <a:latin typeface="宋体" panose="02010600030101010101" pitchFamily="2" charset="-122"/>
              </a:rPr>
              <a:t>例如：</a:t>
            </a:r>
          </a:p>
        </p:txBody>
      </p:sp>
      <p:graphicFrame>
        <p:nvGraphicFramePr>
          <p:cNvPr id="6148" name="Object 4"/>
          <p:cNvGraphicFramePr/>
          <p:nvPr/>
        </p:nvGraphicFramePr>
        <p:xfrm>
          <a:off x="1447800" y="3200400"/>
          <a:ext cx="19478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公式" r:id="rId4" imgW="850265" imgH="165100" progId="Equation.3">
                  <p:embed/>
                </p:oleObj>
              </mc:Choice>
              <mc:Fallback>
                <p:oleObj name="公式" r:id="rId4" imgW="850265" imgH="16510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19478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6" descr="图片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" y="609600"/>
            <a:ext cx="3048000" cy="681038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9475" y="4876800"/>
            <a:ext cx="4860925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3657600"/>
            <a:ext cx="6553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    这个不等式的解集是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х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＜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。这个解集可以用数轴上表示数</a:t>
            </a:r>
            <a:r>
              <a:rPr lang="en-US" altLang="zh-CN" sz="2600" b="1" dirty="0" smtClean="0">
                <a:latin typeface="宋体" panose="02010600030101010101" pitchFamily="2" charset="-122"/>
              </a:rPr>
              <a:t>4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的点的左边部分来表示。</a:t>
            </a:r>
            <a:endParaRPr lang="zh-CN" altLang="en-US" sz="26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28800" y="2438400"/>
            <a:ext cx="4860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 flipV="1">
            <a:off x="914400" y="3886200"/>
            <a:ext cx="6172200" cy="1981200"/>
          </a:xfrm>
          <a:prstGeom prst="cloudCallout">
            <a:avLst>
              <a:gd name="adj1" fmla="val -42292"/>
              <a:gd name="adj2" fmla="val 726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</p:spPr>
        <p:txBody>
          <a:bodyPr rot="10800000" wrap="none" anchor="ctr"/>
          <a:lstStyle/>
          <a:p>
            <a:pPr algn="ctr"/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533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        不等式</a:t>
            </a:r>
            <a:r>
              <a:rPr lang="en-US" altLang="zh-CN" sz="3200" dirty="0" smtClean="0"/>
              <a:t>2x+3</a:t>
            </a:r>
            <a:r>
              <a:rPr lang="zh-CN" altLang="en-US" sz="3200" dirty="0" smtClean="0"/>
              <a:t>≤</a:t>
            </a:r>
            <a:r>
              <a:rPr lang="en-US" altLang="zh-CN" sz="3200" dirty="0" smtClean="0"/>
              <a:t>11</a:t>
            </a:r>
            <a:r>
              <a:rPr lang="zh-CN" altLang="en-US" sz="3200" dirty="0" smtClean="0"/>
              <a:t>的意义是“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的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倍与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的和不大于</a:t>
            </a:r>
            <a:r>
              <a:rPr lang="en-US" altLang="zh-CN" sz="3200" dirty="0" smtClean="0"/>
              <a:t>11</a:t>
            </a:r>
            <a:r>
              <a:rPr lang="zh-CN" altLang="en-US" sz="3200" dirty="0" smtClean="0"/>
              <a:t>”，它的解集是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≤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。这个解集可以用数轴上表示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的点及其左边的部分表示。</a:t>
            </a:r>
            <a:endParaRPr lang="zh-CN" alt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1752600" y="4343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　　解集ｘ＜４不包括４，在数轴上表示４的点处画空心圆圈。解集ｘ≤４包括４，在数轴上表示４的点处画实心圆圈。</a:t>
            </a:r>
            <a:endParaRPr lang="zh-CN" altLang="en-US" sz="2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44525" y="1152525"/>
            <a:ext cx="8042275" cy="10833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zh-CN" altLang="en-US" sz="2800" b="1" dirty="0" smtClean="0">
                <a:latin typeface="宋体" panose="02010600030101010101" pitchFamily="2" charset="-122"/>
              </a:rPr>
              <a:t>例：在</a:t>
            </a:r>
            <a:r>
              <a:rPr lang="zh-CN" altLang="en-US" sz="2800" b="1" dirty="0">
                <a:latin typeface="宋体" panose="02010600030101010101" pitchFamily="2" charset="-122"/>
              </a:rPr>
              <a:t>数轴上分别表示出下列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不等式的</a:t>
            </a:r>
            <a:r>
              <a:rPr lang="zh-CN" altLang="en-US" sz="2800" b="1" dirty="0">
                <a:latin typeface="宋体" panose="02010600030101010101" pitchFamily="2" charset="-122"/>
              </a:rPr>
              <a:t>解集，并写出它的所有负整数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解。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pic>
        <p:nvPicPr>
          <p:cNvPr id="8199" name="Picture 10" descr="图片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473075"/>
            <a:ext cx="1997075" cy="514350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2209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＞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；（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≥</a:t>
            </a:r>
            <a:r>
              <a:rPr lang="en-US" altLang="zh-CN" sz="2400" dirty="0" smtClean="0"/>
              <a:t>-5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26670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解</a:t>
            </a:r>
            <a:endParaRPr lang="zh-CN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819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）不等式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＞</a:t>
            </a:r>
            <a:r>
              <a:rPr lang="en-US" altLang="zh-CN" sz="2400" dirty="0" smtClean="0"/>
              <a:t> -5</a:t>
            </a:r>
            <a:r>
              <a:rPr lang="zh-CN" altLang="en-US" sz="2400" dirty="0" smtClean="0"/>
              <a:t>的解集在数轴上的表示如下图所示，它的负整数解集有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个，分别是</a:t>
            </a:r>
            <a:r>
              <a:rPr lang="en-US" altLang="zh-CN" sz="2400" dirty="0" smtClean="0"/>
              <a:t>-4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-3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-2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-1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990600" y="4038600"/>
            <a:ext cx="6172200" cy="1447800"/>
          </a:xfr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66800" y="3429000"/>
            <a:ext cx="6642100" cy="1177925"/>
          </a:xfrm>
          <a:noFill/>
        </p:spPr>
      </p:pic>
      <p:sp>
        <p:nvSpPr>
          <p:cNvPr id="7" name="TextBox 6"/>
          <p:cNvSpPr txBox="1"/>
          <p:nvPr/>
        </p:nvSpPr>
        <p:spPr>
          <a:xfrm>
            <a:off x="533400" y="990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）不等式</a:t>
            </a:r>
            <a:r>
              <a:rPr lang="en-US" altLang="zh-CN" sz="3200" dirty="0" smtClean="0"/>
              <a:t>x</a:t>
            </a:r>
            <a:r>
              <a:rPr lang="zh-CN" altLang="en-US" sz="3200" dirty="0" smtClean="0"/>
              <a:t>≥</a:t>
            </a:r>
            <a:r>
              <a:rPr lang="en-US" altLang="zh-CN" sz="3200" dirty="0" smtClean="0"/>
              <a:t>-5</a:t>
            </a:r>
            <a:r>
              <a:rPr lang="zh-CN" altLang="en-US" sz="3200" dirty="0" smtClean="0"/>
              <a:t>的解集在数轴上的表示如图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所示，它在负整数解有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个，分别是</a:t>
            </a:r>
            <a:r>
              <a:rPr lang="en-US" altLang="zh-CN" sz="3200" dirty="0" smtClean="0"/>
              <a:t>-5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-4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-3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-2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-1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54038" y="914400"/>
            <a:ext cx="3636962" cy="4924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dirty="0" smtClean="0">
                <a:latin typeface="宋体" panose="02010600030101010101" pitchFamily="2" charset="-122"/>
              </a:rPr>
              <a:t>例：分别</a:t>
            </a:r>
            <a:r>
              <a:rPr lang="zh-CN" altLang="en-US" sz="2600" b="1" dirty="0">
                <a:latin typeface="宋体" panose="02010600030101010101" pitchFamily="2" charset="-122"/>
              </a:rPr>
              <a:t>写出图       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40050" y="914400"/>
            <a:ext cx="41275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b="1" dirty="0">
                <a:latin typeface="宋体" panose="02010600030101010101" pitchFamily="2" charset="-122"/>
              </a:rPr>
              <a:t>①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75025" y="914400"/>
            <a:ext cx="511175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600" b="1" dirty="0">
                <a:latin typeface="宋体" panose="02010600030101010101" pitchFamily="2" charset="-122"/>
              </a:rPr>
              <a:t>②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33800" y="914400"/>
            <a:ext cx="5334000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dirty="0">
                <a:latin typeface="宋体" panose="02010600030101010101" pitchFamily="2" charset="-122"/>
              </a:rPr>
              <a:t>所表示的</a:t>
            </a:r>
            <a:r>
              <a:rPr lang="zh-CN" altLang="en-US" sz="2600" b="1" dirty="0" smtClean="0">
                <a:latin typeface="宋体" panose="02010600030101010101" pitchFamily="2" charset="-122"/>
              </a:rPr>
              <a:t>关于    的不等式的解集。</a:t>
            </a:r>
          </a:p>
          <a:p>
            <a:endParaRPr lang="zh-CN" altLang="en-US" sz="2600" b="1" dirty="0" smtClean="0">
              <a:latin typeface="宋体" panose="02010600030101010101" pitchFamily="2" charset="-122"/>
            </a:endParaRPr>
          </a:p>
          <a:p>
            <a:endParaRPr lang="zh-CN" altLang="en-US" sz="2600" b="1" dirty="0">
              <a:latin typeface="宋体" panose="02010600030101010101" pitchFamily="2" charset="-122"/>
            </a:endParaRPr>
          </a:p>
        </p:txBody>
      </p:sp>
      <p:graphicFrame>
        <p:nvGraphicFramePr>
          <p:cNvPr id="10246" name="Object 6"/>
          <p:cNvGraphicFramePr>
            <a:graphicFrameLocks noGrp="1"/>
          </p:cNvGraphicFramePr>
          <p:nvPr>
            <p:ph sz="half" idx="4294967295"/>
          </p:nvPr>
        </p:nvGraphicFramePr>
        <p:xfrm>
          <a:off x="5943600" y="914400"/>
          <a:ext cx="4841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r:id="rId4" imgW="127000" imgH="139700" progId="Equation.3">
                  <p:embed/>
                </p:oleObj>
              </mc:Choice>
              <mc:Fallback>
                <p:oleObj r:id="rId4" imgW="127000" imgH="139700" progId="Equation.3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914400"/>
                        <a:ext cx="4841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47800" y="2209800"/>
            <a:ext cx="48609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71600" y="3276600"/>
            <a:ext cx="5764213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995738" y="3043238"/>
            <a:ext cx="2176462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</a:rPr>
              <a:t>①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62400" y="4344988"/>
            <a:ext cx="2590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</a:rPr>
              <a:t>②</a:t>
            </a:r>
          </a:p>
        </p:txBody>
      </p:sp>
      <p:grpSp>
        <p:nvGrpSpPr>
          <p:cNvPr id="10267" name="Group 27"/>
          <p:cNvGrpSpPr/>
          <p:nvPr/>
        </p:nvGrpSpPr>
        <p:grpSpPr bwMode="auto">
          <a:xfrm>
            <a:off x="685800" y="4724400"/>
            <a:ext cx="7315201" cy="1057275"/>
            <a:chOff x="406" y="2976"/>
            <a:chExt cx="4608" cy="666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06" y="2976"/>
              <a:ext cx="4058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解 图</a:t>
              </a:r>
              <a:endPara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982" y="2976"/>
              <a:ext cx="340" cy="330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①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270" y="2976"/>
              <a:ext cx="273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所表示的不等式的解集是</a:t>
              </a:r>
            </a:p>
          </p:txBody>
        </p:sp>
        <p:graphicFrame>
          <p:nvGraphicFramePr>
            <p:cNvPr id="10256" name="Object 16"/>
            <p:cNvGraphicFramePr/>
            <p:nvPr/>
          </p:nvGraphicFramePr>
          <p:xfrm>
            <a:off x="3862" y="3024"/>
            <a:ext cx="63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公式" r:id="rId8" imgW="14224000" imgH="5283200" progId="Equation.3">
                    <p:embed/>
                  </p:oleObj>
                </mc:Choice>
                <mc:Fallback>
                  <p:oleObj name="公式" r:id="rId8" imgW="14224000" imgH="5283200" progId="Equation.3">
                    <p:embed/>
                    <p:pic>
                      <p:nvPicPr>
                        <p:cNvPr id="0" name="Picture 1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2" y="3024"/>
                          <a:ext cx="636" cy="2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747" y="3312"/>
              <a:ext cx="4267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图</a:t>
              </a:r>
              <a:endPara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982" y="3312"/>
              <a:ext cx="240" cy="3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②</a:t>
              </a:r>
            </a:p>
          </p:txBody>
        </p:sp>
        <p:sp>
          <p:nvSpPr>
            <p:cNvPr id="2" name="Text Box 19"/>
            <p:cNvSpPr txBox="1">
              <a:spLocks noChangeArrowheads="1"/>
            </p:cNvSpPr>
            <p:nvPr/>
          </p:nvSpPr>
          <p:spPr bwMode="auto">
            <a:xfrm>
              <a:off x="1278" y="3312"/>
              <a:ext cx="344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所表示</a:t>
              </a: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的不等式的解集是</a:t>
              </a:r>
            </a:p>
          </p:txBody>
        </p:sp>
      </p:grpSp>
      <p:graphicFrame>
        <p:nvGraphicFramePr>
          <p:cNvPr id="3" name="Object 18"/>
          <p:cNvGraphicFramePr/>
          <p:nvPr/>
        </p:nvGraphicFramePr>
        <p:xfrm>
          <a:off x="6281738" y="5284788"/>
          <a:ext cx="10747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公式" r:id="rId10" imgW="13817600" imgH="5283200" progId="Equation.3">
                  <p:embed/>
                </p:oleObj>
              </mc:Choice>
              <mc:Fallback>
                <p:oleObj name="公式" r:id="rId10" imgW="13817600" imgH="5283200" progId="Equation.3">
                  <p:embed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5284788"/>
                        <a:ext cx="107473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44538" y="1843088"/>
            <a:ext cx="763746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观察下图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09800" y="1828800"/>
            <a:ext cx="4953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你发现不等式</a:t>
            </a:r>
          </a:p>
        </p:txBody>
      </p:sp>
      <p:graphicFrame>
        <p:nvGraphicFramePr>
          <p:cNvPr id="11275" name="Object 11"/>
          <p:cNvGraphicFramePr/>
          <p:nvPr/>
        </p:nvGraphicFramePr>
        <p:xfrm>
          <a:off x="4419600" y="1752600"/>
          <a:ext cx="1143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4" imgW="342900" imgH="177800" progId="Equation.3">
                  <p:embed/>
                </p:oleObj>
              </mc:Choice>
              <mc:Fallback>
                <p:oleObj r:id="rId4" imgW="342900" imgH="177800" progId="Equation.3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1143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437188" y="1752600"/>
            <a:ext cx="33258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有多少个整数解？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71525" y="2362200"/>
            <a:ext cx="42576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有多少个非负整数解？</a:t>
            </a:r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71600" y="3017838"/>
            <a:ext cx="4860925" cy="954087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85800" y="4267200"/>
            <a:ext cx="7772400" cy="1126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解：从图上看出，整数解有无数多个，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非负整数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解有2个，分别是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0、1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pic>
        <p:nvPicPr>
          <p:cNvPr id="11282" name="Picture 18" descr="思维拓展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0887" y="685800"/>
            <a:ext cx="25257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全屏显示(4:3)</PresentationFormat>
  <Paragraphs>70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EU-BX</vt:lpstr>
      <vt:lpstr>楷体</vt:lpstr>
      <vt:lpstr>宋体</vt:lpstr>
      <vt:lpstr>微软雅黑</vt:lpstr>
      <vt:lpstr>Arial</vt:lpstr>
      <vt:lpstr>Calibri Light</vt:lpstr>
      <vt:lpstr>WWW.2PPT.COM
</vt:lpstr>
      <vt:lpstr>公式</vt:lpstr>
      <vt:lpstr>Equation.3</vt:lpstr>
      <vt:lpstr>一元一次不等式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2022-01-05T00:30:16Z</dcterms:created>
  <dcterms:modified xsi:type="dcterms:W3CDTF">2023-01-16T20:28:41Z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56DD9C552BE443CDB8538F09258E1E60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