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23"/>
  </p:notesMasterIdLst>
  <p:handoutMasterIdLst>
    <p:handoutMasterId r:id="rId24"/>
  </p:handoutMasterIdLst>
  <p:sldIdLst>
    <p:sldId id="359" r:id="rId3"/>
    <p:sldId id="360" r:id="rId4"/>
    <p:sldId id="361" r:id="rId5"/>
    <p:sldId id="362" r:id="rId6"/>
    <p:sldId id="367" r:id="rId7"/>
    <p:sldId id="368" r:id="rId8"/>
    <p:sldId id="369" r:id="rId9"/>
    <p:sldId id="364" r:id="rId10"/>
    <p:sldId id="370" r:id="rId11"/>
    <p:sldId id="371" r:id="rId12"/>
    <p:sldId id="372" r:id="rId13"/>
    <p:sldId id="366" r:id="rId14"/>
    <p:sldId id="373" r:id="rId15"/>
    <p:sldId id="374" r:id="rId16"/>
    <p:sldId id="375" r:id="rId17"/>
    <p:sldId id="365" r:id="rId18"/>
    <p:sldId id="376" r:id="rId19"/>
    <p:sldId id="377" r:id="rId20"/>
    <p:sldId id="378" r:id="rId21"/>
    <p:sldId id="36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0"/>
    <p:restoredTop sz="96271"/>
  </p:normalViewPr>
  <p:slideViewPr>
    <p:cSldViewPr snapToGrid="0" snapToObjects="1">
      <p:cViewPr>
        <p:scale>
          <a:sx n="75" d="100"/>
          <a:sy n="75" d="100"/>
        </p:scale>
        <p:origin x="-2202" y="-9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87" d="100"/>
        <a:sy n="187"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extLst>
      <p:ext uri="{BB962C8B-B14F-4D97-AF65-F5344CB8AC3E}">
        <p14:creationId xmlns:p14="http://schemas.microsoft.com/office/powerpoint/2010/main" val="187696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extLst>
      <p:ext uri="{BB962C8B-B14F-4D97-AF65-F5344CB8AC3E}">
        <p14:creationId xmlns:p14="http://schemas.microsoft.com/office/powerpoint/2010/main" val="194101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extLst>
      <p:ext uri="{BB962C8B-B14F-4D97-AF65-F5344CB8AC3E}">
        <p14:creationId xmlns:p14="http://schemas.microsoft.com/office/powerpoint/2010/main" val="369013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extLst>
      <p:ext uri="{BB962C8B-B14F-4D97-AF65-F5344CB8AC3E}">
        <p14:creationId xmlns:p14="http://schemas.microsoft.com/office/powerpoint/2010/main" val="169980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extLst>
      <p:ext uri="{BB962C8B-B14F-4D97-AF65-F5344CB8AC3E}">
        <p14:creationId xmlns:p14="http://schemas.microsoft.com/office/powerpoint/2010/main" val="65658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extLst>
      <p:ext uri="{BB962C8B-B14F-4D97-AF65-F5344CB8AC3E}">
        <p14:creationId xmlns:p14="http://schemas.microsoft.com/office/powerpoint/2010/main" val="159543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extLst>
      <p:ext uri="{BB962C8B-B14F-4D97-AF65-F5344CB8AC3E}">
        <p14:creationId xmlns:p14="http://schemas.microsoft.com/office/powerpoint/2010/main" val="375124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extLst>
      <p:ext uri="{BB962C8B-B14F-4D97-AF65-F5344CB8AC3E}">
        <p14:creationId xmlns:p14="http://schemas.microsoft.com/office/powerpoint/2010/main" val="206557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extLst>
      <p:ext uri="{BB962C8B-B14F-4D97-AF65-F5344CB8AC3E}">
        <p14:creationId xmlns:p14="http://schemas.microsoft.com/office/powerpoint/2010/main" val="69830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extLst>
      <p:ext uri="{BB962C8B-B14F-4D97-AF65-F5344CB8AC3E}">
        <p14:creationId xmlns:p14="http://schemas.microsoft.com/office/powerpoint/2010/main" val="369938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134391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291814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276560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extLst>
      <p:ext uri="{BB962C8B-B14F-4D97-AF65-F5344CB8AC3E}">
        <p14:creationId xmlns:p14="http://schemas.microsoft.com/office/powerpoint/2010/main" val="294311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369244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245812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extLst>
      <p:ext uri="{BB962C8B-B14F-4D97-AF65-F5344CB8AC3E}">
        <p14:creationId xmlns:p14="http://schemas.microsoft.com/office/powerpoint/2010/main" val="25348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CFA078D-0BA8-D14F-B5FF-624E8B779CFE}"/>
              </a:ext>
            </a:extLst>
          </p:cNvPr>
          <p:cNvSpPr/>
          <p:nvPr userDrawn="1"/>
        </p:nvSpPr>
        <p:spPr>
          <a:xfrm>
            <a:off x="165100" y="139700"/>
            <a:ext cx="11861800" cy="657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3A25DE89-4FA2-FA48-96AB-896B5066B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0" y="88900"/>
            <a:ext cx="1181100" cy="1181100"/>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517900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822779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387990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478530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69554"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31273419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648805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02817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592632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368887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1684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86086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8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662878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169046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426466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235643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357698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2759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58830" y="4297976"/>
            <a:ext cx="4582264" cy="400110"/>
          </a:xfrm>
          <a:prstGeom prst="rect">
            <a:avLst/>
          </a:prstGeom>
          <a:noFill/>
        </p:spPr>
        <p:txBody>
          <a:bodyPr wrap="square" rtlCol="0">
            <a:spAutoFit/>
          </a:bodyPr>
          <a:lstStyle/>
          <a:p>
            <a:pPr algn="dist"/>
            <a:r>
              <a:rPr lang="zh-CN" altLang="en-US" sz="2000">
                <a:solidFill>
                  <a:schemeClr val="bg1"/>
                </a:solidFill>
                <a:effectLst>
                  <a:outerShdw blurRad="38100" dist="38100" dir="2700000" algn="tl">
                    <a:srgbClr val="000000">
                      <a:alpha val="43137"/>
                    </a:srgbClr>
                  </a:outerShdw>
                </a:effectLst>
                <a:cs typeface="+mn-ea"/>
                <a:sym typeface="+mn-lt"/>
              </a:rPr>
              <a:t>中国传统节日介绍</a:t>
            </a:r>
            <a:r>
              <a:rPr lang="en-US" altLang="zh-CN" sz="2000">
                <a:solidFill>
                  <a:schemeClr val="bg1"/>
                </a:solidFill>
                <a:effectLst>
                  <a:outerShdw blurRad="38100" dist="38100" dir="2700000" algn="tl">
                    <a:srgbClr val="000000">
                      <a:alpha val="43137"/>
                    </a:srgbClr>
                  </a:outerShdw>
                </a:effectLst>
                <a:cs typeface="+mn-ea"/>
                <a:sym typeface="+mn-lt"/>
              </a:rPr>
              <a:t>PPT</a:t>
            </a:r>
            <a:r>
              <a:rPr lang="zh-CN" altLang="en-US" sz="2000">
                <a:solidFill>
                  <a:schemeClr val="bg1"/>
                </a:solidFill>
                <a:effectLst>
                  <a:outerShdw blurRad="38100" dist="38100" dir="2700000" algn="tl">
                    <a:srgbClr val="000000">
                      <a:alpha val="43137"/>
                    </a:srgbClr>
                  </a:outerShdw>
                </a:effectLst>
                <a:cs typeface="+mn-ea"/>
                <a:sym typeface="+mn-lt"/>
              </a:rPr>
              <a:t>模板</a:t>
            </a:r>
          </a:p>
        </p:txBody>
      </p:sp>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981E78-C6A4-496A-BFF4-30556A056C82}"/>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D832C946-2F2C-4506-A1E7-01AF3C395D30}"/>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民俗活动</a:t>
            </a:r>
          </a:p>
        </p:txBody>
      </p:sp>
      <p:pic>
        <p:nvPicPr>
          <p:cNvPr id="7" name="图片 6">
            <a:extLst>
              <a:ext uri="{FF2B5EF4-FFF2-40B4-BE49-F238E27FC236}">
                <a16:creationId xmlns:a16="http://schemas.microsoft.com/office/drawing/2014/main" id="{CBCE7212-8C89-4407-BDA2-8204BB0B3B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641882E2-A10E-0A4C-8DF0-4FB3F666E940}"/>
              </a:ext>
            </a:extLst>
          </p:cNvPr>
          <p:cNvSpPr txBox="1"/>
          <p:nvPr/>
        </p:nvSpPr>
        <p:spPr>
          <a:xfrm>
            <a:off x="635000" y="2161707"/>
            <a:ext cx="6470650" cy="3416320"/>
          </a:xfrm>
          <a:prstGeom prst="rect">
            <a:avLst/>
          </a:prstGeom>
          <a:noFill/>
        </p:spPr>
        <p:txBody>
          <a:bodyPr wrap="square" rtlCol="0">
            <a:spAutoFit/>
          </a:bodyPr>
          <a:lstStyle/>
          <a:p>
            <a:pPr>
              <a:lnSpc>
                <a:spcPct val="150000"/>
              </a:lnSpc>
            </a:pPr>
            <a:r>
              <a:rPr kumimoji="1" lang="zh-CN" altLang="en-US" spc="300" dirty="0">
                <a:solidFill>
                  <a:srgbClr val="C00000"/>
                </a:solidFill>
                <a:cs typeface="+mn-ea"/>
                <a:sym typeface="+mn-lt"/>
              </a:rPr>
              <a:t>东汉佛教文化的传入，对于形成元宵节俗有着重要的推动意义。 </a:t>
            </a:r>
            <a:endParaRPr kumimoji="1" lang="en-US" altLang="zh-CN" spc="300" dirty="0">
              <a:solidFill>
                <a:srgbClr val="C00000"/>
              </a:solidFill>
              <a:cs typeface="+mn-ea"/>
              <a:sym typeface="+mn-lt"/>
            </a:endParaRPr>
          </a:p>
          <a:p>
            <a:pPr>
              <a:lnSpc>
                <a:spcPct val="150000"/>
              </a:lnSpc>
            </a:pPr>
            <a:endParaRPr kumimoji="1" lang="en-US" altLang="zh-CN" spc="300" dirty="0">
              <a:solidFill>
                <a:srgbClr val="C00000"/>
              </a:solidFill>
              <a:cs typeface="+mn-ea"/>
              <a:sym typeface="+mn-lt"/>
            </a:endParaRPr>
          </a:p>
          <a:p>
            <a:pPr>
              <a:lnSpc>
                <a:spcPct val="150000"/>
              </a:lnSpc>
            </a:pPr>
            <a:r>
              <a:rPr kumimoji="1" lang="zh-CN" altLang="en-US" spc="300" dirty="0">
                <a:solidFill>
                  <a:srgbClr val="C00000"/>
                </a:solidFill>
                <a:cs typeface="+mn-ea"/>
                <a:sym typeface="+mn-lt"/>
              </a:rPr>
              <a:t>汉明帝永平年间，汉明帝为了弘扬佛法，下令正月十五夜在宫中和寺院“燃灯表佛”。</a:t>
            </a:r>
            <a:endParaRPr kumimoji="1" lang="en-US" altLang="zh-CN" spc="300" dirty="0">
              <a:solidFill>
                <a:srgbClr val="C00000"/>
              </a:solidFill>
              <a:cs typeface="+mn-ea"/>
              <a:sym typeface="+mn-lt"/>
            </a:endParaRPr>
          </a:p>
          <a:p>
            <a:pPr>
              <a:lnSpc>
                <a:spcPct val="150000"/>
              </a:lnSpc>
            </a:pPr>
            <a:endParaRPr kumimoji="1" lang="en-US" altLang="zh-CN" spc="300" dirty="0">
              <a:solidFill>
                <a:srgbClr val="C00000"/>
              </a:solidFill>
              <a:cs typeface="+mn-ea"/>
              <a:sym typeface="+mn-lt"/>
            </a:endParaRPr>
          </a:p>
          <a:p>
            <a:pPr>
              <a:lnSpc>
                <a:spcPct val="150000"/>
              </a:lnSpc>
            </a:pPr>
            <a:r>
              <a:rPr kumimoji="1" lang="zh-CN" altLang="en-US" spc="300" dirty="0">
                <a:solidFill>
                  <a:srgbClr val="C00000"/>
                </a:solidFill>
                <a:cs typeface="+mn-ea"/>
                <a:sym typeface="+mn-lt"/>
              </a:rPr>
              <a:t>因此正月十五夜燃灯的习俗随着佛教文化影响的扩大及后来道教文化的加入逐渐在中国扩展开来。</a:t>
            </a:r>
          </a:p>
        </p:txBody>
      </p:sp>
      <p:pic>
        <p:nvPicPr>
          <p:cNvPr id="4" name="图片 3">
            <a:extLst>
              <a:ext uri="{FF2B5EF4-FFF2-40B4-BE49-F238E27FC236}">
                <a16:creationId xmlns:a16="http://schemas.microsoft.com/office/drawing/2014/main" id="{5E9A6846-D275-504F-8E35-D2F859F10B6A}"/>
              </a:ext>
            </a:extLst>
          </p:cNvPr>
          <p:cNvPicPr>
            <a:picLocks noChangeAspect="1"/>
          </p:cNvPicPr>
          <p:nvPr/>
        </p:nvPicPr>
        <p:blipFill>
          <a:blip r:embed="rId4"/>
          <a:srcRect/>
          <a:stretch/>
        </p:blipFill>
        <p:spPr>
          <a:xfrm>
            <a:off x="6477000" y="1078792"/>
            <a:ext cx="5384800" cy="4905063"/>
          </a:xfrm>
          <a:prstGeom prst="rect">
            <a:avLst/>
          </a:prstGeom>
        </p:spPr>
      </p:pic>
    </p:spTree>
    <p:extLst>
      <p:ext uri="{BB962C8B-B14F-4D97-AF65-F5344CB8AC3E}">
        <p14:creationId xmlns:p14="http://schemas.microsoft.com/office/powerpoint/2010/main" val="101782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EAFDA0C-4BB8-40E6-ABC4-6E08F9EAB821}"/>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3C37AA5F-EC59-403F-AA06-C3250C33FA2E}"/>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民俗活动</a:t>
            </a:r>
          </a:p>
        </p:txBody>
      </p:sp>
      <p:pic>
        <p:nvPicPr>
          <p:cNvPr id="8" name="图片 7">
            <a:extLst>
              <a:ext uri="{FF2B5EF4-FFF2-40B4-BE49-F238E27FC236}">
                <a16:creationId xmlns:a16="http://schemas.microsoft.com/office/drawing/2014/main" id="{1D9DEF7B-3F5A-42D5-BD49-FE934BC195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18A66614-BF96-8847-9BFB-A092C7036F01}"/>
              </a:ext>
            </a:extLst>
          </p:cNvPr>
          <p:cNvSpPr txBox="1"/>
          <p:nvPr/>
        </p:nvSpPr>
        <p:spPr>
          <a:xfrm>
            <a:off x="5740400" y="2130466"/>
            <a:ext cx="5270500" cy="3416320"/>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传说元宵节是汉文帝时为纪念“平吕”而设。汉高祖刘邦死后，吕北京上元灯会北京上元灯会后之子刘盈登基为汉惠帝。</a:t>
            </a:r>
            <a:endParaRPr kumimoji="1" lang="en-US" altLang="zh-CN" dirty="0">
              <a:solidFill>
                <a:srgbClr val="C00000"/>
              </a:solidFill>
              <a:cs typeface="+mn-ea"/>
              <a:sym typeface="+mn-lt"/>
            </a:endParaRPr>
          </a:p>
          <a:p>
            <a:pPr>
              <a:lnSpc>
                <a:spcPct val="150000"/>
              </a:lnSpc>
            </a:pPr>
            <a:endParaRPr kumimoji="1" lang="en-US" altLang="zh-CN" dirty="0">
              <a:solidFill>
                <a:srgbClr val="C00000"/>
              </a:solidFill>
              <a:cs typeface="+mn-ea"/>
              <a:sym typeface="+mn-lt"/>
            </a:endParaRPr>
          </a:p>
          <a:p>
            <a:pPr>
              <a:lnSpc>
                <a:spcPct val="150000"/>
              </a:lnSpc>
            </a:pPr>
            <a:r>
              <a:rPr kumimoji="1" lang="zh-CN" altLang="en-US" dirty="0">
                <a:solidFill>
                  <a:srgbClr val="C00000"/>
                </a:solidFill>
                <a:cs typeface="+mn-ea"/>
                <a:sym typeface="+mn-lt"/>
              </a:rPr>
              <a:t>惠帝生性懦弱，优柔寡断，大权渐渐落在吕后手中．汉惠帝病死后吕后独揽朝政把刘氏天下变成了吕氏天下，朝中老臣，刘氏宗室深感愤慨，但都惧怕吕后残暴而敢怒不敢言。</a:t>
            </a:r>
          </a:p>
        </p:txBody>
      </p:sp>
      <p:pic>
        <p:nvPicPr>
          <p:cNvPr id="5" name="图片 4">
            <a:extLst>
              <a:ext uri="{FF2B5EF4-FFF2-40B4-BE49-F238E27FC236}">
                <a16:creationId xmlns:a16="http://schemas.microsoft.com/office/drawing/2014/main" id="{D270853A-008F-E045-8115-79C184011E1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0504" y="1688746"/>
            <a:ext cx="4460092" cy="4229100"/>
          </a:xfrm>
          <a:prstGeom prst="rect">
            <a:avLst/>
          </a:prstGeom>
        </p:spPr>
      </p:pic>
    </p:spTree>
    <p:extLst>
      <p:ext uri="{BB962C8B-B14F-4D97-AF65-F5344CB8AC3E}">
        <p14:creationId xmlns:p14="http://schemas.microsoft.com/office/powerpoint/2010/main" val="34123456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1432252-3C69-4B06-8A3D-0A81E3BA6E32}"/>
              </a:ext>
            </a:extLst>
          </p:cNvPr>
          <p:cNvSpPr txBox="1"/>
          <p:nvPr/>
        </p:nvSpPr>
        <p:spPr>
          <a:xfrm>
            <a:off x="5073018" y="1941985"/>
            <a:ext cx="2045964" cy="769441"/>
          </a:xfrm>
          <a:prstGeom prst="rect">
            <a:avLst/>
          </a:prstGeom>
          <a:noFill/>
        </p:spPr>
        <p:txBody>
          <a:bodyPr wrap="square" rtlCol="0">
            <a:spAutoFit/>
          </a:bodyPr>
          <a:lstStyle/>
          <a:p>
            <a:pPr algn="dist"/>
            <a:r>
              <a:rPr kumimoji="1" lang="zh-CN" altLang="en-US" sz="4400" b="1" dirty="0">
                <a:solidFill>
                  <a:schemeClr val="bg1"/>
                </a:solidFill>
                <a:effectLst>
                  <a:outerShdw blurRad="101600" dist="76200" dir="2700000" algn="tl" rotWithShape="0">
                    <a:prstClr val="black">
                      <a:alpha val="30000"/>
                    </a:prstClr>
                  </a:outerShdw>
                </a:effectLst>
                <a:cs typeface="+mn-ea"/>
                <a:sym typeface="+mn-lt"/>
              </a:rPr>
              <a:t>第三章</a:t>
            </a:r>
          </a:p>
        </p:txBody>
      </p:sp>
      <p:sp>
        <p:nvSpPr>
          <p:cNvPr id="6" name="文本框 5">
            <a:extLst>
              <a:ext uri="{FF2B5EF4-FFF2-40B4-BE49-F238E27FC236}">
                <a16:creationId xmlns:a16="http://schemas.microsoft.com/office/drawing/2014/main" id="{B563C35E-704E-4CB0-B86C-29C264AB7C97}"/>
              </a:ext>
            </a:extLst>
          </p:cNvPr>
          <p:cNvSpPr txBox="1"/>
          <p:nvPr/>
        </p:nvSpPr>
        <p:spPr>
          <a:xfrm>
            <a:off x="3109380" y="2649295"/>
            <a:ext cx="5973240" cy="1446550"/>
          </a:xfrm>
          <a:prstGeom prst="rect">
            <a:avLst/>
          </a:prstGeom>
          <a:noFill/>
        </p:spPr>
        <p:txBody>
          <a:bodyPr wrap="square" rtlCol="0">
            <a:spAutoFit/>
          </a:bodyPr>
          <a:lstStyle/>
          <a:p>
            <a:pPr algn="dist"/>
            <a:r>
              <a:rPr kumimoji="1" lang="zh-CN" altLang="en-US" sz="8800" b="1" dirty="0">
                <a:solidFill>
                  <a:schemeClr val="bg1"/>
                </a:solidFill>
                <a:effectLst>
                  <a:outerShdw blurRad="101600" dist="76200" dir="2700000" algn="tl" rotWithShape="0">
                    <a:prstClr val="black">
                      <a:alpha val="30000"/>
                    </a:prstClr>
                  </a:outerShdw>
                </a:effectLst>
                <a:cs typeface="+mn-ea"/>
                <a:sym typeface="+mn-lt"/>
              </a:rPr>
              <a:t>文学记载</a:t>
            </a:r>
          </a:p>
        </p:txBody>
      </p:sp>
      <p:sp>
        <p:nvSpPr>
          <p:cNvPr id="7" name="文本框 6">
            <a:extLst>
              <a:ext uri="{FF2B5EF4-FFF2-40B4-BE49-F238E27FC236}">
                <a16:creationId xmlns:a16="http://schemas.microsoft.com/office/drawing/2014/main" id="{E6E0B7E2-A2FA-4566-802A-84AC2DECFC72}"/>
              </a:ext>
            </a:extLst>
          </p:cNvPr>
          <p:cNvSpPr txBox="1"/>
          <p:nvPr/>
        </p:nvSpPr>
        <p:spPr>
          <a:xfrm>
            <a:off x="3109380" y="4095845"/>
            <a:ext cx="5973240" cy="572849"/>
          </a:xfrm>
          <a:prstGeom prst="rect">
            <a:avLst/>
          </a:prstGeom>
          <a:noFill/>
        </p:spPr>
        <p:txBody>
          <a:bodyPr wrap="square" rtlCol="0">
            <a:spAutoFit/>
          </a:bodyPr>
          <a:lstStyle/>
          <a:p>
            <a:pPr algn="ctr">
              <a:lnSpc>
                <a:spcPct val="150000"/>
              </a:lnSpc>
            </a:pPr>
            <a:r>
              <a:rPr lang="en" altLang="zh-CN" sz="1100" dirty="0">
                <a:solidFill>
                  <a:schemeClr val="bg1"/>
                </a:solidFill>
                <a:cs typeface="+mn-ea"/>
                <a:sym typeface="+mn-lt"/>
              </a:rPr>
              <a:t>click here to enter text descriptions such as content introduction, data statistics, event analysis, summary and overview related to this subtitle or graph.</a:t>
            </a:r>
          </a:p>
        </p:txBody>
      </p:sp>
    </p:spTree>
    <p:extLst>
      <p:ext uri="{BB962C8B-B14F-4D97-AF65-F5344CB8AC3E}">
        <p14:creationId xmlns:p14="http://schemas.microsoft.com/office/powerpoint/2010/main" val="16449079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A368570-9ECF-47BD-966A-87C14CF51AD7}"/>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4154305D-A8B7-4AA6-A512-58F30E4F9B5E}"/>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文学记载</a:t>
            </a:r>
          </a:p>
        </p:txBody>
      </p:sp>
      <p:pic>
        <p:nvPicPr>
          <p:cNvPr id="12" name="图片 11">
            <a:extLst>
              <a:ext uri="{FF2B5EF4-FFF2-40B4-BE49-F238E27FC236}">
                <a16:creationId xmlns:a16="http://schemas.microsoft.com/office/drawing/2014/main" id="{4AA7C572-A252-4560-829E-B7E51D1682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7" name="矩形 6">
            <a:extLst>
              <a:ext uri="{FF2B5EF4-FFF2-40B4-BE49-F238E27FC236}">
                <a16:creationId xmlns:a16="http://schemas.microsoft.com/office/drawing/2014/main" id="{C4532973-D2F0-A04E-8F13-E05AFE3382B4}"/>
              </a:ext>
            </a:extLst>
          </p:cNvPr>
          <p:cNvSpPr/>
          <p:nvPr/>
        </p:nvSpPr>
        <p:spPr>
          <a:xfrm>
            <a:off x="7409229" y="1970262"/>
            <a:ext cx="4013200" cy="198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文本框 2">
            <a:extLst>
              <a:ext uri="{FF2B5EF4-FFF2-40B4-BE49-F238E27FC236}">
                <a16:creationId xmlns:a16="http://schemas.microsoft.com/office/drawing/2014/main" id="{9A5E24A6-79EC-3946-A8F5-DFA62A93509C}"/>
              </a:ext>
            </a:extLst>
          </p:cNvPr>
          <p:cNvSpPr txBox="1"/>
          <p:nvPr/>
        </p:nvSpPr>
        <p:spPr>
          <a:xfrm>
            <a:off x="3149600" y="4279900"/>
            <a:ext cx="8496300" cy="1160574"/>
          </a:xfrm>
          <a:prstGeom prst="rect">
            <a:avLst/>
          </a:prstGeom>
          <a:noFill/>
        </p:spPr>
        <p:txBody>
          <a:bodyPr wrap="square" rtlCol="0">
            <a:spAutoFit/>
          </a:bodyPr>
          <a:lstStyle/>
          <a:p>
            <a:pPr>
              <a:lnSpc>
                <a:spcPct val="150000"/>
              </a:lnSpc>
            </a:pPr>
            <a:r>
              <a:rPr kumimoji="1" lang="zh-CN" altLang="en-US" sz="1600">
                <a:solidFill>
                  <a:srgbClr val="C00000"/>
                </a:solidFill>
                <a:cs typeface="+mn-ea"/>
                <a:sym typeface="+mn-lt"/>
              </a:rPr>
              <a:t>平乱之后，众臣拥立刘邦的第四个儿子刘恒登基，称汉文帝．文帝深感太平盛世来之不易，便把平息“诸吕之乱”的正月十五，定为与民同乐日，京城里家家张灯结彩，以示庆祝。从此，正月十五便成了一个普天同庆的民间节日</a:t>
            </a:r>
            <a:r>
              <a:rPr kumimoji="1" lang="en-US" altLang="zh-CN" sz="1600">
                <a:solidFill>
                  <a:srgbClr val="C00000"/>
                </a:solidFill>
                <a:cs typeface="+mn-ea"/>
                <a:sym typeface="+mn-lt"/>
              </a:rPr>
              <a:t>——“</a:t>
            </a:r>
            <a:r>
              <a:rPr kumimoji="1" lang="zh-CN" altLang="en-US" sz="1600">
                <a:solidFill>
                  <a:srgbClr val="C00000"/>
                </a:solidFill>
                <a:cs typeface="+mn-ea"/>
                <a:sym typeface="+mn-lt"/>
              </a:rPr>
              <a:t>闹元宵”。 汉武帝时，“太一神”的祭祀活动定在正月十五。</a:t>
            </a:r>
            <a:endParaRPr kumimoji="1" lang="en-US" altLang="zh-CN" sz="1600">
              <a:solidFill>
                <a:srgbClr val="C00000"/>
              </a:solidFill>
              <a:cs typeface="+mn-ea"/>
              <a:sym typeface="+mn-lt"/>
            </a:endParaRPr>
          </a:p>
        </p:txBody>
      </p:sp>
      <p:sp>
        <p:nvSpPr>
          <p:cNvPr id="4" name="矩形 3">
            <a:extLst>
              <a:ext uri="{FF2B5EF4-FFF2-40B4-BE49-F238E27FC236}">
                <a16:creationId xmlns:a16="http://schemas.microsoft.com/office/drawing/2014/main" id="{56E6F4D0-8A44-304E-9A37-54C32445B805}"/>
              </a:ext>
            </a:extLst>
          </p:cNvPr>
          <p:cNvSpPr/>
          <p:nvPr/>
        </p:nvSpPr>
        <p:spPr>
          <a:xfrm>
            <a:off x="3213100" y="1981200"/>
            <a:ext cx="4013200" cy="198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文本框 4">
            <a:extLst>
              <a:ext uri="{FF2B5EF4-FFF2-40B4-BE49-F238E27FC236}">
                <a16:creationId xmlns:a16="http://schemas.microsoft.com/office/drawing/2014/main" id="{BC2DBBC1-F6D8-5841-9A3B-86EAFE7511A3}"/>
              </a:ext>
            </a:extLst>
          </p:cNvPr>
          <p:cNvSpPr txBox="1"/>
          <p:nvPr/>
        </p:nvSpPr>
        <p:spPr>
          <a:xfrm>
            <a:off x="3396029" y="2318514"/>
            <a:ext cx="3682999" cy="1200329"/>
          </a:xfrm>
          <a:prstGeom prst="rect">
            <a:avLst/>
          </a:prstGeom>
          <a:noFill/>
        </p:spPr>
        <p:txBody>
          <a:bodyPr wrap="square" rtlCol="0">
            <a:spAutoFit/>
          </a:bodyPr>
          <a:lstStyle/>
          <a:p>
            <a:pPr>
              <a:lnSpc>
                <a:spcPct val="150000"/>
              </a:lnSpc>
            </a:pPr>
            <a:r>
              <a:rPr kumimoji="1" lang="zh-CN" altLang="en-US" sz="1600">
                <a:solidFill>
                  <a:schemeClr val="bg1"/>
                </a:solidFill>
                <a:cs typeface="+mn-ea"/>
                <a:sym typeface="+mn-lt"/>
              </a:rPr>
              <a:t>元宵节是中国自古的传统节日，元宵赏灯始于上古民众在乡间田野持火把驱赶虫兽，希望减轻虫害，祈祷获得好收成。</a:t>
            </a:r>
          </a:p>
        </p:txBody>
      </p:sp>
      <p:sp>
        <p:nvSpPr>
          <p:cNvPr id="6" name="文本框 5">
            <a:extLst>
              <a:ext uri="{FF2B5EF4-FFF2-40B4-BE49-F238E27FC236}">
                <a16:creationId xmlns:a16="http://schemas.microsoft.com/office/drawing/2014/main" id="{FF535C1A-3C65-B44F-AC62-DE2C4DFA0290}"/>
              </a:ext>
            </a:extLst>
          </p:cNvPr>
          <p:cNvSpPr txBox="1"/>
          <p:nvPr/>
        </p:nvSpPr>
        <p:spPr>
          <a:xfrm>
            <a:off x="7574329" y="2305814"/>
            <a:ext cx="3682999" cy="1200329"/>
          </a:xfrm>
          <a:prstGeom prst="rect">
            <a:avLst/>
          </a:prstGeom>
          <a:noFill/>
        </p:spPr>
        <p:txBody>
          <a:bodyPr wrap="square" rtlCol="0">
            <a:spAutoFit/>
          </a:bodyPr>
          <a:lstStyle/>
          <a:p>
            <a:pPr>
              <a:lnSpc>
                <a:spcPct val="150000"/>
              </a:lnSpc>
            </a:pPr>
            <a:r>
              <a:rPr kumimoji="1" lang="zh-CN" altLang="en-US" sz="1600">
                <a:solidFill>
                  <a:schemeClr val="bg1"/>
                </a:solidFill>
                <a:cs typeface="+mn-ea"/>
                <a:sym typeface="+mn-lt"/>
              </a:rPr>
              <a:t>直到今天，中国西南一些地区的人们还在正月十五用芦柴或树枝做成火把，成群结队高举火把在田头或晒谷场跳舞。</a:t>
            </a:r>
          </a:p>
        </p:txBody>
      </p:sp>
      <p:pic>
        <p:nvPicPr>
          <p:cNvPr id="9" name="图片 8">
            <a:extLst>
              <a:ext uri="{FF2B5EF4-FFF2-40B4-BE49-F238E27FC236}">
                <a16:creationId xmlns:a16="http://schemas.microsoft.com/office/drawing/2014/main" id="{06D42260-078E-0442-8E9E-BE6EAED3B55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9712" y="1981200"/>
            <a:ext cx="2992486" cy="3281760"/>
          </a:xfrm>
          <a:prstGeom prst="rect">
            <a:avLst/>
          </a:prstGeom>
        </p:spPr>
      </p:pic>
    </p:spTree>
    <p:extLst>
      <p:ext uri="{BB962C8B-B14F-4D97-AF65-F5344CB8AC3E}">
        <p14:creationId xmlns:p14="http://schemas.microsoft.com/office/powerpoint/2010/main" val="32704410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DB42646-DAE1-4CB5-AFAF-B3C37C402F0F}"/>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48FE72B5-11A2-478F-8FBA-79D56B1DC8E6}"/>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文学记载</a:t>
            </a:r>
          </a:p>
        </p:txBody>
      </p:sp>
      <p:pic>
        <p:nvPicPr>
          <p:cNvPr id="10" name="图片 9">
            <a:extLst>
              <a:ext uri="{FF2B5EF4-FFF2-40B4-BE49-F238E27FC236}">
                <a16:creationId xmlns:a16="http://schemas.microsoft.com/office/drawing/2014/main" id="{268F398F-8CD0-4890-A557-AC55B84955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4C3F1C18-2A6C-8447-B161-FFFF6B7AAEBA}"/>
              </a:ext>
            </a:extLst>
          </p:cNvPr>
          <p:cNvSpPr txBox="1"/>
          <p:nvPr/>
        </p:nvSpPr>
        <p:spPr>
          <a:xfrm>
            <a:off x="908624" y="4192238"/>
            <a:ext cx="4831128" cy="1754326"/>
          </a:xfrm>
          <a:prstGeom prst="rect">
            <a:avLst/>
          </a:prstGeom>
          <a:noFill/>
        </p:spPr>
        <p:txBody>
          <a:bodyPr wrap="square" rtlCol="0">
            <a:spAutoFit/>
          </a:bodyPr>
          <a:lstStyle/>
          <a:p>
            <a:pPr algn="ctr">
              <a:lnSpc>
                <a:spcPct val="150000"/>
              </a:lnSpc>
            </a:pPr>
            <a:r>
              <a:rPr kumimoji="1" lang="zh-CN" altLang="en-US" dirty="0">
                <a:solidFill>
                  <a:srgbClr val="C00000"/>
                </a:solidFill>
                <a:cs typeface="+mn-ea"/>
                <a:sym typeface="+mn-lt"/>
              </a:rPr>
              <a:t>元宵燃灯的习俗起源于道教的“三元说”；元宵节元宵节上元，含有新的一年第一次月圆之夜的意思。上元节的由来，</a:t>
            </a:r>
            <a:r>
              <a:rPr kumimoji="1" lang="en-US" altLang="zh-CN" dirty="0">
                <a:solidFill>
                  <a:srgbClr val="C00000"/>
                </a:solidFill>
                <a:cs typeface="+mn-ea"/>
                <a:sym typeface="+mn-lt"/>
              </a:rPr>
              <a:t>《</a:t>
            </a:r>
            <a:r>
              <a:rPr kumimoji="1" lang="zh-CN" altLang="en-US" dirty="0">
                <a:solidFill>
                  <a:srgbClr val="C00000"/>
                </a:solidFill>
                <a:cs typeface="+mn-ea"/>
                <a:sym typeface="+mn-lt"/>
              </a:rPr>
              <a:t>岁时杂记</a:t>
            </a:r>
            <a:r>
              <a:rPr kumimoji="1" lang="en-US" altLang="zh-CN" dirty="0">
                <a:solidFill>
                  <a:srgbClr val="C00000"/>
                </a:solidFill>
                <a:cs typeface="+mn-ea"/>
                <a:sym typeface="+mn-lt"/>
              </a:rPr>
              <a:t>》</a:t>
            </a:r>
            <a:r>
              <a:rPr kumimoji="1" lang="zh-CN" altLang="en-US" dirty="0">
                <a:solidFill>
                  <a:srgbClr val="C00000"/>
                </a:solidFill>
                <a:cs typeface="+mn-ea"/>
                <a:sym typeface="+mn-lt"/>
              </a:rPr>
              <a:t>记载说，这是因循道教的陈规。</a:t>
            </a:r>
          </a:p>
        </p:txBody>
      </p:sp>
      <p:pic>
        <p:nvPicPr>
          <p:cNvPr id="5" name="图片 4">
            <a:extLst>
              <a:ext uri="{FF2B5EF4-FFF2-40B4-BE49-F238E27FC236}">
                <a16:creationId xmlns:a16="http://schemas.microsoft.com/office/drawing/2014/main" id="{39446ABC-612B-C144-85F7-3C837612CD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16308" y="1535939"/>
            <a:ext cx="3232226" cy="2424169"/>
          </a:xfrm>
          <a:prstGeom prst="rect">
            <a:avLst/>
          </a:prstGeom>
        </p:spPr>
      </p:pic>
      <p:sp>
        <p:nvSpPr>
          <p:cNvPr id="6" name="文本框 5">
            <a:extLst>
              <a:ext uri="{FF2B5EF4-FFF2-40B4-BE49-F238E27FC236}">
                <a16:creationId xmlns:a16="http://schemas.microsoft.com/office/drawing/2014/main" id="{9C9C7E08-0897-A84A-897A-E6B83276C110}"/>
              </a:ext>
            </a:extLst>
          </p:cNvPr>
          <p:cNvSpPr txBox="1"/>
          <p:nvPr/>
        </p:nvSpPr>
        <p:spPr>
          <a:xfrm>
            <a:off x="6896100" y="4192238"/>
            <a:ext cx="4083624" cy="1338828"/>
          </a:xfrm>
          <a:prstGeom prst="rect">
            <a:avLst/>
          </a:prstGeom>
          <a:noFill/>
        </p:spPr>
        <p:txBody>
          <a:bodyPr wrap="square" rtlCol="0">
            <a:spAutoFit/>
          </a:bodyPr>
          <a:lstStyle/>
          <a:p>
            <a:pPr algn="ctr">
              <a:lnSpc>
                <a:spcPct val="150000"/>
              </a:lnSpc>
            </a:pPr>
            <a:r>
              <a:rPr kumimoji="1" lang="zh-CN" altLang="en-US" dirty="0">
                <a:solidFill>
                  <a:srgbClr val="C00000"/>
                </a:solidFill>
                <a:cs typeface="+mn-ea"/>
                <a:sym typeface="+mn-lt"/>
              </a:rPr>
              <a:t>汉末道教的重要派别五斗米道崇奉的神为天官、地官、水官，说天官赐福，地官赦罪，水官解厄</a:t>
            </a:r>
          </a:p>
        </p:txBody>
      </p:sp>
      <p:pic>
        <p:nvPicPr>
          <p:cNvPr id="8" name="图片 7">
            <a:extLst>
              <a:ext uri="{FF2B5EF4-FFF2-40B4-BE49-F238E27FC236}">
                <a16:creationId xmlns:a16="http://schemas.microsoft.com/office/drawing/2014/main" id="{695DBE2D-CE96-1F48-8B16-AEF8CE771A2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61521" y="1552636"/>
            <a:ext cx="3187700" cy="2390775"/>
          </a:xfrm>
          <a:prstGeom prst="rect">
            <a:avLst/>
          </a:prstGeom>
        </p:spPr>
      </p:pic>
    </p:spTree>
    <p:extLst>
      <p:ext uri="{BB962C8B-B14F-4D97-AF65-F5344CB8AC3E}">
        <p14:creationId xmlns:p14="http://schemas.microsoft.com/office/powerpoint/2010/main" val="13148276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CD54486-537C-4029-8FDC-E6675DD52080}"/>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96FC236A-1A21-4FBB-9E23-E21970D42DB8}"/>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文学记载</a:t>
            </a:r>
          </a:p>
        </p:txBody>
      </p:sp>
      <p:pic>
        <p:nvPicPr>
          <p:cNvPr id="8" name="图片 7">
            <a:extLst>
              <a:ext uri="{FF2B5EF4-FFF2-40B4-BE49-F238E27FC236}">
                <a16:creationId xmlns:a16="http://schemas.microsoft.com/office/drawing/2014/main" id="{13E5481E-3F63-428B-B7D5-34A47635F1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B9959F20-9834-A94C-AD68-29474A1CBAD4}"/>
              </a:ext>
            </a:extLst>
          </p:cNvPr>
          <p:cNvSpPr txBox="1"/>
          <p:nvPr/>
        </p:nvSpPr>
        <p:spPr>
          <a:xfrm>
            <a:off x="1031382" y="2209800"/>
            <a:ext cx="5168900" cy="3000821"/>
          </a:xfrm>
          <a:prstGeom prst="rect">
            <a:avLst/>
          </a:prstGeom>
          <a:noFill/>
        </p:spPr>
        <p:txBody>
          <a:bodyPr wrap="square" rtlCol="0">
            <a:spAutoFit/>
          </a:bodyPr>
          <a:lstStyle/>
          <a:p>
            <a:pPr>
              <a:lnSpc>
                <a:spcPct val="150000"/>
              </a:lnSpc>
            </a:pPr>
            <a:r>
              <a:rPr kumimoji="1" lang="zh-CN" altLang="en-US">
                <a:solidFill>
                  <a:srgbClr val="C00000"/>
                </a:solidFill>
                <a:cs typeface="+mn-ea"/>
                <a:sym typeface="+mn-lt"/>
              </a:rPr>
              <a:t>。魏晋道家以“三官”与时日节候相配，定正月十五为“上元”，七月十五为“中元”，十月十五为“下元”，合称“三元”。</a:t>
            </a:r>
            <a:endParaRPr kumimoji="1" lang="en-US" altLang="zh-CN">
              <a:solidFill>
                <a:srgbClr val="C00000"/>
              </a:solidFill>
              <a:cs typeface="+mn-ea"/>
              <a:sym typeface="+mn-lt"/>
            </a:endParaRPr>
          </a:p>
          <a:p>
            <a:pPr>
              <a:lnSpc>
                <a:spcPct val="150000"/>
              </a:lnSpc>
            </a:pPr>
            <a:endParaRPr kumimoji="1" lang="en-US" altLang="zh-CN">
              <a:solidFill>
                <a:srgbClr val="C00000"/>
              </a:solidFill>
              <a:cs typeface="+mn-ea"/>
              <a:sym typeface="+mn-lt"/>
            </a:endParaRPr>
          </a:p>
          <a:p>
            <a:pPr>
              <a:lnSpc>
                <a:spcPct val="150000"/>
              </a:lnSpc>
            </a:pPr>
            <a:r>
              <a:rPr kumimoji="1" lang="zh-CN" altLang="en-US">
                <a:solidFill>
                  <a:srgbClr val="C00000"/>
                </a:solidFill>
                <a:cs typeface="+mn-ea"/>
                <a:sym typeface="+mn-lt"/>
              </a:rPr>
              <a:t>这样，正月十五日就被称为上元节。南宋吴自牧在</a:t>
            </a:r>
            <a:r>
              <a:rPr kumimoji="1" lang="en-US" altLang="zh-CN">
                <a:solidFill>
                  <a:srgbClr val="C00000"/>
                </a:solidFill>
                <a:cs typeface="+mn-ea"/>
                <a:sym typeface="+mn-lt"/>
              </a:rPr>
              <a:t>《</a:t>
            </a:r>
            <a:r>
              <a:rPr kumimoji="1" lang="zh-CN" altLang="en-US">
                <a:solidFill>
                  <a:srgbClr val="C00000"/>
                </a:solidFill>
                <a:cs typeface="+mn-ea"/>
                <a:sym typeface="+mn-lt"/>
              </a:rPr>
              <a:t>梦粱录</a:t>
            </a:r>
            <a:r>
              <a:rPr kumimoji="1" lang="en-US" altLang="zh-CN">
                <a:solidFill>
                  <a:srgbClr val="C00000"/>
                </a:solidFill>
                <a:cs typeface="+mn-ea"/>
                <a:sym typeface="+mn-lt"/>
              </a:rPr>
              <a:t>》</a:t>
            </a:r>
            <a:r>
              <a:rPr kumimoji="1" lang="zh-CN" altLang="en-US">
                <a:solidFill>
                  <a:srgbClr val="C00000"/>
                </a:solidFill>
                <a:cs typeface="+mn-ea"/>
                <a:sym typeface="+mn-lt"/>
              </a:rPr>
              <a:t>中说：“正月十五日元夕节，乃上元天官赐福之辰。”故上元节要燃灯。</a:t>
            </a:r>
          </a:p>
        </p:txBody>
      </p:sp>
      <p:pic>
        <p:nvPicPr>
          <p:cNvPr id="5" name="图片 4">
            <a:extLst>
              <a:ext uri="{FF2B5EF4-FFF2-40B4-BE49-F238E27FC236}">
                <a16:creationId xmlns:a16="http://schemas.microsoft.com/office/drawing/2014/main" id="{EFB19121-35F5-F54A-B398-CF4395DB967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60466" y="847959"/>
            <a:ext cx="5435600" cy="5435600"/>
          </a:xfrm>
          <a:prstGeom prst="rect">
            <a:avLst/>
          </a:prstGeom>
        </p:spPr>
      </p:pic>
    </p:spTree>
    <p:extLst>
      <p:ext uri="{BB962C8B-B14F-4D97-AF65-F5344CB8AC3E}">
        <p14:creationId xmlns:p14="http://schemas.microsoft.com/office/powerpoint/2010/main" val="20291005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13D79D0-596A-4DA0-89B0-A928BA45E1EE}"/>
              </a:ext>
            </a:extLst>
          </p:cNvPr>
          <p:cNvSpPr txBox="1"/>
          <p:nvPr/>
        </p:nvSpPr>
        <p:spPr>
          <a:xfrm>
            <a:off x="5073018" y="1941985"/>
            <a:ext cx="2045964" cy="769441"/>
          </a:xfrm>
          <a:prstGeom prst="rect">
            <a:avLst/>
          </a:prstGeom>
          <a:noFill/>
        </p:spPr>
        <p:txBody>
          <a:bodyPr wrap="square" rtlCol="0">
            <a:spAutoFit/>
          </a:bodyPr>
          <a:lstStyle/>
          <a:p>
            <a:pPr algn="dist"/>
            <a:r>
              <a:rPr kumimoji="1" lang="zh-CN" altLang="en-US" sz="4400" b="1" dirty="0">
                <a:solidFill>
                  <a:schemeClr val="bg1"/>
                </a:solidFill>
                <a:effectLst>
                  <a:outerShdw blurRad="101600" dist="76200" dir="2700000" algn="tl" rotWithShape="0">
                    <a:prstClr val="black">
                      <a:alpha val="30000"/>
                    </a:prstClr>
                  </a:outerShdw>
                </a:effectLst>
                <a:cs typeface="+mn-ea"/>
                <a:sym typeface="+mn-lt"/>
              </a:rPr>
              <a:t>第四章</a:t>
            </a:r>
          </a:p>
        </p:txBody>
      </p:sp>
      <p:sp>
        <p:nvSpPr>
          <p:cNvPr id="6" name="文本框 5">
            <a:extLst>
              <a:ext uri="{FF2B5EF4-FFF2-40B4-BE49-F238E27FC236}">
                <a16:creationId xmlns:a16="http://schemas.microsoft.com/office/drawing/2014/main" id="{DA49706B-3518-4E96-AEFD-3507152E8B4D}"/>
              </a:ext>
            </a:extLst>
          </p:cNvPr>
          <p:cNvSpPr txBox="1"/>
          <p:nvPr/>
        </p:nvSpPr>
        <p:spPr>
          <a:xfrm>
            <a:off x="3109380" y="2649295"/>
            <a:ext cx="5973240" cy="1446550"/>
          </a:xfrm>
          <a:prstGeom prst="rect">
            <a:avLst/>
          </a:prstGeom>
          <a:noFill/>
        </p:spPr>
        <p:txBody>
          <a:bodyPr wrap="square" rtlCol="0">
            <a:spAutoFit/>
          </a:bodyPr>
          <a:lstStyle/>
          <a:p>
            <a:pPr algn="dist"/>
            <a:r>
              <a:rPr kumimoji="1" lang="zh-CN" altLang="en-US" sz="8800" b="1" dirty="0">
                <a:solidFill>
                  <a:schemeClr val="bg1"/>
                </a:solidFill>
                <a:effectLst>
                  <a:outerShdw blurRad="101600" dist="76200" dir="2700000" algn="tl" rotWithShape="0">
                    <a:prstClr val="black">
                      <a:alpha val="30000"/>
                    </a:prstClr>
                  </a:outerShdw>
                </a:effectLst>
                <a:cs typeface="+mn-ea"/>
                <a:sym typeface="+mn-lt"/>
              </a:rPr>
              <a:t>社会影响</a:t>
            </a:r>
          </a:p>
        </p:txBody>
      </p:sp>
      <p:sp>
        <p:nvSpPr>
          <p:cNvPr id="7" name="文本框 6">
            <a:extLst>
              <a:ext uri="{FF2B5EF4-FFF2-40B4-BE49-F238E27FC236}">
                <a16:creationId xmlns:a16="http://schemas.microsoft.com/office/drawing/2014/main" id="{A4E7A721-04E8-4ACC-95A9-0D5CE456BDD0}"/>
              </a:ext>
            </a:extLst>
          </p:cNvPr>
          <p:cNvSpPr txBox="1"/>
          <p:nvPr/>
        </p:nvSpPr>
        <p:spPr>
          <a:xfrm>
            <a:off x="3109380" y="4095845"/>
            <a:ext cx="5973240" cy="572849"/>
          </a:xfrm>
          <a:prstGeom prst="rect">
            <a:avLst/>
          </a:prstGeom>
          <a:noFill/>
        </p:spPr>
        <p:txBody>
          <a:bodyPr wrap="square" rtlCol="0">
            <a:spAutoFit/>
          </a:bodyPr>
          <a:lstStyle/>
          <a:p>
            <a:pPr algn="ctr">
              <a:lnSpc>
                <a:spcPct val="150000"/>
              </a:lnSpc>
            </a:pPr>
            <a:r>
              <a:rPr lang="en" altLang="zh-CN" sz="1100" dirty="0">
                <a:solidFill>
                  <a:schemeClr val="bg1"/>
                </a:solidFill>
                <a:cs typeface="+mn-ea"/>
                <a:sym typeface="+mn-lt"/>
              </a:rPr>
              <a:t>click here to enter text descriptions such as content introduction, data statistics, event analysis, summary and overview related to this subtitle or graph.</a:t>
            </a:r>
          </a:p>
        </p:txBody>
      </p:sp>
    </p:spTree>
    <p:extLst>
      <p:ext uri="{BB962C8B-B14F-4D97-AF65-F5344CB8AC3E}">
        <p14:creationId xmlns:p14="http://schemas.microsoft.com/office/powerpoint/2010/main" val="42778227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9A7FB9C-273A-4705-A42A-C82CB8B79BF1}"/>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E5DC5C6E-EEBD-44A7-A39D-9F9F1683BA51}"/>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社会酒店</a:t>
            </a:r>
          </a:p>
        </p:txBody>
      </p:sp>
      <p:pic>
        <p:nvPicPr>
          <p:cNvPr id="9" name="图片 8">
            <a:extLst>
              <a:ext uri="{FF2B5EF4-FFF2-40B4-BE49-F238E27FC236}">
                <a16:creationId xmlns:a16="http://schemas.microsoft.com/office/drawing/2014/main" id="{C7F83C85-2863-4E3B-9134-7CCAA1D2D8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B4E93029-5D06-D345-9208-5C0043D11720}"/>
              </a:ext>
            </a:extLst>
          </p:cNvPr>
          <p:cNvSpPr txBox="1"/>
          <p:nvPr/>
        </p:nvSpPr>
        <p:spPr>
          <a:xfrm>
            <a:off x="787400" y="1754742"/>
            <a:ext cx="6083300" cy="1754326"/>
          </a:xfrm>
          <a:prstGeom prst="rect">
            <a:avLst/>
          </a:prstGeom>
          <a:noFill/>
        </p:spPr>
        <p:txBody>
          <a:bodyPr wrap="square" rtlCol="0">
            <a:spAutoFit/>
          </a:bodyPr>
          <a:lstStyle/>
          <a:p>
            <a:pPr>
              <a:lnSpc>
                <a:spcPct val="150000"/>
              </a:lnSpc>
            </a:pPr>
            <a:r>
              <a:rPr kumimoji="1" lang="zh-CN" altLang="en-US" spc="300" dirty="0">
                <a:solidFill>
                  <a:srgbClr val="C00000"/>
                </a:solidFill>
                <a:cs typeface="+mn-ea"/>
                <a:sym typeface="+mn-lt"/>
              </a:rPr>
              <a:t>源于佛教说。元宵节元宵节这种说法主要是胡申生先生主编的</a:t>
            </a:r>
            <a:r>
              <a:rPr kumimoji="1" lang="en-US" altLang="zh-CN" spc="300" dirty="0">
                <a:solidFill>
                  <a:srgbClr val="C00000"/>
                </a:solidFill>
                <a:cs typeface="+mn-ea"/>
                <a:sym typeface="+mn-lt"/>
              </a:rPr>
              <a:t>《</a:t>
            </a:r>
            <a:r>
              <a:rPr kumimoji="1" lang="zh-CN" altLang="en-US" spc="300" dirty="0">
                <a:solidFill>
                  <a:srgbClr val="C00000"/>
                </a:solidFill>
                <a:cs typeface="+mn-ea"/>
                <a:sym typeface="+mn-lt"/>
              </a:rPr>
              <a:t>社会风俗三百题</a:t>
            </a:r>
            <a:r>
              <a:rPr kumimoji="1" lang="en-US" altLang="zh-CN" spc="300" dirty="0">
                <a:solidFill>
                  <a:srgbClr val="C00000"/>
                </a:solidFill>
                <a:cs typeface="+mn-ea"/>
                <a:sym typeface="+mn-lt"/>
              </a:rPr>
              <a:t>》</a:t>
            </a:r>
            <a:r>
              <a:rPr kumimoji="1" lang="zh-CN" altLang="en-US" spc="300" dirty="0">
                <a:solidFill>
                  <a:srgbClr val="C00000"/>
                </a:solidFill>
                <a:cs typeface="+mn-ea"/>
                <a:sym typeface="+mn-lt"/>
              </a:rPr>
              <a:t>中：“佛教教义中把火光比作佛之威神，</a:t>
            </a:r>
            <a:r>
              <a:rPr kumimoji="1" lang="en-US" altLang="zh-CN" spc="300" dirty="0">
                <a:solidFill>
                  <a:srgbClr val="C00000"/>
                </a:solidFill>
                <a:cs typeface="+mn-ea"/>
                <a:sym typeface="+mn-lt"/>
              </a:rPr>
              <a:t>《</a:t>
            </a:r>
            <a:r>
              <a:rPr kumimoji="1" lang="zh-CN" altLang="en-US" spc="300" dirty="0">
                <a:solidFill>
                  <a:srgbClr val="C00000"/>
                </a:solidFill>
                <a:cs typeface="+mn-ea"/>
                <a:sym typeface="+mn-lt"/>
              </a:rPr>
              <a:t>无量寿经</a:t>
            </a:r>
            <a:r>
              <a:rPr kumimoji="1" lang="en-US" altLang="zh-CN" spc="300" dirty="0">
                <a:solidFill>
                  <a:srgbClr val="C00000"/>
                </a:solidFill>
                <a:cs typeface="+mn-ea"/>
                <a:sym typeface="+mn-lt"/>
              </a:rPr>
              <a:t>》</a:t>
            </a:r>
            <a:r>
              <a:rPr kumimoji="1" lang="zh-CN" altLang="en-US" spc="300" dirty="0">
                <a:solidFill>
                  <a:srgbClr val="C00000"/>
                </a:solidFill>
                <a:cs typeface="+mn-ea"/>
                <a:sym typeface="+mn-lt"/>
              </a:rPr>
              <a:t>有‘无量火焰，照耀无极’说法。</a:t>
            </a:r>
          </a:p>
        </p:txBody>
      </p:sp>
      <p:pic>
        <p:nvPicPr>
          <p:cNvPr id="5" name="图片 4">
            <a:extLst>
              <a:ext uri="{FF2B5EF4-FFF2-40B4-BE49-F238E27FC236}">
                <a16:creationId xmlns:a16="http://schemas.microsoft.com/office/drawing/2014/main" id="{AFF1BA86-003A-694A-BB3F-C299B53A78A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62016" y="749300"/>
            <a:ext cx="4564168" cy="5359400"/>
          </a:xfrm>
          <a:prstGeom prst="rect">
            <a:avLst/>
          </a:prstGeom>
        </p:spPr>
      </p:pic>
      <p:pic>
        <p:nvPicPr>
          <p:cNvPr id="7" name="图片 6">
            <a:extLst>
              <a:ext uri="{FF2B5EF4-FFF2-40B4-BE49-F238E27FC236}">
                <a16:creationId xmlns:a16="http://schemas.microsoft.com/office/drawing/2014/main" id="{7BF93E7F-A0E8-7348-8C18-0BB7722F1BB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216636" y="2420527"/>
            <a:ext cx="4394200" cy="4394200"/>
          </a:xfrm>
          <a:prstGeom prst="rect">
            <a:avLst/>
          </a:prstGeom>
        </p:spPr>
      </p:pic>
    </p:spTree>
    <p:extLst>
      <p:ext uri="{BB962C8B-B14F-4D97-AF65-F5344CB8AC3E}">
        <p14:creationId xmlns:p14="http://schemas.microsoft.com/office/powerpoint/2010/main" val="2211146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F82F8F1-208B-48D3-8C75-26B3B0C1C98A}"/>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35056132-0A01-40BF-B08D-59CED20D1D58}"/>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社会酒店</a:t>
            </a:r>
          </a:p>
        </p:txBody>
      </p:sp>
      <p:pic>
        <p:nvPicPr>
          <p:cNvPr id="10" name="图片 9">
            <a:extLst>
              <a:ext uri="{FF2B5EF4-FFF2-40B4-BE49-F238E27FC236}">
                <a16:creationId xmlns:a16="http://schemas.microsoft.com/office/drawing/2014/main" id="{446A1442-3FAF-48A0-B7B4-3398EFC7D0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ED82C2ED-41D5-9D41-9D3A-8CA2D40F56D5}"/>
              </a:ext>
            </a:extLst>
          </p:cNvPr>
          <p:cNvSpPr txBox="1"/>
          <p:nvPr/>
        </p:nvSpPr>
        <p:spPr>
          <a:xfrm>
            <a:off x="876300" y="1612900"/>
            <a:ext cx="6083300" cy="1709635"/>
          </a:xfrm>
          <a:prstGeom prst="rect">
            <a:avLst/>
          </a:prstGeom>
          <a:noFill/>
        </p:spPr>
        <p:txBody>
          <a:bodyPr wrap="square" rtlCol="0">
            <a:spAutoFit/>
          </a:bodyPr>
          <a:lstStyle/>
          <a:p>
            <a:pPr>
              <a:lnSpc>
                <a:spcPct val="150000"/>
              </a:lnSpc>
            </a:pPr>
            <a:r>
              <a:rPr kumimoji="1" lang="zh-CN" altLang="en-US">
                <a:solidFill>
                  <a:srgbClr val="C00000"/>
                </a:solidFill>
                <a:cs typeface="+mn-ea"/>
                <a:sym typeface="+mn-lt"/>
              </a:rPr>
              <a:t>在佛教教义中，灯一直是作为佛前的供具之一。而且佛教经典中反复宣传：‘百千灯明忏悔罪’（</a:t>
            </a:r>
            <a:r>
              <a:rPr kumimoji="1" lang="en-US" altLang="zh-CN">
                <a:solidFill>
                  <a:srgbClr val="C00000"/>
                </a:solidFill>
                <a:cs typeface="+mn-ea"/>
                <a:sym typeface="+mn-lt"/>
              </a:rPr>
              <a:t>《</a:t>
            </a:r>
            <a:r>
              <a:rPr kumimoji="1" lang="zh-CN" altLang="en-US">
                <a:solidFill>
                  <a:srgbClr val="C00000"/>
                </a:solidFill>
                <a:cs typeface="+mn-ea"/>
                <a:sym typeface="+mn-lt"/>
              </a:rPr>
              <a:t>菩萨藏经</a:t>
            </a:r>
            <a:r>
              <a:rPr kumimoji="1" lang="en-US" altLang="zh-CN">
                <a:solidFill>
                  <a:srgbClr val="C00000"/>
                </a:solidFill>
                <a:cs typeface="+mn-ea"/>
                <a:sym typeface="+mn-lt"/>
              </a:rPr>
              <a:t>》</a:t>
            </a:r>
            <a:r>
              <a:rPr kumimoji="1" lang="zh-CN" altLang="en-US">
                <a:solidFill>
                  <a:srgbClr val="C00000"/>
                </a:solidFill>
                <a:cs typeface="+mn-ea"/>
                <a:sym typeface="+mn-lt"/>
              </a:rPr>
              <a:t>），‘为世灯明最福田’（</a:t>
            </a:r>
            <a:r>
              <a:rPr kumimoji="1" lang="en-US" altLang="zh-CN">
                <a:solidFill>
                  <a:srgbClr val="C00000"/>
                </a:solidFill>
                <a:cs typeface="+mn-ea"/>
                <a:sym typeface="+mn-lt"/>
              </a:rPr>
              <a:t>《</a:t>
            </a:r>
            <a:r>
              <a:rPr kumimoji="1" lang="zh-CN" altLang="en-US">
                <a:solidFill>
                  <a:srgbClr val="C00000"/>
                </a:solidFill>
                <a:cs typeface="+mn-ea"/>
                <a:sym typeface="+mn-lt"/>
              </a:rPr>
              <a:t>无量寿经</a:t>
            </a:r>
            <a:r>
              <a:rPr kumimoji="1" lang="en-US" altLang="zh-CN">
                <a:solidFill>
                  <a:srgbClr val="C00000"/>
                </a:solidFill>
                <a:cs typeface="+mn-ea"/>
                <a:sym typeface="+mn-lt"/>
              </a:rPr>
              <a:t>》</a:t>
            </a:r>
            <a:r>
              <a:rPr kumimoji="1" lang="zh-CN" altLang="en-US">
                <a:solidFill>
                  <a:srgbClr val="C00000"/>
                </a:solidFill>
                <a:cs typeface="+mn-ea"/>
                <a:sym typeface="+mn-lt"/>
              </a:rPr>
              <a:t>）。逢遇佛教盛会都要大明灯火。在佛教传说中，于正月十五张灯有关系的是有关佛祖神变的事迹。</a:t>
            </a:r>
          </a:p>
        </p:txBody>
      </p:sp>
      <p:sp>
        <p:nvSpPr>
          <p:cNvPr id="4" name="文本框 3">
            <a:extLst>
              <a:ext uri="{FF2B5EF4-FFF2-40B4-BE49-F238E27FC236}">
                <a16:creationId xmlns:a16="http://schemas.microsoft.com/office/drawing/2014/main" id="{6341DFDF-E284-814B-9066-2D823B4F29F5}"/>
              </a:ext>
            </a:extLst>
          </p:cNvPr>
          <p:cNvSpPr txBox="1"/>
          <p:nvPr/>
        </p:nvSpPr>
        <p:spPr>
          <a:xfrm>
            <a:off x="5384800" y="3987800"/>
            <a:ext cx="6083300" cy="1709635"/>
          </a:xfrm>
          <a:prstGeom prst="rect">
            <a:avLst/>
          </a:prstGeom>
          <a:noFill/>
        </p:spPr>
        <p:txBody>
          <a:bodyPr wrap="square" rtlCol="0">
            <a:spAutoFit/>
          </a:bodyPr>
          <a:lstStyle/>
          <a:p>
            <a:pPr>
              <a:lnSpc>
                <a:spcPct val="150000"/>
              </a:lnSpc>
            </a:pPr>
            <a:r>
              <a:rPr kumimoji="1" lang="zh-CN" altLang="en-US">
                <a:solidFill>
                  <a:srgbClr val="C00000"/>
                </a:solidFill>
                <a:cs typeface="+mn-ea"/>
                <a:sym typeface="+mn-lt"/>
              </a:rPr>
              <a:t>在佛教教义中，灯一直是作为佛前的供具之一。而且佛教经典中反复宣传：‘百千灯明忏悔罪’（</a:t>
            </a:r>
            <a:r>
              <a:rPr kumimoji="1" lang="en-US" altLang="zh-CN">
                <a:solidFill>
                  <a:srgbClr val="C00000"/>
                </a:solidFill>
                <a:cs typeface="+mn-ea"/>
                <a:sym typeface="+mn-lt"/>
              </a:rPr>
              <a:t>《</a:t>
            </a:r>
            <a:r>
              <a:rPr kumimoji="1" lang="zh-CN" altLang="en-US">
                <a:solidFill>
                  <a:srgbClr val="C00000"/>
                </a:solidFill>
                <a:cs typeface="+mn-ea"/>
                <a:sym typeface="+mn-lt"/>
              </a:rPr>
              <a:t>菩萨藏经</a:t>
            </a:r>
            <a:r>
              <a:rPr kumimoji="1" lang="en-US" altLang="zh-CN">
                <a:solidFill>
                  <a:srgbClr val="C00000"/>
                </a:solidFill>
                <a:cs typeface="+mn-ea"/>
                <a:sym typeface="+mn-lt"/>
              </a:rPr>
              <a:t>》</a:t>
            </a:r>
            <a:r>
              <a:rPr kumimoji="1" lang="zh-CN" altLang="en-US">
                <a:solidFill>
                  <a:srgbClr val="C00000"/>
                </a:solidFill>
                <a:cs typeface="+mn-ea"/>
                <a:sym typeface="+mn-lt"/>
              </a:rPr>
              <a:t>），‘为世灯明最福田’（</a:t>
            </a:r>
            <a:r>
              <a:rPr kumimoji="1" lang="en-US" altLang="zh-CN">
                <a:solidFill>
                  <a:srgbClr val="C00000"/>
                </a:solidFill>
                <a:cs typeface="+mn-ea"/>
                <a:sym typeface="+mn-lt"/>
              </a:rPr>
              <a:t>《</a:t>
            </a:r>
            <a:r>
              <a:rPr kumimoji="1" lang="zh-CN" altLang="en-US">
                <a:solidFill>
                  <a:srgbClr val="C00000"/>
                </a:solidFill>
                <a:cs typeface="+mn-ea"/>
                <a:sym typeface="+mn-lt"/>
              </a:rPr>
              <a:t>无量寿经</a:t>
            </a:r>
            <a:r>
              <a:rPr kumimoji="1" lang="en-US" altLang="zh-CN">
                <a:solidFill>
                  <a:srgbClr val="C00000"/>
                </a:solidFill>
                <a:cs typeface="+mn-ea"/>
                <a:sym typeface="+mn-lt"/>
              </a:rPr>
              <a:t>》</a:t>
            </a:r>
            <a:r>
              <a:rPr kumimoji="1" lang="zh-CN" altLang="en-US">
                <a:solidFill>
                  <a:srgbClr val="C00000"/>
                </a:solidFill>
                <a:cs typeface="+mn-ea"/>
                <a:sym typeface="+mn-lt"/>
              </a:rPr>
              <a:t>）。逢遇佛教盛会都要大明灯火。在佛教传说中，于正月十五张灯有关系的是有关佛祖神变的事迹。</a:t>
            </a:r>
          </a:p>
        </p:txBody>
      </p:sp>
      <p:pic>
        <p:nvPicPr>
          <p:cNvPr id="6" name="图片 5">
            <a:extLst>
              <a:ext uri="{FF2B5EF4-FFF2-40B4-BE49-F238E27FC236}">
                <a16:creationId xmlns:a16="http://schemas.microsoft.com/office/drawing/2014/main" id="{EBAC52AE-6847-2348-AA2A-F49E26780B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96491" y="2882902"/>
            <a:ext cx="5055318" cy="3644898"/>
          </a:xfrm>
          <a:prstGeom prst="rect">
            <a:avLst/>
          </a:prstGeom>
        </p:spPr>
      </p:pic>
      <p:pic>
        <p:nvPicPr>
          <p:cNvPr id="8" name="图片 7">
            <a:extLst>
              <a:ext uri="{FF2B5EF4-FFF2-40B4-BE49-F238E27FC236}">
                <a16:creationId xmlns:a16="http://schemas.microsoft.com/office/drawing/2014/main" id="{94C2C7C9-DDB0-8B47-8306-AA8645DFAC2A}"/>
              </a:ext>
            </a:extLst>
          </p:cNvPr>
          <p:cNvPicPr>
            <a:picLocks noChangeAspect="1"/>
          </p:cNvPicPr>
          <p:nvPr/>
        </p:nvPicPr>
        <p:blipFill>
          <a:blip r:embed="rId5"/>
          <a:srcRect/>
          <a:stretch/>
        </p:blipFill>
        <p:spPr>
          <a:xfrm>
            <a:off x="7505700" y="781906"/>
            <a:ext cx="3368094" cy="3068026"/>
          </a:xfrm>
          <a:prstGeom prst="rect">
            <a:avLst/>
          </a:prstGeom>
        </p:spPr>
      </p:pic>
    </p:spTree>
    <p:extLst>
      <p:ext uri="{BB962C8B-B14F-4D97-AF65-F5344CB8AC3E}">
        <p14:creationId xmlns:p14="http://schemas.microsoft.com/office/powerpoint/2010/main" val="21063160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069B119-0152-4102-A539-1BBF5E2182B3}"/>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28E7D74E-6BDC-4D7C-84AB-EC29570789D3}"/>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社会酒店</a:t>
            </a:r>
          </a:p>
        </p:txBody>
      </p:sp>
      <p:pic>
        <p:nvPicPr>
          <p:cNvPr id="9" name="图片 8">
            <a:extLst>
              <a:ext uri="{FF2B5EF4-FFF2-40B4-BE49-F238E27FC236}">
                <a16:creationId xmlns:a16="http://schemas.microsoft.com/office/drawing/2014/main" id="{87289210-B4C5-42EA-A95A-6411842AD8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80AE3506-2391-C445-A25D-322C3B4EE362}"/>
              </a:ext>
            </a:extLst>
          </p:cNvPr>
          <p:cNvSpPr txBox="1"/>
          <p:nvPr/>
        </p:nvSpPr>
        <p:spPr>
          <a:xfrm>
            <a:off x="1031382" y="1743710"/>
            <a:ext cx="9652000" cy="1338828"/>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据</a:t>
            </a:r>
            <a:r>
              <a:rPr kumimoji="1" lang="en-US" altLang="zh-CN" dirty="0">
                <a:solidFill>
                  <a:srgbClr val="C00000"/>
                </a:solidFill>
                <a:cs typeface="+mn-ea"/>
                <a:sym typeface="+mn-lt"/>
              </a:rPr>
              <a:t>《</a:t>
            </a:r>
            <a:r>
              <a:rPr kumimoji="1" lang="zh-CN" altLang="en-US" dirty="0">
                <a:solidFill>
                  <a:srgbClr val="C00000"/>
                </a:solidFill>
                <a:cs typeface="+mn-ea"/>
                <a:sym typeface="+mn-lt"/>
              </a:rPr>
              <a:t>僧史略</a:t>
            </a:r>
            <a:r>
              <a:rPr kumimoji="1" lang="en-US" altLang="zh-CN" dirty="0">
                <a:solidFill>
                  <a:srgbClr val="C00000"/>
                </a:solidFill>
                <a:cs typeface="+mn-ea"/>
                <a:sym typeface="+mn-lt"/>
              </a:rPr>
              <a:t>》</a:t>
            </a:r>
            <a:r>
              <a:rPr kumimoji="1" lang="zh-CN" altLang="en-US" dirty="0">
                <a:solidFill>
                  <a:srgbClr val="C00000"/>
                </a:solidFill>
                <a:cs typeface="+mn-ea"/>
                <a:sym typeface="+mn-lt"/>
              </a:rPr>
              <a:t>载，佛祖释迦牟尼示现神变、降伏神魔是在西方</a:t>
            </a:r>
            <a:r>
              <a:rPr kumimoji="1" lang="en-US" altLang="zh-CN" dirty="0">
                <a:solidFill>
                  <a:srgbClr val="C00000"/>
                </a:solidFill>
                <a:cs typeface="+mn-ea"/>
                <a:sym typeface="+mn-lt"/>
              </a:rPr>
              <a:t>12</a:t>
            </a:r>
            <a:r>
              <a:rPr kumimoji="1" lang="zh-CN" altLang="en-US" dirty="0">
                <a:solidFill>
                  <a:srgbClr val="C00000"/>
                </a:solidFill>
                <a:cs typeface="+mn-ea"/>
                <a:sym typeface="+mn-lt"/>
              </a:rPr>
              <a:t>月</a:t>
            </a:r>
            <a:r>
              <a:rPr kumimoji="1" lang="en-US" altLang="zh-CN" dirty="0">
                <a:solidFill>
                  <a:srgbClr val="C00000"/>
                </a:solidFill>
                <a:cs typeface="+mn-ea"/>
                <a:sym typeface="+mn-lt"/>
              </a:rPr>
              <a:t>30</a:t>
            </a:r>
            <a:r>
              <a:rPr kumimoji="1" lang="zh-CN" altLang="en-US" dirty="0">
                <a:solidFill>
                  <a:srgbClr val="C00000"/>
                </a:solidFill>
                <a:cs typeface="+mn-ea"/>
                <a:sym typeface="+mn-lt"/>
              </a:rPr>
              <a:t>日，即东土正月十五日，为纪念佛祖神变，此日需举行燃灯法会。东汉明帝时，摩腾竺法兰东来传教，汉明帝就敕令正月十五佛祖神变之日燃灯，并亲自到寺院张灯，以示礼佛。</a:t>
            </a:r>
          </a:p>
        </p:txBody>
      </p:sp>
      <p:pic>
        <p:nvPicPr>
          <p:cNvPr id="5" name="图片 4">
            <a:extLst>
              <a:ext uri="{FF2B5EF4-FFF2-40B4-BE49-F238E27FC236}">
                <a16:creationId xmlns:a16="http://schemas.microsoft.com/office/drawing/2014/main" id="{32BA3627-A67D-6047-BD82-408AE4E1BA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81603" y="1629202"/>
            <a:ext cx="6622994" cy="4775198"/>
          </a:xfrm>
          <a:prstGeom prst="rect">
            <a:avLst/>
          </a:prstGeom>
        </p:spPr>
      </p:pic>
      <p:sp>
        <p:nvSpPr>
          <p:cNvPr id="6" name="文本框 5">
            <a:extLst>
              <a:ext uri="{FF2B5EF4-FFF2-40B4-BE49-F238E27FC236}">
                <a16:creationId xmlns:a16="http://schemas.microsoft.com/office/drawing/2014/main" id="{25C4CD7E-8522-2847-9C88-2AF39040F2DE}"/>
              </a:ext>
            </a:extLst>
          </p:cNvPr>
          <p:cNvSpPr txBox="1"/>
          <p:nvPr/>
        </p:nvSpPr>
        <p:spPr>
          <a:xfrm>
            <a:off x="1031382" y="3485442"/>
            <a:ext cx="3860800" cy="1754326"/>
          </a:xfrm>
          <a:prstGeom prst="rect">
            <a:avLst/>
          </a:prstGeom>
          <a:noFill/>
        </p:spPr>
        <p:txBody>
          <a:bodyPr wrap="square" rtlCol="0">
            <a:spAutoFit/>
          </a:bodyPr>
          <a:lstStyle/>
          <a:p>
            <a:pPr>
              <a:lnSpc>
                <a:spcPct val="150000"/>
              </a:lnSpc>
            </a:pPr>
            <a:r>
              <a:rPr kumimoji="1" lang="zh-CN" altLang="en-US">
                <a:solidFill>
                  <a:srgbClr val="C00000"/>
                </a:solidFill>
                <a:cs typeface="+mn-ea"/>
                <a:sym typeface="+mn-lt"/>
              </a:rPr>
              <a:t>自此以后，元宵灯便蔚然成风。”但是也有学者认为，此种观点站不住脚，认为佛教只是在这一天利用人们的节庆气氛来扩大自己的影响。</a:t>
            </a:r>
          </a:p>
        </p:txBody>
      </p:sp>
    </p:spTree>
    <p:extLst>
      <p:ext uri="{BB962C8B-B14F-4D97-AF65-F5344CB8AC3E}">
        <p14:creationId xmlns:p14="http://schemas.microsoft.com/office/powerpoint/2010/main" val="21787522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E27AA8B-1DAD-E545-AAA3-E196029914BE}"/>
              </a:ext>
            </a:extLst>
          </p:cNvPr>
          <p:cNvSpPr txBox="1"/>
          <p:nvPr/>
        </p:nvSpPr>
        <p:spPr>
          <a:xfrm>
            <a:off x="5254133" y="1070903"/>
            <a:ext cx="1961321" cy="923330"/>
          </a:xfrm>
          <a:prstGeom prst="rect">
            <a:avLst/>
          </a:prstGeom>
          <a:noFill/>
        </p:spPr>
        <p:txBody>
          <a:bodyPr wrap="square" rtlCol="0">
            <a:spAutoFit/>
          </a:bodyPr>
          <a:lstStyle/>
          <a:p>
            <a:pPr algn="dist"/>
            <a:r>
              <a:rPr kumimoji="1" lang="zh-CN" altLang="en-US" sz="5400" b="1">
                <a:solidFill>
                  <a:schemeClr val="bg1"/>
                </a:solidFill>
                <a:effectLst>
                  <a:outerShdw blurRad="38100" dist="38100" dir="2700000" algn="tl" rotWithShape="0">
                    <a:srgbClr val="000000">
                      <a:alpha val="43137"/>
                    </a:srgbClr>
                  </a:outerShdw>
                </a:effectLst>
                <a:cs typeface="+mn-ea"/>
                <a:sym typeface="+mn-lt"/>
              </a:rPr>
              <a:t>目录</a:t>
            </a:r>
          </a:p>
        </p:txBody>
      </p:sp>
      <p:sp>
        <p:nvSpPr>
          <p:cNvPr id="3" name="文本框 2">
            <a:extLst>
              <a:ext uri="{FF2B5EF4-FFF2-40B4-BE49-F238E27FC236}">
                <a16:creationId xmlns:a16="http://schemas.microsoft.com/office/drawing/2014/main" id="{9E4AE1D4-205C-FD40-A359-247C30DB8054}"/>
              </a:ext>
            </a:extLst>
          </p:cNvPr>
          <p:cNvSpPr txBox="1"/>
          <p:nvPr/>
        </p:nvSpPr>
        <p:spPr>
          <a:xfrm>
            <a:off x="5114984" y="1994233"/>
            <a:ext cx="2239617" cy="400110"/>
          </a:xfrm>
          <a:prstGeom prst="rect">
            <a:avLst/>
          </a:prstGeom>
          <a:noFill/>
        </p:spPr>
        <p:txBody>
          <a:bodyPr wrap="square" rtlCol="0">
            <a:spAutoFit/>
          </a:bodyPr>
          <a:lstStyle/>
          <a:p>
            <a:pPr algn="dist"/>
            <a:r>
              <a:rPr kumimoji="1" lang="en-US" altLang="zh-CN" sz="2000" b="1">
                <a:solidFill>
                  <a:schemeClr val="bg1"/>
                </a:solidFill>
                <a:effectLst>
                  <a:outerShdw blurRad="38100" dist="38100" dir="2700000" algn="tl" rotWithShape="0">
                    <a:srgbClr val="000000">
                      <a:alpha val="43137"/>
                    </a:srgbClr>
                  </a:outerShdw>
                </a:effectLst>
                <a:cs typeface="+mn-ea"/>
                <a:sym typeface="+mn-lt"/>
              </a:rPr>
              <a:t>CONTENTS</a:t>
            </a:r>
            <a:endParaRPr kumimoji="1" lang="zh-CN" altLang="en-US" sz="2000" b="1">
              <a:solidFill>
                <a:schemeClr val="bg1"/>
              </a:solidFill>
              <a:effectLst>
                <a:outerShdw blurRad="38100" dist="38100" dir="2700000" algn="tl" rotWithShape="0">
                  <a:srgbClr val="000000">
                    <a:alpha val="43137"/>
                  </a:srgbClr>
                </a:outerShdw>
              </a:effectLst>
              <a:cs typeface="+mn-ea"/>
              <a:sym typeface="+mn-lt"/>
            </a:endParaRPr>
          </a:p>
        </p:txBody>
      </p:sp>
      <p:sp>
        <p:nvSpPr>
          <p:cNvPr id="4" name="文本框 3">
            <a:extLst>
              <a:ext uri="{FF2B5EF4-FFF2-40B4-BE49-F238E27FC236}">
                <a16:creationId xmlns:a16="http://schemas.microsoft.com/office/drawing/2014/main" id="{9BEEC9F8-CAB3-E144-9BFA-0D35DF674902}"/>
              </a:ext>
            </a:extLst>
          </p:cNvPr>
          <p:cNvSpPr txBox="1"/>
          <p:nvPr/>
        </p:nvSpPr>
        <p:spPr>
          <a:xfrm>
            <a:off x="4083977" y="2569649"/>
            <a:ext cx="738664" cy="3008245"/>
          </a:xfrm>
          <a:prstGeom prst="rect">
            <a:avLst/>
          </a:prstGeom>
          <a:noFill/>
        </p:spPr>
        <p:txBody>
          <a:bodyPr vert="eaVert" wrap="square" rtlCol="0">
            <a:spAutoFit/>
          </a:bodyPr>
          <a:lstStyle/>
          <a:p>
            <a:pPr algn="dist"/>
            <a:r>
              <a:rPr kumimoji="1" lang="zh-CN" altLang="en-US" sz="3600" b="1">
                <a:solidFill>
                  <a:schemeClr val="bg1"/>
                </a:solidFill>
                <a:cs typeface="+mn-ea"/>
                <a:sym typeface="+mn-lt"/>
              </a:rPr>
              <a:t>节日介绍</a:t>
            </a:r>
          </a:p>
        </p:txBody>
      </p:sp>
      <p:sp>
        <p:nvSpPr>
          <p:cNvPr id="5" name="文本框 4">
            <a:extLst>
              <a:ext uri="{FF2B5EF4-FFF2-40B4-BE49-F238E27FC236}">
                <a16:creationId xmlns:a16="http://schemas.microsoft.com/office/drawing/2014/main" id="{8AC37D01-AB8A-B84B-964E-4C45E6858990}"/>
              </a:ext>
            </a:extLst>
          </p:cNvPr>
          <p:cNvSpPr txBox="1"/>
          <p:nvPr/>
        </p:nvSpPr>
        <p:spPr>
          <a:xfrm>
            <a:off x="5257262" y="2569648"/>
            <a:ext cx="738664" cy="3008245"/>
          </a:xfrm>
          <a:prstGeom prst="rect">
            <a:avLst/>
          </a:prstGeom>
          <a:noFill/>
        </p:spPr>
        <p:txBody>
          <a:bodyPr vert="eaVert" wrap="square" rtlCol="0">
            <a:spAutoFit/>
          </a:bodyPr>
          <a:lstStyle/>
          <a:p>
            <a:pPr algn="dist"/>
            <a:r>
              <a:rPr kumimoji="1" lang="zh-CN" altLang="en-US" sz="3600" b="1">
                <a:solidFill>
                  <a:schemeClr val="bg1"/>
                </a:solidFill>
                <a:cs typeface="+mn-ea"/>
                <a:sym typeface="+mn-lt"/>
              </a:rPr>
              <a:t>民俗活动</a:t>
            </a:r>
          </a:p>
        </p:txBody>
      </p:sp>
      <p:sp>
        <p:nvSpPr>
          <p:cNvPr id="6" name="文本框 5">
            <a:extLst>
              <a:ext uri="{FF2B5EF4-FFF2-40B4-BE49-F238E27FC236}">
                <a16:creationId xmlns:a16="http://schemas.microsoft.com/office/drawing/2014/main" id="{FD979020-D05C-574B-90CF-945D0594C1E1}"/>
              </a:ext>
            </a:extLst>
          </p:cNvPr>
          <p:cNvSpPr txBox="1"/>
          <p:nvPr/>
        </p:nvSpPr>
        <p:spPr>
          <a:xfrm>
            <a:off x="6430547" y="2569647"/>
            <a:ext cx="738664" cy="3008245"/>
          </a:xfrm>
          <a:prstGeom prst="rect">
            <a:avLst/>
          </a:prstGeom>
          <a:noFill/>
        </p:spPr>
        <p:txBody>
          <a:bodyPr vert="eaVert" wrap="square" rtlCol="0">
            <a:spAutoFit/>
          </a:bodyPr>
          <a:lstStyle/>
          <a:p>
            <a:pPr algn="dist"/>
            <a:r>
              <a:rPr kumimoji="1" lang="zh-CN" altLang="en-US" sz="3600" b="1">
                <a:solidFill>
                  <a:schemeClr val="bg1"/>
                </a:solidFill>
                <a:cs typeface="+mn-ea"/>
                <a:sym typeface="+mn-lt"/>
              </a:rPr>
              <a:t>文学记载</a:t>
            </a:r>
          </a:p>
        </p:txBody>
      </p:sp>
      <p:sp>
        <p:nvSpPr>
          <p:cNvPr id="7" name="文本框 6">
            <a:extLst>
              <a:ext uri="{FF2B5EF4-FFF2-40B4-BE49-F238E27FC236}">
                <a16:creationId xmlns:a16="http://schemas.microsoft.com/office/drawing/2014/main" id="{BB31DD99-8A64-5B41-8459-A12079FA088F}"/>
              </a:ext>
            </a:extLst>
          </p:cNvPr>
          <p:cNvSpPr txBox="1"/>
          <p:nvPr/>
        </p:nvSpPr>
        <p:spPr>
          <a:xfrm>
            <a:off x="7603832" y="2569647"/>
            <a:ext cx="738664" cy="3008245"/>
          </a:xfrm>
          <a:prstGeom prst="rect">
            <a:avLst/>
          </a:prstGeom>
          <a:noFill/>
        </p:spPr>
        <p:txBody>
          <a:bodyPr vert="eaVert" wrap="square" rtlCol="0">
            <a:spAutoFit/>
          </a:bodyPr>
          <a:lstStyle/>
          <a:p>
            <a:pPr algn="dist"/>
            <a:r>
              <a:rPr kumimoji="1" lang="zh-CN" altLang="en-US" sz="3600" b="1" dirty="0">
                <a:solidFill>
                  <a:schemeClr val="bg1"/>
                </a:solidFill>
                <a:cs typeface="+mn-ea"/>
                <a:sym typeface="+mn-lt"/>
              </a:rPr>
              <a:t>社会影响</a:t>
            </a:r>
          </a:p>
        </p:txBody>
      </p:sp>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F07AF4F-0646-9449-891D-6D417397E92B}"/>
              </a:ext>
            </a:extLst>
          </p:cNvPr>
          <p:cNvSpPr txBox="1"/>
          <p:nvPr/>
        </p:nvSpPr>
        <p:spPr>
          <a:xfrm>
            <a:off x="2828421" y="2028616"/>
            <a:ext cx="6801862" cy="2554545"/>
          </a:xfrm>
          <a:prstGeom prst="rect">
            <a:avLst/>
          </a:prstGeom>
          <a:noFill/>
        </p:spPr>
        <p:txBody>
          <a:bodyPr wrap="none" rtlCol="0">
            <a:spAutoFit/>
          </a:bodyPr>
          <a:lstStyle/>
          <a:p>
            <a:pPr algn="ctr"/>
            <a:r>
              <a:rPr kumimoji="1" lang="zh-CN" altLang="en-US" sz="8000" b="1" spc="600" dirty="0">
                <a:solidFill>
                  <a:schemeClr val="bg1"/>
                </a:solidFill>
                <a:effectLst>
                  <a:outerShdw blurRad="38100" dist="38100" dir="2700000" algn="tl">
                    <a:srgbClr val="000000">
                      <a:alpha val="43137"/>
                    </a:srgbClr>
                  </a:outerShdw>
                </a:effectLst>
                <a:cs typeface="+mn-ea"/>
                <a:sym typeface="+mn-lt"/>
              </a:rPr>
              <a:t>谢谢观看</a:t>
            </a:r>
            <a:endParaRPr kumimoji="1" lang="en-US" altLang="zh-CN" sz="8000" b="1" spc="600" dirty="0">
              <a:solidFill>
                <a:schemeClr val="bg1"/>
              </a:solidFill>
              <a:effectLst>
                <a:outerShdw blurRad="38100" dist="38100" dir="2700000" algn="tl">
                  <a:srgbClr val="000000">
                    <a:alpha val="43137"/>
                  </a:srgbClr>
                </a:outerShdw>
              </a:effectLst>
              <a:cs typeface="+mn-ea"/>
              <a:sym typeface="+mn-lt"/>
            </a:endParaRPr>
          </a:p>
          <a:p>
            <a:pPr algn="ctr"/>
            <a:r>
              <a:rPr kumimoji="1" lang="zh-CN" altLang="en-US" sz="8000" b="1" spc="600" dirty="0">
                <a:solidFill>
                  <a:schemeClr val="bg1"/>
                </a:solidFill>
                <a:effectLst>
                  <a:outerShdw blurRad="38100" dist="38100" dir="2700000" algn="tl">
                    <a:srgbClr val="000000">
                      <a:alpha val="43137"/>
                    </a:srgbClr>
                  </a:outerShdw>
                </a:effectLst>
                <a:cs typeface="+mn-ea"/>
                <a:sym typeface="+mn-lt"/>
              </a:rPr>
              <a:t>祝您节日快乐</a:t>
            </a:r>
          </a:p>
        </p:txBody>
      </p:sp>
    </p:spTree>
    <p:extLst>
      <p:ext uri="{BB962C8B-B14F-4D97-AF65-F5344CB8AC3E}">
        <p14:creationId xmlns:p14="http://schemas.microsoft.com/office/powerpoint/2010/main" val="765531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C6126EB-5AFE-1B41-AC62-A0AADCD24B9F}"/>
              </a:ext>
            </a:extLst>
          </p:cNvPr>
          <p:cNvSpPr txBox="1"/>
          <p:nvPr/>
        </p:nvSpPr>
        <p:spPr>
          <a:xfrm>
            <a:off x="5073018" y="1941985"/>
            <a:ext cx="2045964" cy="769441"/>
          </a:xfrm>
          <a:prstGeom prst="rect">
            <a:avLst/>
          </a:prstGeom>
          <a:noFill/>
        </p:spPr>
        <p:txBody>
          <a:bodyPr wrap="square" rtlCol="0">
            <a:spAutoFit/>
          </a:bodyPr>
          <a:lstStyle/>
          <a:p>
            <a:pPr algn="dist"/>
            <a:r>
              <a:rPr kumimoji="1" lang="zh-CN" altLang="en-US" sz="4400" b="1" dirty="0">
                <a:solidFill>
                  <a:schemeClr val="bg1"/>
                </a:solidFill>
                <a:effectLst>
                  <a:outerShdw blurRad="101600" dist="76200" dir="2700000" algn="tl" rotWithShape="0">
                    <a:prstClr val="black">
                      <a:alpha val="30000"/>
                    </a:prstClr>
                  </a:outerShdw>
                </a:effectLst>
                <a:cs typeface="+mn-ea"/>
                <a:sym typeface="+mn-lt"/>
              </a:rPr>
              <a:t>第一章</a:t>
            </a:r>
          </a:p>
        </p:txBody>
      </p:sp>
      <p:sp>
        <p:nvSpPr>
          <p:cNvPr id="3" name="文本框 2">
            <a:extLst>
              <a:ext uri="{FF2B5EF4-FFF2-40B4-BE49-F238E27FC236}">
                <a16:creationId xmlns:a16="http://schemas.microsoft.com/office/drawing/2014/main" id="{4E7CED71-FD3D-5D49-9F13-CEA28815B675}"/>
              </a:ext>
            </a:extLst>
          </p:cNvPr>
          <p:cNvSpPr txBox="1"/>
          <p:nvPr/>
        </p:nvSpPr>
        <p:spPr>
          <a:xfrm>
            <a:off x="3109380" y="2649295"/>
            <a:ext cx="5973240" cy="1446550"/>
          </a:xfrm>
          <a:prstGeom prst="rect">
            <a:avLst/>
          </a:prstGeom>
          <a:noFill/>
        </p:spPr>
        <p:txBody>
          <a:bodyPr wrap="square" rtlCol="0">
            <a:spAutoFit/>
          </a:bodyPr>
          <a:lstStyle/>
          <a:p>
            <a:pPr algn="dist"/>
            <a:r>
              <a:rPr kumimoji="1" lang="zh-CN" altLang="en-US" sz="8800" b="1" dirty="0">
                <a:solidFill>
                  <a:schemeClr val="bg1"/>
                </a:solidFill>
                <a:effectLst>
                  <a:outerShdw blurRad="101600" dist="76200" dir="2700000" algn="tl" rotWithShape="0">
                    <a:prstClr val="black">
                      <a:alpha val="30000"/>
                    </a:prstClr>
                  </a:outerShdw>
                </a:effectLst>
                <a:cs typeface="+mn-ea"/>
                <a:sym typeface="+mn-lt"/>
              </a:rPr>
              <a:t>节日介绍</a:t>
            </a:r>
          </a:p>
        </p:txBody>
      </p:sp>
      <p:sp>
        <p:nvSpPr>
          <p:cNvPr id="4" name="文本框 3">
            <a:extLst>
              <a:ext uri="{FF2B5EF4-FFF2-40B4-BE49-F238E27FC236}">
                <a16:creationId xmlns:a16="http://schemas.microsoft.com/office/drawing/2014/main" id="{66AC829A-D995-9D49-A92A-4B343117B28B}"/>
              </a:ext>
            </a:extLst>
          </p:cNvPr>
          <p:cNvSpPr txBox="1"/>
          <p:nvPr/>
        </p:nvSpPr>
        <p:spPr>
          <a:xfrm>
            <a:off x="3109380" y="4095845"/>
            <a:ext cx="5973240" cy="572849"/>
          </a:xfrm>
          <a:prstGeom prst="rect">
            <a:avLst/>
          </a:prstGeom>
          <a:noFill/>
        </p:spPr>
        <p:txBody>
          <a:bodyPr wrap="square" rtlCol="0">
            <a:spAutoFit/>
          </a:bodyPr>
          <a:lstStyle/>
          <a:p>
            <a:pPr algn="ctr">
              <a:lnSpc>
                <a:spcPct val="150000"/>
              </a:lnSpc>
            </a:pPr>
            <a:r>
              <a:rPr lang="en" altLang="zh-CN" sz="1100" dirty="0">
                <a:solidFill>
                  <a:schemeClr val="bg1"/>
                </a:solidFill>
                <a:cs typeface="+mn-ea"/>
                <a:sym typeface="+mn-lt"/>
              </a:rPr>
              <a:t>click here to enter text descriptions such as content introduction, data statistics, event analysis, summary and overview related to this subtitle or graph.</a:t>
            </a:r>
          </a:p>
        </p:txBody>
      </p:sp>
    </p:spTree>
    <p:extLst>
      <p:ext uri="{BB962C8B-B14F-4D97-AF65-F5344CB8AC3E}">
        <p14:creationId xmlns:p14="http://schemas.microsoft.com/office/powerpoint/2010/main" val="22754479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3123C3C-56A7-453F-B0F5-F6FCB6054CE6}"/>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a:extLst>
              <a:ext uri="{FF2B5EF4-FFF2-40B4-BE49-F238E27FC236}">
                <a16:creationId xmlns:a16="http://schemas.microsoft.com/office/drawing/2014/main" id="{58BBC9BF-0960-804B-BFE3-F26D43EC3079}"/>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节日介绍</a:t>
            </a:r>
          </a:p>
        </p:txBody>
      </p:sp>
      <p:pic>
        <p:nvPicPr>
          <p:cNvPr id="4" name="图片 3">
            <a:extLst>
              <a:ext uri="{FF2B5EF4-FFF2-40B4-BE49-F238E27FC236}">
                <a16:creationId xmlns:a16="http://schemas.microsoft.com/office/drawing/2014/main" id="{BA222F56-F514-9A4B-8979-30B1F520A9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8923" y="1923109"/>
            <a:ext cx="4622798" cy="3467098"/>
          </a:xfrm>
          <a:prstGeom prst="rect">
            <a:avLst/>
          </a:prstGeom>
        </p:spPr>
      </p:pic>
      <p:sp>
        <p:nvSpPr>
          <p:cNvPr id="5" name="文本框 4">
            <a:extLst>
              <a:ext uri="{FF2B5EF4-FFF2-40B4-BE49-F238E27FC236}">
                <a16:creationId xmlns:a16="http://schemas.microsoft.com/office/drawing/2014/main" id="{952E3CE1-2AC9-5548-86CF-03F8A637629C}"/>
              </a:ext>
            </a:extLst>
          </p:cNvPr>
          <p:cNvSpPr txBox="1"/>
          <p:nvPr/>
        </p:nvSpPr>
        <p:spPr>
          <a:xfrm>
            <a:off x="5459777" y="2466395"/>
            <a:ext cx="6083300" cy="3000821"/>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元宵节，又称上元节、小正月、元夕或灯节，为每年农历正月十五日，是中国的传统节日之一。正月是农历的元月，古人称“夜”为“宵”，正月十五日是一年中第一个月圆之夜，所以称正月十五为“元宵节”。</a:t>
            </a:r>
            <a:endParaRPr kumimoji="1" lang="en-US" altLang="zh-CN" dirty="0">
              <a:solidFill>
                <a:srgbClr val="C00000"/>
              </a:solidFill>
              <a:cs typeface="+mn-ea"/>
              <a:sym typeface="+mn-lt"/>
            </a:endParaRPr>
          </a:p>
          <a:p>
            <a:pPr>
              <a:lnSpc>
                <a:spcPct val="150000"/>
              </a:lnSpc>
            </a:pPr>
            <a:endParaRPr kumimoji="1" lang="en-US" altLang="zh-CN" dirty="0">
              <a:solidFill>
                <a:srgbClr val="C00000"/>
              </a:solidFill>
              <a:cs typeface="+mn-ea"/>
              <a:sym typeface="+mn-lt"/>
            </a:endParaRPr>
          </a:p>
          <a:p>
            <a:pPr>
              <a:lnSpc>
                <a:spcPct val="150000"/>
              </a:lnSpc>
            </a:pPr>
            <a:r>
              <a:rPr kumimoji="1" lang="zh-CN" altLang="en-US" dirty="0">
                <a:solidFill>
                  <a:srgbClr val="C00000"/>
                </a:solidFill>
                <a:cs typeface="+mn-ea"/>
                <a:sym typeface="+mn-lt"/>
              </a:rPr>
              <a:t>根据道教“三元”的说法，正月十五日又称为“上元节”。元宵节习俗自古以来就以热烈喜庆的观灯习俗为主。</a:t>
            </a:r>
          </a:p>
        </p:txBody>
      </p:sp>
      <p:pic>
        <p:nvPicPr>
          <p:cNvPr id="7" name="图片 6">
            <a:extLst>
              <a:ext uri="{FF2B5EF4-FFF2-40B4-BE49-F238E27FC236}">
                <a16:creationId xmlns:a16="http://schemas.microsoft.com/office/drawing/2014/main" id="{CF5490F9-D4A5-D649-B5A2-16230BCD3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8394700" y="330200"/>
            <a:ext cx="3543300" cy="2362199"/>
          </a:xfrm>
          <a:prstGeom prst="rect">
            <a:avLst/>
          </a:prstGeom>
        </p:spPr>
      </p:pic>
      <p:pic>
        <p:nvPicPr>
          <p:cNvPr id="8" name="图片 7">
            <a:extLst>
              <a:ext uri="{FF2B5EF4-FFF2-40B4-BE49-F238E27FC236}">
                <a16:creationId xmlns:a16="http://schemas.microsoft.com/office/drawing/2014/main" id="{35D700EC-8E56-4AC9-B176-7D95793132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Tree>
    <p:extLst>
      <p:ext uri="{BB962C8B-B14F-4D97-AF65-F5344CB8AC3E}">
        <p14:creationId xmlns:p14="http://schemas.microsoft.com/office/powerpoint/2010/main" val="25475094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920DEBF-3B3D-4375-AA73-1F7C6A4B1D0B}"/>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a16="http://schemas.microsoft.com/office/drawing/2014/main" id="{FF30CAF1-465D-A048-8BFC-30E65F79FECE}"/>
              </a:ext>
            </a:extLst>
          </p:cNvPr>
          <p:cNvSpPr txBox="1"/>
          <p:nvPr/>
        </p:nvSpPr>
        <p:spPr>
          <a:xfrm>
            <a:off x="1334324" y="1676400"/>
            <a:ext cx="7620000" cy="1338828"/>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元宵节俗的形成有一个较长的过程，据一般的资料与民俗传说，正月十五在西汉已经受到重视，汉武帝正月上辛夜在甘泉宫祭祀“太一”的活动，被后人视作正月十五祭祀天神的先声。</a:t>
            </a:r>
          </a:p>
        </p:txBody>
      </p:sp>
      <p:sp>
        <p:nvSpPr>
          <p:cNvPr id="4" name="文本框 3">
            <a:extLst>
              <a:ext uri="{FF2B5EF4-FFF2-40B4-BE49-F238E27FC236}">
                <a16:creationId xmlns:a16="http://schemas.microsoft.com/office/drawing/2014/main" id="{D1BCD7AB-EDE1-9B4C-9CDC-54FF104E7E50}"/>
              </a:ext>
            </a:extLst>
          </p:cNvPr>
          <p:cNvSpPr txBox="1"/>
          <p:nvPr/>
        </p:nvSpPr>
        <p:spPr>
          <a:xfrm>
            <a:off x="4774376" y="3894351"/>
            <a:ext cx="6083300" cy="1338828"/>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元宵节俗的形成有一个较长的过程，据一般的资料与民俗传说，正月十五在西汉已经受到重视，汉武帝正月上辛夜在甘泉宫祭祀“太一”的活动，被后人视作正月十五祭祀天神的先声。</a:t>
            </a:r>
          </a:p>
        </p:txBody>
      </p:sp>
      <p:pic>
        <p:nvPicPr>
          <p:cNvPr id="6" name="图片 5">
            <a:extLst>
              <a:ext uri="{FF2B5EF4-FFF2-40B4-BE49-F238E27FC236}">
                <a16:creationId xmlns:a16="http://schemas.microsoft.com/office/drawing/2014/main" id="{717DC65D-1C5D-E94E-93E8-E7056112C1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34324" y="2638308"/>
            <a:ext cx="2909316" cy="4364384"/>
          </a:xfrm>
          <a:prstGeom prst="rect">
            <a:avLst/>
          </a:prstGeom>
        </p:spPr>
      </p:pic>
      <p:pic>
        <p:nvPicPr>
          <p:cNvPr id="10" name="图片 9">
            <a:extLst>
              <a:ext uri="{FF2B5EF4-FFF2-40B4-BE49-F238E27FC236}">
                <a16:creationId xmlns:a16="http://schemas.microsoft.com/office/drawing/2014/main" id="{AD954347-37C4-4042-BB77-685B37E0EB0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8394700" y="330200"/>
            <a:ext cx="3543300" cy="2362199"/>
          </a:xfrm>
          <a:prstGeom prst="rect">
            <a:avLst/>
          </a:prstGeom>
        </p:spPr>
      </p:pic>
      <p:sp>
        <p:nvSpPr>
          <p:cNvPr id="11" name="文本框 10">
            <a:extLst>
              <a:ext uri="{FF2B5EF4-FFF2-40B4-BE49-F238E27FC236}">
                <a16:creationId xmlns:a16="http://schemas.microsoft.com/office/drawing/2014/main" id="{97DA6860-0C5A-42EE-A455-AB340789D247}"/>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节日介绍</a:t>
            </a:r>
          </a:p>
        </p:txBody>
      </p:sp>
      <p:pic>
        <p:nvPicPr>
          <p:cNvPr id="12" name="图片 11">
            <a:extLst>
              <a:ext uri="{FF2B5EF4-FFF2-40B4-BE49-F238E27FC236}">
                <a16:creationId xmlns:a16="http://schemas.microsoft.com/office/drawing/2014/main" id="{B432D57B-609A-491F-A36D-53271A1A69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Tree>
    <p:extLst>
      <p:ext uri="{BB962C8B-B14F-4D97-AF65-F5344CB8AC3E}">
        <p14:creationId xmlns:p14="http://schemas.microsoft.com/office/powerpoint/2010/main" val="29753774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E1A99A7-37EB-48AD-A0BE-5EE095825F11}"/>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02A8615C-67C1-42B6-A03A-2BFEEA9E7550}"/>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节日介绍</a:t>
            </a:r>
          </a:p>
        </p:txBody>
      </p:sp>
      <p:pic>
        <p:nvPicPr>
          <p:cNvPr id="10" name="图片 9">
            <a:extLst>
              <a:ext uri="{FF2B5EF4-FFF2-40B4-BE49-F238E27FC236}">
                <a16:creationId xmlns:a16="http://schemas.microsoft.com/office/drawing/2014/main" id="{24D92D7D-A340-493A-AE60-DF59BFC841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13E8562C-1F38-AE42-BEF5-A6F86A515227}"/>
              </a:ext>
            </a:extLst>
          </p:cNvPr>
          <p:cNvSpPr txBox="1"/>
          <p:nvPr/>
        </p:nvSpPr>
        <p:spPr>
          <a:xfrm>
            <a:off x="5532074" y="1763661"/>
            <a:ext cx="6083300" cy="2169825"/>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不过，正月十五元宵节真正作为民俗节日是在汉魏之后。正月十五燃灯的习俗与佛教东传有关。唐朝时，佛教大兴，仕官百姓普遍在正月十五这一天“燃灯供佛”，佛家灯火于是遍布民间。从唐代起，元宵张灯即成为法定之事，并逐渐成为民间习俗。</a:t>
            </a:r>
          </a:p>
        </p:txBody>
      </p:sp>
      <p:pic>
        <p:nvPicPr>
          <p:cNvPr id="5" name="图片 4">
            <a:extLst>
              <a:ext uri="{FF2B5EF4-FFF2-40B4-BE49-F238E27FC236}">
                <a16:creationId xmlns:a16="http://schemas.microsoft.com/office/drawing/2014/main" id="{DCA4EDA4-2E6F-0347-9ACD-86D4EEEC77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6626" y="275283"/>
            <a:ext cx="4604974" cy="6138664"/>
          </a:xfrm>
          <a:prstGeom prst="rect">
            <a:avLst/>
          </a:prstGeom>
        </p:spPr>
      </p:pic>
      <p:pic>
        <p:nvPicPr>
          <p:cNvPr id="7" name="图片 6">
            <a:extLst>
              <a:ext uri="{FF2B5EF4-FFF2-40B4-BE49-F238E27FC236}">
                <a16:creationId xmlns:a16="http://schemas.microsoft.com/office/drawing/2014/main" id="{AC71EC05-9301-154A-A376-3DB9FA88586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53200" y="3043661"/>
            <a:ext cx="4832350" cy="3484139"/>
          </a:xfrm>
          <a:prstGeom prst="rect">
            <a:avLst/>
          </a:prstGeom>
        </p:spPr>
      </p:pic>
    </p:spTree>
    <p:extLst>
      <p:ext uri="{BB962C8B-B14F-4D97-AF65-F5344CB8AC3E}">
        <p14:creationId xmlns:p14="http://schemas.microsoft.com/office/powerpoint/2010/main" val="22733184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2465022" y="6108800"/>
            <a:ext cx="1440159" cy="123111"/>
          </a:xfrm>
          <a:prstGeom prst="rect">
            <a:avLst/>
          </a:prstGeom>
          <a:noFill/>
        </p:spPr>
        <p:txBody>
          <a:bodyPr wrap="square" rtlCol="0">
            <a:spAutoFit/>
          </a:bodyPr>
          <a:lstStyle/>
          <a:p>
            <a:pPr>
              <a:lnSpc>
                <a:spcPct val="200000"/>
              </a:lnSpc>
            </a:pPr>
            <a:r>
              <a:rPr lang="zh-CN" altLang="en-US" sz="100" dirty="0">
                <a:solidFill>
                  <a:srgbClr val="C00000"/>
                </a:solidFill>
                <a:ea typeface="微软雅黑" panose="020B0503020204020204" pitchFamily="34" charset="-122"/>
              </a:rPr>
              <a:t>节</a:t>
            </a:r>
            <a:r>
              <a:rPr lang="zh-CN" altLang="en-US" sz="100" dirty="0" smtClean="0">
                <a:solidFill>
                  <a:srgbClr val="C00000"/>
                </a:solidFill>
                <a:ea typeface="微软雅黑" panose="020B0503020204020204" pitchFamily="34" charset="-122"/>
              </a:rPr>
              <a:t>日</a:t>
            </a:r>
            <a:r>
              <a:rPr lang="en-US" altLang="zh-CN" sz="100" dirty="0" smtClean="0">
                <a:solidFill>
                  <a:srgbClr val="C00000"/>
                </a:solidFill>
                <a:ea typeface="微软雅黑" panose="020B0503020204020204" pitchFamily="34" charset="-122"/>
              </a:rPr>
              <a:t>PPT</a:t>
            </a:r>
            <a:r>
              <a:rPr lang="zh-CN" altLang="en-US" sz="100" dirty="0" smtClean="0">
                <a:solidFill>
                  <a:srgbClr val="C00000"/>
                </a:solidFill>
                <a:ea typeface="微软雅黑" panose="020B0503020204020204" pitchFamily="34" charset="-122"/>
              </a:rPr>
              <a:t>模板 </a:t>
            </a:r>
            <a:r>
              <a:rPr lang="en-US" altLang="zh-CN" sz="100" dirty="0">
                <a:solidFill>
                  <a:srgbClr val="C00000"/>
                </a:solidFill>
                <a:ea typeface="微软雅黑" panose="020B0503020204020204" pitchFamily="34" charset="-122"/>
              </a:rPr>
              <a:t>http://www.1ppt.com/jieri/</a:t>
            </a:r>
            <a:endParaRPr lang="en-US" altLang="zh-CN" sz="100" dirty="0" smtClean="0">
              <a:solidFill>
                <a:srgbClr val="C00000"/>
              </a:solidFill>
              <a:ea typeface="微软雅黑" panose="020B0503020204020204" pitchFamily="34" charset="-122"/>
            </a:endParaRPr>
          </a:p>
        </p:txBody>
      </p:sp>
      <p:sp>
        <p:nvSpPr>
          <p:cNvPr id="7" name="矩形 6">
            <a:extLst>
              <a:ext uri="{FF2B5EF4-FFF2-40B4-BE49-F238E27FC236}">
                <a16:creationId xmlns:a16="http://schemas.microsoft.com/office/drawing/2014/main" id="{B2B7C9DC-3C26-4D00-8FCE-0A877D36C5BA}"/>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9C428D58-F8AA-4F25-9C7C-15BC1F725CCF}"/>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节日介绍</a:t>
            </a:r>
          </a:p>
        </p:txBody>
      </p:sp>
      <p:pic>
        <p:nvPicPr>
          <p:cNvPr id="10" name="图片 9">
            <a:extLst>
              <a:ext uri="{FF2B5EF4-FFF2-40B4-BE49-F238E27FC236}">
                <a16:creationId xmlns:a16="http://schemas.microsoft.com/office/drawing/2014/main" id="{1AB633F5-81E4-4300-84FB-DA0AC65B1D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3413AC0C-A3EE-ED48-BB8C-25BD4E2EB9B6}"/>
              </a:ext>
            </a:extLst>
          </p:cNvPr>
          <p:cNvSpPr txBox="1"/>
          <p:nvPr/>
        </p:nvSpPr>
        <p:spPr>
          <a:xfrm>
            <a:off x="806450" y="2211569"/>
            <a:ext cx="3041650" cy="3000821"/>
          </a:xfrm>
          <a:prstGeom prst="rect">
            <a:avLst/>
          </a:prstGeom>
          <a:noFill/>
        </p:spPr>
        <p:txBody>
          <a:bodyPr wrap="square" rtlCol="0">
            <a:spAutoFit/>
          </a:bodyPr>
          <a:lstStyle/>
          <a:p>
            <a:pPr>
              <a:lnSpc>
                <a:spcPct val="150000"/>
              </a:lnSpc>
            </a:pPr>
            <a:r>
              <a:rPr kumimoji="1" lang="zh-CN" altLang="en-US">
                <a:solidFill>
                  <a:srgbClr val="C00000"/>
                </a:solidFill>
                <a:cs typeface="+mn-ea"/>
                <a:sym typeface="+mn-lt"/>
              </a:rPr>
              <a:t>元宵节是中国与汉字文化圈地区以及海外华人的传统节日之一。</a:t>
            </a:r>
            <a:endParaRPr kumimoji="1" lang="en-US" altLang="zh-CN">
              <a:solidFill>
                <a:srgbClr val="C00000"/>
              </a:solidFill>
              <a:cs typeface="+mn-ea"/>
              <a:sym typeface="+mn-lt"/>
            </a:endParaRPr>
          </a:p>
          <a:p>
            <a:pPr>
              <a:lnSpc>
                <a:spcPct val="150000"/>
              </a:lnSpc>
            </a:pPr>
            <a:endParaRPr kumimoji="1" lang="en-US" altLang="zh-CN">
              <a:solidFill>
                <a:srgbClr val="C00000"/>
              </a:solidFill>
              <a:cs typeface="+mn-ea"/>
              <a:sym typeface="+mn-lt"/>
            </a:endParaRPr>
          </a:p>
          <a:p>
            <a:pPr>
              <a:lnSpc>
                <a:spcPct val="150000"/>
              </a:lnSpc>
            </a:pPr>
            <a:r>
              <a:rPr kumimoji="1" lang="zh-CN" altLang="en-US">
                <a:solidFill>
                  <a:srgbClr val="C00000"/>
                </a:solidFill>
                <a:cs typeface="+mn-ea"/>
                <a:sym typeface="+mn-lt"/>
              </a:rPr>
              <a:t>元宵节主要有赏花灯、吃汤圆、猜灯谜、放烟花等一系列传统民俗活动。</a:t>
            </a:r>
          </a:p>
        </p:txBody>
      </p:sp>
      <p:pic>
        <p:nvPicPr>
          <p:cNvPr id="5" name="图片 4">
            <a:extLst>
              <a:ext uri="{FF2B5EF4-FFF2-40B4-BE49-F238E27FC236}">
                <a16:creationId xmlns:a16="http://schemas.microsoft.com/office/drawing/2014/main" id="{C8564B83-9163-E249-8D96-241D20D00E1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48100" y="1270000"/>
            <a:ext cx="4813300" cy="4813300"/>
          </a:xfrm>
          <a:prstGeom prst="rect">
            <a:avLst/>
          </a:prstGeom>
        </p:spPr>
      </p:pic>
      <p:sp>
        <p:nvSpPr>
          <p:cNvPr id="6" name="文本框 5">
            <a:extLst>
              <a:ext uri="{FF2B5EF4-FFF2-40B4-BE49-F238E27FC236}">
                <a16:creationId xmlns:a16="http://schemas.microsoft.com/office/drawing/2014/main" id="{613AB05F-F888-A549-8D01-DEC8CC7DBD4A}"/>
              </a:ext>
            </a:extLst>
          </p:cNvPr>
          <p:cNvSpPr txBox="1"/>
          <p:nvPr/>
        </p:nvSpPr>
        <p:spPr>
          <a:xfrm>
            <a:off x="8661400" y="2211568"/>
            <a:ext cx="3041650" cy="3000821"/>
          </a:xfrm>
          <a:prstGeom prst="rect">
            <a:avLst/>
          </a:prstGeom>
          <a:noFill/>
        </p:spPr>
        <p:txBody>
          <a:bodyPr wrap="square" rtlCol="0">
            <a:spAutoFit/>
          </a:bodyPr>
          <a:lstStyle/>
          <a:p>
            <a:pPr>
              <a:lnSpc>
                <a:spcPct val="150000"/>
              </a:lnSpc>
            </a:pPr>
            <a:r>
              <a:rPr kumimoji="1" lang="zh-CN" altLang="en-US" dirty="0">
                <a:solidFill>
                  <a:srgbClr val="C00000"/>
                </a:solidFill>
                <a:cs typeface="+mn-ea"/>
                <a:sym typeface="+mn-lt"/>
              </a:rPr>
              <a:t>此外，不少地方元宵节还增加了耍龙灯、耍狮子、踩高跷、划旱船、扭秧歌、打太平鼓等传统民俗表演。</a:t>
            </a:r>
            <a:endParaRPr kumimoji="1" lang="en-US" altLang="zh-CN" dirty="0">
              <a:solidFill>
                <a:srgbClr val="C00000"/>
              </a:solidFill>
              <a:cs typeface="+mn-ea"/>
              <a:sym typeface="+mn-lt"/>
            </a:endParaRPr>
          </a:p>
          <a:p>
            <a:pPr>
              <a:lnSpc>
                <a:spcPct val="150000"/>
              </a:lnSpc>
            </a:pPr>
            <a:endParaRPr kumimoji="1" lang="en-US" altLang="zh-CN" dirty="0">
              <a:solidFill>
                <a:srgbClr val="C00000"/>
              </a:solidFill>
              <a:cs typeface="+mn-ea"/>
              <a:sym typeface="+mn-lt"/>
            </a:endParaRPr>
          </a:p>
          <a:p>
            <a:pPr>
              <a:lnSpc>
                <a:spcPct val="150000"/>
              </a:lnSpc>
            </a:pPr>
            <a:r>
              <a:rPr kumimoji="1" lang="en-US" altLang="zh-CN" dirty="0">
                <a:solidFill>
                  <a:srgbClr val="C00000"/>
                </a:solidFill>
                <a:cs typeface="+mn-ea"/>
                <a:sym typeface="+mn-lt"/>
              </a:rPr>
              <a:t>2008</a:t>
            </a:r>
            <a:r>
              <a:rPr kumimoji="1" lang="zh-CN" altLang="en-US" dirty="0">
                <a:solidFill>
                  <a:srgbClr val="C00000"/>
                </a:solidFill>
                <a:cs typeface="+mn-ea"/>
                <a:sym typeface="+mn-lt"/>
              </a:rPr>
              <a:t>年</a:t>
            </a:r>
            <a:r>
              <a:rPr kumimoji="1" lang="en-US" altLang="zh-CN" dirty="0">
                <a:solidFill>
                  <a:srgbClr val="C00000"/>
                </a:solidFill>
                <a:cs typeface="+mn-ea"/>
                <a:sym typeface="+mn-lt"/>
              </a:rPr>
              <a:t>6</a:t>
            </a:r>
            <a:r>
              <a:rPr kumimoji="1" lang="zh-CN" altLang="en-US" dirty="0">
                <a:solidFill>
                  <a:srgbClr val="C00000"/>
                </a:solidFill>
                <a:cs typeface="+mn-ea"/>
                <a:sym typeface="+mn-lt"/>
              </a:rPr>
              <a:t>月，元宵节选入第二批国家级非物质文化遗产。</a:t>
            </a:r>
          </a:p>
        </p:txBody>
      </p:sp>
    </p:spTree>
    <p:extLst>
      <p:ext uri="{BB962C8B-B14F-4D97-AF65-F5344CB8AC3E}">
        <p14:creationId xmlns:p14="http://schemas.microsoft.com/office/powerpoint/2010/main" val="41072288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93560FE-D612-44D6-9B9A-1B8EB79ED7A2}"/>
              </a:ext>
            </a:extLst>
          </p:cNvPr>
          <p:cNvSpPr txBox="1"/>
          <p:nvPr/>
        </p:nvSpPr>
        <p:spPr>
          <a:xfrm>
            <a:off x="5073018" y="1941985"/>
            <a:ext cx="2045964" cy="769441"/>
          </a:xfrm>
          <a:prstGeom prst="rect">
            <a:avLst/>
          </a:prstGeom>
          <a:noFill/>
        </p:spPr>
        <p:txBody>
          <a:bodyPr wrap="square" rtlCol="0">
            <a:spAutoFit/>
          </a:bodyPr>
          <a:lstStyle/>
          <a:p>
            <a:pPr algn="dist"/>
            <a:r>
              <a:rPr kumimoji="1" lang="zh-CN" altLang="en-US" sz="4400" b="1" dirty="0">
                <a:solidFill>
                  <a:schemeClr val="bg1"/>
                </a:solidFill>
                <a:effectLst>
                  <a:outerShdw blurRad="101600" dist="76200" dir="2700000" algn="tl" rotWithShape="0">
                    <a:prstClr val="black">
                      <a:alpha val="30000"/>
                    </a:prstClr>
                  </a:outerShdw>
                </a:effectLst>
                <a:cs typeface="+mn-ea"/>
                <a:sym typeface="+mn-lt"/>
              </a:rPr>
              <a:t>第二章</a:t>
            </a:r>
          </a:p>
        </p:txBody>
      </p:sp>
      <p:sp>
        <p:nvSpPr>
          <p:cNvPr id="6" name="文本框 5">
            <a:extLst>
              <a:ext uri="{FF2B5EF4-FFF2-40B4-BE49-F238E27FC236}">
                <a16:creationId xmlns:a16="http://schemas.microsoft.com/office/drawing/2014/main" id="{C3C968EE-A036-4830-96FB-006A8565CF37}"/>
              </a:ext>
            </a:extLst>
          </p:cNvPr>
          <p:cNvSpPr txBox="1"/>
          <p:nvPr/>
        </p:nvSpPr>
        <p:spPr>
          <a:xfrm>
            <a:off x="3109380" y="2649295"/>
            <a:ext cx="5973240" cy="1446550"/>
          </a:xfrm>
          <a:prstGeom prst="rect">
            <a:avLst/>
          </a:prstGeom>
          <a:noFill/>
        </p:spPr>
        <p:txBody>
          <a:bodyPr wrap="square" rtlCol="0">
            <a:spAutoFit/>
          </a:bodyPr>
          <a:lstStyle/>
          <a:p>
            <a:pPr algn="dist"/>
            <a:r>
              <a:rPr kumimoji="1" lang="zh-CN" altLang="en-US" sz="8800" b="1" dirty="0">
                <a:solidFill>
                  <a:schemeClr val="bg1"/>
                </a:solidFill>
                <a:effectLst>
                  <a:outerShdw blurRad="101600" dist="76200" dir="2700000" algn="tl" rotWithShape="0">
                    <a:prstClr val="black">
                      <a:alpha val="30000"/>
                    </a:prstClr>
                  </a:outerShdw>
                </a:effectLst>
                <a:cs typeface="+mn-ea"/>
                <a:sym typeface="+mn-lt"/>
              </a:rPr>
              <a:t>民俗活动</a:t>
            </a:r>
          </a:p>
        </p:txBody>
      </p:sp>
      <p:sp>
        <p:nvSpPr>
          <p:cNvPr id="7" name="文本框 6">
            <a:extLst>
              <a:ext uri="{FF2B5EF4-FFF2-40B4-BE49-F238E27FC236}">
                <a16:creationId xmlns:a16="http://schemas.microsoft.com/office/drawing/2014/main" id="{5489273E-A3E3-42CA-86A0-05D443CC95DF}"/>
              </a:ext>
            </a:extLst>
          </p:cNvPr>
          <p:cNvSpPr txBox="1"/>
          <p:nvPr/>
        </p:nvSpPr>
        <p:spPr>
          <a:xfrm>
            <a:off x="3109380" y="4095845"/>
            <a:ext cx="5973240" cy="572849"/>
          </a:xfrm>
          <a:prstGeom prst="rect">
            <a:avLst/>
          </a:prstGeom>
          <a:noFill/>
        </p:spPr>
        <p:txBody>
          <a:bodyPr wrap="square" rtlCol="0">
            <a:spAutoFit/>
          </a:bodyPr>
          <a:lstStyle/>
          <a:p>
            <a:pPr algn="ctr">
              <a:lnSpc>
                <a:spcPct val="150000"/>
              </a:lnSpc>
            </a:pPr>
            <a:r>
              <a:rPr lang="en" altLang="zh-CN" sz="1100" dirty="0">
                <a:solidFill>
                  <a:schemeClr val="bg1"/>
                </a:solidFill>
                <a:cs typeface="+mn-ea"/>
                <a:sym typeface="+mn-lt"/>
              </a:rPr>
              <a:t>click here to enter text descriptions such as content introduction, data statistics, event analysis, summary and overview related to this subtitle or graph.</a:t>
            </a:r>
          </a:p>
        </p:txBody>
      </p:sp>
    </p:spTree>
    <p:extLst>
      <p:ext uri="{BB962C8B-B14F-4D97-AF65-F5344CB8AC3E}">
        <p14:creationId xmlns:p14="http://schemas.microsoft.com/office/powerpoint/2010/main" val="3519138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44C9C9B-BECD-4B1E-A4F1-87FB5BCC741A}"/>
              </a:ext>
            </a:extLst>
          </p:cNvPr>
          <p:cNvSpPr/>
          <p:nvPr/>
        </p:nvSpPr>
        <p:spPr>
          <a:xfrm>
            <a:off x="330200" y="330200"/>
            <a:ext cx="11531600" cy="619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79C8B2B6-043D-4499-8991-CDAB832F185F}"/>
              </a:ext>
            </a:extLst>
          </p:cNvPr>
          <p:cNvSpPr txBox="1"/>
          <p:nvPr/>
        </p:nvSpPr>
        <p:spPr>
          <a:xfrm>
            <a:off x="1516308" y="617127"/>
            <a:ext cx="1897428" cy="461665"/>
          </a:xfrm>
          <a:prstGeom prst="rect">
            <a:avLst/>
          </a:prstGeom>
          <a:noFill/>
        </p:spPr>
        <p:txBody>
          <a:bodyPr wrap="square" rtlCol="0">
            <a:spAutoFit/>
          </a:bodyPr>
          <a:lstStyle/>
          <a:p>
            <a:pPr algn="dist"/>
            <a:r>
              <a:rPr kumimoji="1" lang="zh-CN" altLang="en-US" sz="2400" b="1" dirty="0">
                <a:solidFill>
                  <a:srgbClr val="C00000"/>
                </a:solidFill>
                <a:cs typeface="+mn-ea"/>
                <a:sym typeface="+mn-lt"/>
              </a:rPr>
              <a:t>民俗活动</a:t>
            </a:r>
          </a:p>
        </p:txBody>
      </p:sp>
      <p:pic>
        <p:nvPicPr>
          <p:cNvPr id="8" name="图片 7">
            <a:extLst>
              <a:ext uri="{FF2B5EF4-FFF2-40B4-BE49-F238E27FC236}">
                <a16:creationId xmlns:a16="http://schemas.microsoft.com/office/drawing/2014/main" id="{179DF550-723F-481F-A896-10ADBD33C1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128" y="430212"/>
            <a:ext cx="1132509" cy="835497"/>
          </a:xfrm>
          <a:prstGeom prst="rect">
            <a:avLst/>
          </a:prstGeom>
        </p:spPr>
      </p:pic>
      <p:sp>
        <p:nvSpPr>
          <p:cNvPr id="3" name="文本框 2">
            <a:extLst>
              <a:ext uri="{FF2B5EF4-FFF2-40B4-BE49-F238E27FC236}">
                <a16:creationId xmlns:a16="http://schemas.microsoft.com/office/drawing/2014/main" id="{A95FDC8C-0C35-7B48-83AA-099DE25F3EDA}"/>
              </a:ext>
            </a:extLst>
          </p:cNvPr>
          <p:cNvSpPr txBox="1"/>
          <p:nvPr/>
        </p:nvSpPr>
        <p:spPr>
          <a:xfrm>
            <a:off x="1010872" y="1617905"/>
            <a:ext cx="10153650" cy="1338828"/>
          </a:xfrm>
          <a:prstGeom prst="rect">
            <a:avLst/>
          </a:prstGeom>
          <a:noFill/>
        </p:spPr>
        <p:txBody>
          <a:bodyPr wrap="square" rtlCol="0">
            <a:spAutoFit/>
          </a:bodyPr>
          <a:lstStyle/>
          <a:p>
            <a:pPr algn="ctr">
              <a:lnSpc>
                <a:spcPct val="150000"/>
              </a:lnSpc>
            </a:pPr>
            <a:r>
              <a:rPr kumimoji="1" lang="zh-CN" altLang="en-US" dirty="0">
                <a:solidFill>
                  <a:srgbClr val="C00000"/>
                </a:solidFill>
                <a:cs typeface="+mn-ea"/>
                <a:sym typeface="+mn-lt"/>
              </a:rPr>
              <a:t>元宵节是中国的传统节日，元宵节俗的形成有一个较长的过程，据一般的资料与民俗传说，正月十五在西汉已经受到重视，汉武帝正月“上辛夜”在甘泉宫祭祀“太一”的活动，被后人视作正月十五祭祀天神的先声（</a:t>
            </a:r>
            <a:r>
              <a:rPr kumimoji="1" lang="en-US" altLang="zh-CN" dirty="0">
                <a:solidFill>
                  <a:srgbClr val="C00000"/>
                </a:solidFill>
                <a:cs typeface="+mn-ea"/>
                <a:sym typeface="+mn-lt"/>
              </a:rPr>
              <a:t>《</a:t>
            </a:r>
            <a:r>
              <a:rPr kumimoji="1" lang="zh-CN" altLang="en-US" dirty="0">
                <a:solidFill>
                  <a:srgbClr val="C00000"/>
                </a:solidFill>
                <a:cs typeface="+mn-ea"/>
                <a:sym typeface="+mn-lt"/>
              </a:rPr>
              <a:t>史记</a:t>
            </a:r>
            <a:r>
              <a:rPr kumimoji="1" lang="en-US" altLang="zh-CN" dirty="0">
                <a:solidFill>
                  <a:srgbClr val="C00000"/>
                </a:solidFill>
                <a:cs typeface="+mn-ea"/>
                <a:sym typeface="+mn-lt"/>
              </a:rPr>
              <a:t>·</a:t>
            </a:r>
            <a:r>
              <a:rPr kumimoji="1" lang="zh-CN" altLang="en-US" dirty="0">
                <a:solidFill>
                  <a:srgbClr val="C00000"/>
                </a:solidFill>
                <a:cs typeface="+mn-ea"/>
                <a:sym typeface="+mn-lt"/>
              </a:rPr>
              <a:t>乐书</a:t>
            </a:r>
            <a:r>
              <a:rPr kumimoji="1" lang="en-US" altLang="zh-CN" dirty="0">
                <a:solidFill>
                  <a:srgbClr val="C00000"/>
                </a:solidFill>
                <a:cs typeface="+mn-ea"/>
                <a:sym typeface="+mn-lt"/>
              </a:rPr>
              <a:t>》</a:t>
            </a:r>
            <a:r>
              <a:rPr kumimoji="1" lang="zh-CN" altLang="en-US" dirty="0">
                <a:solidFill>
                  <a:srgbClr val="C00000"/>
                </a:solidFill>
                <a:cs typeface="+mn-ea"/>
                <a:sym typeface="+mn-lt"/>
              </a:rPr>
              <a:t>：“汉家常以正月上辛祠太一甘泉，以昏时夜祠，到明而终”）。</a:t>
            </a:r>
          </a:p>
        </p:txBody>
      </p:sp>
      <p:pic>
        <p:nvPicPr>
          <p:cNvPr id="5" name="图片 4">
            <a:extLst>
              <a:ext uri="{FF2B5EF4-FFF2-40B4-BE49-F238E27FC236}">
                <a16:creationId xmlns:a16="http://schemas.microsoft.com/office/drawing/2014/main" id="{BA71DA69-E0B5-D94A-8B3C-F78C2C9D40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950" y="1973833"/>
            <a:ext cx="5918200" cy="4267040"/>
          </a:xfrm>
          <a:prstGeom prst="rect">
            <a:avLst/>
          </a:prstGeom>
        </p:spPr>
      </p:pic>
    </p:spTree>
    <p:extLst>
      <p:ext uri="{BB962C8B-B14F-4D97-AF65-F5344CB8AC3E}">
        <p14:creationId xmlns:p14="http://schemas.microsoft.com/office/powerpoint/2010/main" val="17481548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t2trgxc">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4566</TotalTime>
  <Words>1328</Words>
  <Application>Microsoft Office PowerPoint</Application>
  <PresentationFormat>宽屏</PresentationFormat>
  <Paragraphs>89</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等线</vt:lpstr>
      <vt:lpstr>宋体</vt:lpstr>
      <vt:lpstr>微软雅黑</vt:lpstr>
      <vt:lpstr>义启小魏楷</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2018-06-17T04:53:58Z</dcterms:created>
  <dcterms:modified xsi:type="dcterms:W3CDTF">2023-01-10T06:12:28Z</dcterms:modified>
</cp:coreProperties>
</file>

<file path=docProps/custom.xml><?xml version="1.0" encoding="utf-8"?>
<Properties xmlns="http://schemas.openxmlformats.org/officeDocument/2006/custom-properties" xmlns:vt="http://schemas.openxmlformats.org/officeDocument/2006/docPropsVTypes">
  <property fmtid="{A09F084E-AD41-489F-8076-AA5BE3082BCA}" pid="100">
    <vt:ui4>5</vt:ui4>
  </property>
  <property fmtid="{64440492-4C8B-11D1-8B70-080036B11A03}" pid="11">
    <vt:lpwstr>www.2ppt.com-爱PPT提供资源下载</vt:lpwstr>
  </property>
</Properties>
</file>