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333" r:id="rId3"/>
    <p:sldId id="257" r:id="rId4"/>
    <p:sldId id="277" r:id="rId5"/>
    <p:sldId id="331" r:id="rId6"/>
    <p:sldId id="292" r:id="rId7"/>
    <p:sldId id="340" r:id="rId8"/>
    <p:sldId id="332" r:id="rId9"/>
    <p:sldId id="345" r:id="rId10"/>
    <p:sldId id="346" r:id="rId11"/>
    <p:sldId id="341" r:id="rId12"/>
    <p:sldId id="286" r:id="rId13"/>
    <p:sldId id="347" r:id="rId14"/>
    <p:sldId id="348" r:id="rId15"/>
    <p:sldId id="349" r:id="rId16"/>
    <p:sldId id="342" r:id="rId17"/>
    <p:sldId id="297" r:id="rId18"/>
    <p:sldId id="350" r:id="rId19"/>
    <p:sldId id="343" r:id="rId20"/>
    <p:sldId id="351" r:id="rId21"/>
    <p:sldId id="352" r:id="rId22"/>
    <p:sldId id="353" r:id="rId23"/>
    <p:sldId id="344" r:id="rId24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9188230-2A3B-48D2-8321-45FA2E767085}">
          <p14:sldIdLst>
            <p14:sldId id="333"/>
            <p14:sldId id="257"/>
            <p14:sldId id="277"/>
            <p14:sldId id="331"/>
            <p14:sldId id="292"/>
            <p14:sldId id="340"/>
            <p14:sldId id="332"/>
            <p14:sldId id="345"/>
            <p14:sldId id="346"/>
            <p14:sldId id="341"/>
            <p14:sldId id="286"/>
            <p14:sldId id="347"/>
            <p14:sldId id="348"/>
            <p14:sldId id="349"/>
            <p14:sldId id="342"/>
            <p14:sldId id="297"/>
            <p14:sldId id="350"/>
            <p14:sldId id="343"/>
            <p14:sldId id="351"/>
            <p14:sldId id="352"/>
            <p14:sldId id="35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79">
          <p15:clr>
            <a:srgbClr val="A4A3A4"/>
          </p15:clr>
        </p15:guide>
        <p15:guide id="3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2C"/>
    <a:srgbClr val="D55731"/>
    <a:srgbClr val="9DB4C2"/>
    <a:srgbClr val="F26434"/>
    <a:srgbClr val="C0F0B6"/>
    <a:srgbClr val="7FD4CF"/>
    <a:srgbClr val="EEAF57"/>
    <a:srgbClr val="B2D138"/>
    <a:srgbClr val="E33F24"/>
    <a:srgbClr val="16B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3450" autoAdjust="0"/>
  </p:normalViewPr>
  <p:slideViewPr>
    <p:cSldViewPr showGuides="1">
      <p:cViewPr>
        <p:scale>
          <a:sx n="100" d="100"/>
          <a:sy n="100" d="100"/>
        </p:scale>
        <p:origin x="-1944" y="-774"/>
      </p:cViewPr>
      <p:guideLst>
        <p:guide orient="horz" pos="1619"/>
        <p:guide pos="2879"/>
        <p:guide pos="1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4898-C4BB-437C-9A8D-230A78619F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F454-C1DB-447C-9EEC-A5F3AC4DF9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030" indent="0">
              <a:buNone/>
              <a:defRPr sz="750"/>
            </a:lvl8pPr>
            <a:lvl9pPr marL="274193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030" indent="0">
              <a:buNone/>
              <a:defRPr sz="1500"/>
            </a:lvl8pPr>
            <a:lvl9pPr marL="274193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030" indent="0">
              <a:buNone/>
              <a:defRPr sz="750"/>
            </a:lvl8pPr>
            <a:lvl9pPr marL="274193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79450" y="842764"/>
            <a:ext cx="8781926" cy="403244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41" y="205915"/>
            <a:ext cx="8226743" cy="856986"/>
          </a:xfrm>
          <a:prstGeom prst="rect">
            <a:avLst/>
          </a:prstGeom>
        </p:spPr>
        <p:txBody>
          <a:bodyPr lIns="81610" tIns="40805" rIns="81610" bIns="4080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41" y="1199780"/>
            <a:ext cx="8226743" cy="3393425"/>
          </a:xfrm>
          <a:prstGeom prst="rect">
            <a:avLst/>
          </a:prstGeom>
        </p:spPr>
        <p:txBody>
          <a:bodyPr vert="eaVert" lIns="81610" tIns="40805" rIns="81610" bIns="40805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041" y="4765792"/>
            <a:ext cx="2132859" cy="273759"/>
          </a:xfrm>
          <a:prstGeom prst="rect">
            <a:avLst/>
          </a:prstGeom>
        </p:spPr>
        <p:txBody>
          <a:bodyPr lIns="81610" tIns="40805" rIns="81610" bIns="40805"/>
          <a:lstStyle/>
          <a:p>
            <a:pPr defTabSz="815975"/>
            <a:fld id="{2E3AAC11-D570-4EA9-AFC0-30FB72BA45EB}" type="datetimeFigureOut">
              <a:rPr lang="zh-CN" altLang="en-US" sz="1600" smtClean="0">
                <a:solidFill>
                  <a:prstClr val="black"/>
                </a:solidFill>
              </a:rPr>
              <a:t>2023-01-10</a:t>
            </a:fld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115" y="4765792"/>
            <a:ext cx="2894595" cy="273759"/>
          </a:xfrm>
          <a:prstGeom prst="rect">
            <a:avLst/>
          </a:prstGeom>
        </p:spPr>
        <p:txBody>
          <a:bodyPr lIns="81610" tIns="40805" rIns="81610" bIns="40805"/>
          <a:lstStyle/>
          <a:p>
            <a:pPr defTabSz="815975"/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925" y="4765792"/>
            <a:ext cx="2132859" cy="273759"/>
          </a:xfrm>
          <a:prstGeom prst="rect">
            <a:avLst/>
          </a:prstGeom>
        </p:spPr>
        <p:txBody>
          <a:bodyPr lIns="81610" tIns="40805" rIns="81610" bIns="40805"/>
          <a:lstStyle/>
          <a:p>
            <a:pPr defTabSz="815975"/>
            <a:fld id="{55ECCFAA-F4FB-487C-9F1E-C8836D0C3DC9}" type="slidenum">
              <a:rPr lang="zh-CN" altLang="en-US" sz="1600" smtClean="0">
                <a:solidFill>
                  <a:prstClr val="black"/>
                </a:solidFill>
              </a:rPr>
              <a:t>‹#›</a:t>
            </a:fld>
            <a:endParaRPr lang="zh-CN" alt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098" y="205915"/>
            <a:ext cx="2056686" cy="4387290"/>
          </a:xfrm>
          <a:prstGeom prst="rect">
            <a:avLst/>
          </a:prstGeom>
        </p:spPr>
        <p:txBody>
          <a:bodyPr vert="eaVert" lIns="81610" tIns="40805" rIns="81610" bIns="4080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41" y="205915"/>
            <a:ext cx="6017710" cy="4387290"/>
          </a:xfrm>
          <a:prstGeom prst="rect">
            <a:avLst/>
          </a:prstGeom>
        </p:spPr>
        <p:txBody>
          <a:bodyPr vert="eaVert" lIns="81610" tIns="40805" rIns="81610" bIns="40805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041" y="4765792"/>
            <a:ext cx="2132859" cy="273759"/>
          </a:xfrm>
          <a:prstGeom prst="rect">
            <a:avLst/>
          </a:prstGeom>
        </p:spPr>
        <p:txBody>
          <a:bodyPr lIns="81610" tIns="40805" rIns="81610" bIns="40805"/>
          <a:lstStyle/>
          <a:p>
            <a:pPr defTabSz="815975"/>
            <a:fld id="{2E3AAC11-D570-4EA9-AFC0-30FB72BA45EB}" type="datetimeFigureOut">
              <a:rPr lang="zh-CN" altLang="en-US" sz="1600" smtClean="0">
                <a:solidFill>
                  <a:prstClr val="black"/>
                </a:solidFill>
              </a:rPr>
              <a:t>2023-01-10</a:t>
            </a:fld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115" y="4765792"/>
            <a:ext cx="2894595" cy="273759"/>
          </a:xfrm>
          <a:prstGeom prst="rect">
            <a:avLst/>
          </a:prstGeom>
        </p:spPr>
        <p:txBody>
          <a:bodyPr lIns="81610" tIns="40805" rIns="81610" bIns="40805"/>
          <a:lstStyle/>
          <a:p>
            <a:pPr defTabSz="815975"/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925" y="4765792"/>
            <a:ext cx="2132859" cy="273759"/>
          </a:xfrm>
          <a:prstGeom prst="rect">
            <a:avLst/>
          </a:prstGeom>
        </p:spPr>
        <p:txBody>
          <a:bodyPr lIns="81610" tIns="40805" rIns="81610" bIns="40805"/>
          <a:lstStyle/>
          <a:p>
            <a:pPr defTabSz="815975"/>
            <a:fld id="{55ECCFAA-F4FB-487C-9F1E-C8836D0C3DC9}" type="slidenum">
              <a:rPr lang="zh-CN" altLang="en-US" sz="1600" smtClean="0">
                <a:solidFill>
                  <a:prstClr val="black"/>
                </a:solidFill>
              </a:rPr>
              <a:t>‹#›</a:t>
            </a:fld>
            <a:endParaRPr lang="zh-CN" alt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02060" y="504481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467382" y="702528"/>
            <a:ext cx="8206062" cy="3740636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0B0F-957D-4B21-995C-671B925970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81597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70" indent="-306070" algn="l" defTabSz="815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940" indent="-255270" algn="l" defTabSz="8159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5" indent="-203835" algn="l" defTabSz="815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115" indent="-203835" algn="l" defTabSz="8159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20" indent="-203835" algn="l" defTabSz="81597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90" indent="-203835" algn="l" defTabSz="815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395" indent="-203835" algn="l" defTabSz="815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700" indent="-203835" algn="l" defTabSz="815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indent="-203835" algn="l" defTabSz="815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8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95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25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6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23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398" y="339483"/>
            <a:ext cx="8422011" cy="439096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18366" y="1485540"/>
            <a:ext cx="1572450" cy="2298758"/>
            <a:chOff x="5361594" y="106553"/>
            <a:chExt cx="2500330" cy="3655217"/>
          </a:xfrm>
        </p:grpSpPr>
        <p:sp>
          <p:nvSpPr>
            <p:cNvPr id="15" name="文本框 14"/>
            <p:cNvSpPr txBox="1"/>
            <p:nvPr/>
          </p:nvSpPr>
          <p:spPr>
            <a:xfrm>
              <a:off x="5806991" y="106553"/>
              <a:ext cx="2054933" cy="321570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D55731"/>
                  </a:solidFill>
                  <a:cs typeface="+mn-ea"/>
                  <a:sym typeface="+mn-lt"/>
                </a:rPr>
                <a:t>立 夏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5949646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5361594" y="1012907"/>
              <a:ext cx="807495" cy="23093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solidFill>
                    <a:srgbClr val="D55731"/>
                  </a:solidFill>
                  <a:cs typeface="+mn-ea"/>
                  <a:sym typeface="+mn-lt"/>
                </a:rPr>
                <a:t>传统二十四节气之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5368948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4374988" y="279896"/>
            <a:ext cx="4710046" cy="471004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8924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立夏习俗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D557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11662" y="1637785"/>
            <a:ext cx="4031048" cy="22314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7036" y="893"/>
            <a:ext cx="2914804" cy="514012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090305" y="2509695"/>
            <a:ext cx="3339550" cy="101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立夏”的“夏”是“大”的意思，是指春天播种的植物已经直立长大了。江浙一带，人们因大好的春光明媚过去了，未免有惜春的伤感，故备酒食为欢，好像送人远去，名为饯春。立夏日人们则喝冷饮来消暑。立夏日，江南水乡有烹食嫩蚕豆的习俗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56663" y="1933831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cs typeface="+mn-ea"/>
                <a:sym typeface="+mn-lt"/>
              </a:rPr>
              <a:t>迎夏仪式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11347" y="1285406"/>
            <a:ext cx="3455184" cy="321783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18138" y="2096682"/>
            <a:ext cx="3339550" cy="14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苏州有“立夏见三新”之谚，三新为樱桃、青梅、麦子，用以祭祖。在常熟，尝新的食物更为丰盛，有“九荤十三素”之说，九荤为鲫、咸蛋、螺鰤、熄（即放在微火上煨熟；一种烹调方法，用多种香料加工而成为熄鸡）鸡、腌鲜、卤虾、樱桃肉；十三素包括樱桃、梅子、麦蚕（新麦揉成细条煮熟）、笋、蚕豆、矛针、豌豆、黄瓜、莴笋、草头、萝卜、玫瑰、松花。在南通，则吃煮鸡、鸭蛋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682205" y="1635177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cs typeface="+mn-ea"/>
                <a:sym typeface="+mn-lt"/>
              </a:rPr>
              <a:t>尝新活动</a:t>
            </a:r>
          </a:p>
        </p:txBody>
      </p:sp>
      <p:sp>
        <p:nvSpPr>
          <p:cNvPr id="2" name="矩形 1"/>
          <p:cNvSpPr/>
          <p:nvPr/>
        </p:nvSpPr>
        <p:spPr>
          <a:xfrm>
            <a:off x="477382" y="792781"/>
            <a:ext cx="3383201" cy="367113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11662" y="1637785"/>
            <a:ext cx="4031048" cy="266076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090305" y="2509694"/>
            <a:ext cx="3339550" cy="124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那日中午，家家户户煮好囫囵蛋（鸡蛋带壳清煮，不能破损），用冷水浸上数分钟之后再套上早已编。织好的丝网袋，挂于孩子颈上。孩子们便三五成群，进行斗蛋游戏。蛋分两端，尖者为头，圆者为尾斗蛋时蛋头斗蛋头，蛋尾击蛋尾。一个一个斗过去，破者认输，最后分出高低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56663" y="1933831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cs typeface="+mn-ea"/>
                <a:sym typeface="+mn-lt"/>
              </a:rPr>
              <a:t>斗蛋游戏</a:t>
            </a:r>
          </a:p>
        </p:txBody>
      </p:sp>
      <p:sp>
        <p:nvSpPr>
          <p:cNvPr id="2" name="矩形 1"/>
          <p:cNvSpPr/>
          <p:nvPr/>
        </p:nvSpPr>
        <p:spPr>
          <a:xfrm>
            <a:off x="5403987" y="1060782"/>
            <a:ext cx="3414432" cy="353676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53517" y="2283024"/>
            <a:ext cx="333955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吃罢中饭还有秤人的习俗。人们在村口或台门里挂起一杆大木秤，秤钩悬一根凳子，大家轮流坐到凳子上面秤人。司秤人一面打秤花，一面讲着吉利话。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打秤花只能里打出（即从小数打到大数），不能外打里。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682205" y="1635177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cs typeface="+mn-ea"/>
                <a:sym typeface="+mn-lt"/>
              </a:rPr>
              <a:t>立夏秤人</a:t>
            </a:r>
          </a:p>
        </p:txBody>
      </p:sp>
      <p:sp>
        <p:nvSpPr>
          <p:cNvPr id="3" name="椭圆 2"/>
          <p:cNvSpPr/>
          <p:nvPr/>
        </p:nvSpPr>
        <p:spPr>
          <a:xfrm>
            <a:off x="539364" y="1068124"/>
            <a:ext cx="3527167" cy="3527167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44510" y="1062806"/>
            <a:ext cx="3527167" cy="3527167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8924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立夏养生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951" y="422714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611347" y="1995093"/>
            <a:ext cx="1799575" cy="195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传统中医认为，人们在春夏之交要顺应天气的变化，重点关注心脏。心为阳脏，主阳气。心脏的阳气能推动血液循环，维持人的生命活动。心脏的阳热之气不仅维持其本身的生理功能，而且对全身有温养作用，人体的水液代谢、汗液调节等，都与心阳的重要作用分不开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755314" y="1531167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养生窍门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68655" y="210422"/>
            <a:ext cx="2113079" cy="505856"/>
            <a:chOff x="3514300" y="287338"/>
            <a:chExt cx="2113812" cy="506031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养 生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061443" y="744470"/>
            <a:ext cx="3527489" cy="420028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4" name="Rectangle 87"/>
          <p:cNvSpPr>
            <a:spLocks noChangeArrowheads="1"/>
          </p:cNvSpPr>
          <p:nvPr/>
        </p:nvSpPr>
        <p:spPr bwMode="auto">
          <a:xfrm>
            <a:off x="6873868" y="1825873"/>
            <a:ext cx="17995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节气常常衣单被薄，即使体健之人也要谨防外感，一旦患病不可轻易运用发汗之剂，以免汗多伤心。老年人更要注意避免气血瘀滞，以防心脏病的发作。故立夏之季，情宜开怀，安闲自乐，切忌暴喜伤心。清晨可食葱头少许，晚饭宜饮红酒少量，以畅通气血。具体到膳食调养中，我们应以低脂、低盐、多维、清淡为主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3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39345" y="1635177"/>
            <a:ext cx="1295694" cy="1295694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62189" y="3234352"/>
            <a:ext cx="1295694" cy="1295694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657919" y="1635177"/>
            <a:ext cx="1295694" cy="1295694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687404" y="3256301"/>
            <a:ext cx="1799575" cy="5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清芬养心，升运脾气。可作为常用补虚之品，尤为适宜夏季食补。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40507" y="2195809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D55731"/>
                </a:solidFill>
                <a:cs typeface="+mn-ea"/>
                <a:sym typeface="+mn-lt"/>
              </a:rPr>
              <a:t>荷叶凤脯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68655" y="210422"/>
            <a:ext cx="2113079" cy="505856"/>
            <a:chOff x="3514300" y="287338"/>
            <a:chExt cx="2113812" cy="506031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养 生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15" name="Rectangle 88"/>
          <p:cNvSpPr>
            <a:spLocks noChangeArrowheads="1"/>
          </p:cNvSpPr>
          <p:nvPr/>
        </p:nvSpPr>
        <p:spPr bwMode="auto">
          <a:xfrm>
            <a:off x="3396014" y="3839644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D55731"/>
                </a:solidFill>
                <a:cs typeface="+mn-ea"/>
                <a:sym typeface="+mn-lt"/>
              </a:rPr>
              <a:t>鱼腥草拌莴笋</a:t>
            </a: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3385934" y="2471858"/>
            <a:ext cx="2492357" cy="5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清热解毒，利湿祛痰。对肺热咳嗽，痰多粘稠，小便黄少、热痛等症均有较好的疗效。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88"/>
          <p:cNvSpPr>
            <a:spLocks noChangeArrowheads="1"/>
          </p:cNvSpPr>
          <p:nvPr/>
        </p:nvSpPr>
        <p:spPr bwMode="auto">
          <a:xfrm>
            <a:off x="6059081" y="2208492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D55731"/>
                </a:solidFill>
                <a:cs typeface="+mn-ea"/>
                <a:sym typeface="+mn-lt"/>
              </a:rPr>
              <a:t>桂圆粥</a:t>
            </a:r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auto">
          <a:xfrm>
            <a:off x="6226022" y="3239689"/>
            <a:ext cx="2435237" cy="5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补益心脾，养血安神。尤其适用于劳伤心脾，思虑过度，身体瘦弱，健忘失虑，月经不调等症 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8924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立夏诗词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cs typeface="+mn-ea"/>
                <a:sym typeface="+mn-lt"/>
              </a:rPr>
              <a:t>5</a:t>
            </a:r>
            <a:endParaRPr lang="zh-CN" altLang="en-US" sz="2000" dirty="0">
              <a:solidFill>
                <a:srgbClr val="D557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2341" y="1021743"/>
            <a:ext cx="3945692" cy="350728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3203147" y="2441504"/>
            <a:ext cx="3539714" cy="107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赤帜插城扉，东君整驾归。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泥新巢燕闹，花尽蜜蜂稀。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槐柳阴初密，帘栊暑尚微。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日斜汤沐罢，熟练试单衣。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578503" y="1709661"/>
            <a:ext cx="2493369" cy="4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--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陆游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68655" y="210422"/>
            <a:ext cx="2113079" cy="505856"/>
            <a:chOff x="3514300" y="287338"/>
            <a:chExt cx="2113812" cy="506031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诗 词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998668" y="1005483"/>
            <a:ext cx="3559526" cy="355952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18297714">
            <a:off x="6076837" y="3174556"/>
            <a:ext cx="2033662" cy="203366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466" y="123535"/>
            <a:ext cx="1168008" cy="83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D55731"/>
                </a:solidFill>
                <a:cs typeface="+mn-ea"/>
                <a:sym typeface="+mn-lt"/>
              </a:rPr>
              <a:t>目 录</a:t>
            </a:r>
            <a:endParaRPr lang="en-US" altLang="zh-CN" sz="3200" b="1" dirty="0">
              <a:solidFill>
                <a:srgbClr val="D5573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rgbClr val="D55731"/>
                </a:solidFill>
                <a:cs typeface="+mn-ea"/>
                <a:sym typeface="+mn-lt"/>
              </a:rPr>
              <a:t>contents</a:t>
            </a:r>
            <a:endParaRPr lang="zh-CN" altLang="en-US" sz="16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98897" y="1053700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761" y="1109821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73801" y="1939197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8664" y="1995318"/>
            <a:ext cx="215593" cy="461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273801" y="2854105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8664" y="2910227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273801" y="3806162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8664" y="3862283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18330" y="1029698"/>
            <a:ext cx="1943541" cy="93852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立夏的由来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33" name="矩形 32"/>
          <p:cNvSpPr/>
          <p:nvPr/>
        </p:nvSpPr>
        <p:spPr>
          <a:xfrm>
            <a:off x="2204308" y="1923109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立夏三候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34" name="矩形 33"/>
          <p:cNvSpPr/>
          <p:nvPr/>
        </p:nvSpPr>
        <p:spPr>
          <a:xfrm>
            <a:off x="2204308" y="2855155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立夏习俗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35" name="矩形 34"/>
          <p:cNvSpPr/>
          <p:nvPr/>
        </p:nvSpPr>
        <p:spPr>
          <a:xfrm>
            <a:off x="2204308" y="3787200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立夏养生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5" name="矩形 4"/>
          <p:cNvSpPr/>
          <p:nvPr/>
        </p:nvSpPr>
        <p:spPr>
          <a:xfrm>
            <a:off x="5794123" y="-189501"/>
            <a:ext cx="3202736" cy="436963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35628" y="3827358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4810492" y="3883479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cs typeface="+mn-ea"/>
                <a:sym typeface="+mn-lt"/>
              </a:rPr>
              <a:t>5</a:t>
            </a:r>
            <a:endParaRPr lang="zh-CN" altLang="en-US" sz="24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66135" y="3808397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立夏诗词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8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9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3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58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7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5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5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5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5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35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8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2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3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3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35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 p14:presetBounceEnd="58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0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1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 animBg="1"/>
          <p:bldP spid="23" grpId="1" animBg="1"/>
          <p:bldP spid="25" grpId="0" animBg="1"/>
          <p:bldP spid="25" grpId="1" animBg="1"/>
          <p:bldP spid="26" grpId="0"/>
          <p:bldP spid="26" grpId="1"/>
          <p:bldP spid="28" grpId="0" animBg="1"/>
          <p:bldP spid="28" grpId="1" animBg="1"/>
          <p:bldP spid="29" grpId="0"/>
          <p:bldP spid="29" grpId="1"/>
          <p:bldP spid="32" grpId="0"/>
          <p:bldP spid="33" grpId="0"/>
          <p:bldP spid="34" grpId="0"/>
          <p:bldP spid="35" grpId="0"/>
          <p:bldP spid="21" grpId="0" animBg="1"/>
          <p:bldP spid="21" grpId="1" animBg="1"/>
          <p:bldP spid="24" grpId="0"/>
          <p:bldP spid="24" grpId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3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5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5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5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35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3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35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 animBg="1"/>
          <p:bldP spid="23" grpId="1" animBg="1"/>
          <p:bldP spid="25" grpId="0" animBg="1"/>
          <p:bldP spid="25" grpId="1" animBg="1"/>
          <p:bldP spid="26" grpId="0"/>
          <p:bldP spid="26" grpId="1"/>
          <p:bldP spid="28" grpId="0" animBg="1"/>
          <p:bldP spid="28" grpId="1" animBg="1"/>
          <p:bldP spid="29" grpId="0"/>
          <p:bldP spid="29" grpId="1"/>
          <p:bldP spid="32" grpId="0"/>
          <p:bldP spid="33" grpId="0"/>
          <p:bldP spid="34" grpId="0"/>
          <p:bldP spid="35" grpId="0"/>
          <p:bldP spid="21" grpId="0" animBg="1"/>
          <p:bldP spid="21" grpId="1" animBg="1"/>
          <p:bldP spid="24" grpId="0"/>
          <p:bldP spid="24" grpId="1"/>
          <p:bldP spid="2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2341" y="1021743"/>
            <a:ext cx="3945692" cy="350728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68655" y="210422"/>
            <a:ext cx="2113079" cy="505856"/>
            <a:chOff x="3514300" y="287338"/>
            <a:chExt cx="2113812" cy="506031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诗 词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998668" y="1005483"/>
            <a:ext cx="3559526" cy="355952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rot="18297714">
            <a:off x="6076837" y="3174556"/>
            <a:ext cx="2033662" cy="203366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2986786" y="2570956"/>
            <a:ext cx="3539714" cy="107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改序念芳辰，烦襟倦日永。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夏木已成阴，公门昼恒静。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长风始飘阁，叠云才吐岭。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坐想离居人，还当惜徂景。</a:t>
            </a: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578501" y="1568649"/>
            <a:ext cx="2493369" cy="7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日忆京师诸弟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   --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韦应物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2341" y="1021743"/>
            <a:ext cx="3945692" cy="350728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68655" y="210422"/>
            <a:ext cx="2113079" cy="505856"/>
            <a:chOff x="3514300" y="287338"/>
            <a:chExt cx="2113812" cy="506031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诗 词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998668" y="1005483"/>
            <a:ext cx="3559526" cy="355952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rot="18297714">
            <a:off x="6076837" y="3174556"/>
            <a:ext cx="2033662" cy="203366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3258319" y="2930871"/>
            <a:ext cx="3539714" cy="5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南国似暑北国春，绿秀江淮万木荫。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时病时虫人撒药，忽寒忽热药搪人。</a:t>
            </a: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490668" y="1823760"/>
            <a:ext cx="2493369" cy="95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--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左河水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398" y="339483"/>
            <a:ext cx="8422011" cy="439096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22844" y="1595532"/>
            <a:ext cx="1226981" cy="2188765"/>
            <a:chOff x="5368713" y="281449"/>
            <a:chExt cx="1951004" cy="3480321"/>
          </a:xfrm>
        </p:grpSpPr>
        <p:sp>
          <p:nvSpPr>
            <p:cNvPr id="15" name="文本框 14"/>
            <p:cNvSpPr txBox="1"/>
            <p:nvPr/>
          </p:nvSpPr>
          <p:spPr>
            <a:xfrm>
              <a:off x="5949627" y="281449"/>
              <a:ext cx="1370090" cy="33686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D55731"/>
                  </a:solidFill>
                  <a:cs typeface="+mn-ea"/>
                  <a:sym typeface="+mn-lt"/>
                </a:rPr>
                <a:t>谢谢观看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5949646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5368713" y="1012908"/>
              <a:ext cx="679030" cy="1945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rgbClr val="D55731"/>
                  </a:solidFill>
                  <a:cs typeface="+mn-ea"/>
                  <a:sym typeface="+mn-lt"/>
                </a:rPr>
                <a:t>传统二十四节气之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5368948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4374988" y="279896"/>
            <a:ext cx="4710046" cy="471004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8924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立夏的由来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D557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55314" y="2426991"/>
            <a:ext cx="3587243" cy="8307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立夏是农历二十四节气中的第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个节气，夏季的第一个节气，表示盛夏时节的正式开始，太阳到达黄经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度时为立夏节气。斗指东南，维为立夏，万物至此皆长大，故名立夏也。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973498" y="1273066"/>
            <a:ext cx="3599150" cy="356063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15294" y="1212654"/>
            <a:ext cx="3599150" cy="3560631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由 来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590081" y="685661"/>
            <a:ext cx="3959065" cy="3959065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由 来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-1" y="2286855"/>
            <a:ext cx="9140825" cy="863796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41" name="Rectangle 33"/>
          <p:cNvSpPr>
            <a:spLocks noChangeArrowheads="1"/>
          </p:cNvSpPr>
          <p:nvPr/>
        </p:nvSpPr>
        <p:spPr bwMode="auto">
          <a:xfrm>
            <a:off x="1835058" y="2422749"/>
            <a:ext cx="5957336" cy="6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8924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立夏三候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D557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82236" y="3245387"/>
            <a:ext cx="1630786" cy="3999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蝼 蝈 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13402" y="3793083"/>
            <a:ext cx="2968453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蝼蛄也，诸言蚓者非</a:t>
            </a:r>
          </a:p>
        </p:txBody>
      </p:sp>
      <p:sp>
        <p:nvSpPr>
          <p:cNvPr id="4" name="椭圆 3"/>
          <p:cNvSpPr/>
          <p:nvPr/>
        </p:nvSpPr>
        <p:spPr>
          <a:xfrm>
            <a:off x="3931114" y="1821096"/>
            <a:ext cx="1275141" cy="1275141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55731"/>
                </a:solidFill>
                <a:cs typeface="+mn-ea"/>
                <a:sym typeface="+mn-lt"/>
              </a:rPr>
              <a:t>初 候</a:t>
            </a:r>
            <a:endParaRPr lang="en-US" altLang="zh-CN" sz="28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07585" y="287338"/>
              <a:ext cx="11272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三候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-306662" y="792781"/>
            <a:ext cx="3523026" cy="23034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5605470" y="666422"/>
            <a:ext cx="4182822" cy="230345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57314" y="3206909"/>
            <a:ext cx="1630786" cy="3999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蚯 蚓 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88481" y="3754606"/>
            <a:ext cx="2968453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蚯蚓阴物，感阳气而出</a:t>
            </a:r>
          </a:p>
        </p:txBody>
      </p:sp>
      <p:sp>
        <p:nvSpPr>
          <p:cNvPr id="4" name="椭圆 3"/>
          <p:cNvSpPr/>
          <p:nvPr/>
        </p:nvSpPr>
        <p:spPr>
          <a:xfrm>
            <a:off x="4006193" y="1782618"/>
            <a:ext cx="1275141" cy="1275141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55731"/>
                </a:solidFill>
                <a:cs typeface="+mn-ea"/>
                <a:sym typeface="+mn-lt"/>
              </a:rPr>
              <a:t>二 候</a:t>
            </a:r>
            <a:endParaRPr lang="en-US" altLang="zh-CN" sz="28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07585" y="287338"/>
              <a:ext cx="11272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三候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513953" y="1607320"/>
            <a:ext cx="2626872" cy="35991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15743" y="1541870"/>
            <a:ext cx="2659812" cy="359915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57314" y="3245387"/>
            <a:ext cx="1630786" cy="3999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王 瓜 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06564" y="3683025"/>
            <a:ext cx="2968453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王瓜色赤，阳之盛也</a:t>
            </a:r>
          </a:p>
        </p:txBody>
      </p:sp>
      <p:sp>
        <p:nvSpPr>
          <p:cNvPr id="4" name="椭圆 3"/>
          <p:cNvSpPr/>
          <p:nvPr/>
        </p:nvSpPr>
        <p:spPr>
          <a:xfrm>
            <a:off x="4006193" y="1821096"/>
            <a:ext cx="1275141" cy="1275141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55731"/>
                </a:solidFill>
                <a:cs typeface="+mn-ea"/>
                <a:sym typeface="+mn-lt"/>
              </a:rPr>
              <a:t>三 候</a:t>
            </a:r>
            <a:endParaRPr lang="en-US" altLang="zh-CN" sz="2800" dirty="0">
              <a:solidFill>
                <a:srgbClr val="D5573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13081" y="288131"/>
            <a:ext cx="2113079" cy="505856"/>
            <a:chOff x="3514300" y="287338"/>
            <a:chExt cx="2113812" cy="506031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07585" y="287338"/>
              <a:ext cx="11272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 夏 三候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14300" y="577850"/>
              <a:ext cx="2113812" cy="2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good space for a short subtitle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11786" y="-230420"/>
            <a:ext cx="4313443" cy="4103031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-243056" y="-230420"/>
            <a:ext cx="3949672" cy="410303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ub0paz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1373</Words>
  <Application>Microsoft Office PowerPoint</Application>
  <PresentationFormat>自定义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2022-03-09T06:00:48Z</dcterms:created>
  <dcterms:modified xsi:type="dcterms:W3CDTF">2023-01-10T11:38:23Z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A76F9CD0D5DF434F9EAB4E48A9913CAC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