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61" r:id="rId2"/>
    <p:sldId id="599" r:id="rId3"/>
    <p:sldId id="767" r:id="rId4"/>
    <p:sldId id="410" r:id="rId5"/>
    <p:sldId id="413" r:id="rId6"/>
    <p:sldId id="548" r:id="rId7"/>
    <p:sldId id="310" r:id="rId8"/>
    <p:sldId id="671" r:id="rId9"/>
    <p:sldId id="312" r:id="rId10"/>
    <p:sldId id="633" r:id="rId11"/>
    <p:sldId id="794" r:id="rId12"/>
    <p:sldId id="795" r:id="rId13"/>
    <p:sldId id="743" r:id="rId14"/>
    <p:sldId id="744" r:id="rId15"/>
    <p:sldId id="748" r:id="rId16"/>
    <p:sldId id="634" r:id="rId17"/>
    <p:sldId id="746" r:id="rId18"/>
    <p:sldId id="650" r:id="rId19"/>
    <p:sldId id="649" r:id="rId20"/>
    <p:sldId id="657" r:id="rId21"/>
    <p:sldId id="262" r:id="rId22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黑体" panose="02010609060101010101" pitchFamily="49" charset="-122"/>
      <p:regular r:id="rId29"/>
    </p:embeddedFont>
    <p:embeddedFont>
      <p:font typeface="思源黑体 CN Bold" panose="02010600030101010101" charset="-122"/>
      <p:regular r:id="rId30"/>
    </p:embeddedFont>
    <p:embeddedFont>
      <p:font typeface="站酷庆科黄油体" panose="02010600030101010101" charset="-122"/>
      <p:regular r:id="rId31"/>
    </p:embeddedFont>
    <p:embeddedFont>
      <p:font typeface="楷体" panose="02010609060101010101" pitchFamily="49" charset="-122"/>
      <p:regular r:id="rId32"/>
    </p:embeddedFont>
    <p:embeddedFont>
      <p:font typeface="FandolFang R" panose="02010600030101010101" charset="-122"/>
      <p:regular r:id="rId33"/>
    </p:embeddedFont>
    <p:embeddedFont>
      <p:font typeface="等线" panose="02010600030101010101" pitchFamily="2" charset="-122"/>
      <p:regular r:id="rId34"/>
      <p:bold r:id="rId3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83CD"/>
    <a:srgbClr val="0AED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62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2023-01-14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Bold" panose="02010600030101010101" pitchFamily="34" charset="-122"/>
                <a:ea typeface="思源黑体 CN Bold" panose="02010600030101010101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Bold" panose="02010600030101010101" pitchFamily="34" charset="-122"/>
                <a:ea typeface="思源黑体 CN Bold" panose="02010600030101010101" pitchFamily="34" charset="-122"/>
              </a:defRPr>
            </a:lvl1pPr>
          </a:lstStyle>
          <a:p>
            <a:fld id="{592F2EAD-A6F2-490C-954E-7492162B5BC9}" type="datetimeFigureOut">
              <a:rPr lang="zh-CN" altLang="en-US" smtClean="0"/>
              <a:t>2023-01-14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Bold" panose="02010600030101010101" pitchFamily="34" charset="-122"/>
                <a:ea typeface="思源黑体 CN Bold" panose="02010600030101010101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Bold" panose="02010600030101010101" pitchFamily="34" charset="-122"/>
                <a:ea typeface="思源黑体 CN Bold" panose="02010600030101010101" pitchFamily="34" charset="-122"/>
              </a:defRPr>
            </a:lvl1pPr>
          </a:lstStyle>
          <a:p>
            <a:fld id="{E4DADDE6-72F6-412B-9985-2793317D7CE7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Bold" panose="02010600030101010101" pitchFamily="34" charset="-122"/>
        <a:ea typeface="思源黑体 CN Bold" panose="02010600030101010101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Bold" panose="02010600030101010101" pitchFamily="34" charset="-122"/>
        <a:ea typeface="思源黑体 CN Bold" panose="02010600030101010101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Bold" panose="02010600030101010101" pitchFamily="34" charset="-122"/>
        <a:ea typeface="思源黑体 CN Bold" panose="02010600030101010101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Bold" panose="02010600030101010101" pitchFamily="34" charset="-122"/>
        <a:ea typeface="思源黑体 CN Bold" panose="02010600030101010101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Bold" panose="02010600030101010101" pitchFamily="34" charset="-122"/>
        <a:ea typeface="思源黑体 CN Bold" panose="02010600030101010101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527901" cy="904973"/>
          </a:xfrm>
          <a:prstGeom prst="rect">
            <a:avLst/>
          </a:prstGeom>
          <a:gradFill flip="none" rotWithShape="1">
            <a:gsLst>
              <a:gs pos="0">
                <a:srgbClr val="0AEDD2"/>
              </a:gs>
              <a:gs pos="100000">
                <a:srgbClr val="0383CD"/>
              </a:gs>
            </a:gsLst>
            <a:lin ang="27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0" hasCustomPrompt="1"/>
          </p:nvPr>
        </p:nvSpPr>
        <p:spPr>
          <a:xfrm>
            <a:off x="641089" y="423863"/>
            <a:ext cx="2083258" cy="3774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383CD"/>
                </a:solidFill>
                <a:latin typeface="思源黑体 CN Bold" panose="02010600030101010101" pitchFamily="34" charset="-122"/>
                <a:ea typeface="思源黑体 CN Bold" panose="02010600030101010101" pitchFamily="34" charset="-122"/>
              </a:defRPr>
            </a:lvl1pPr>
          </a:lstStyle>
          <a:p>
            <a:pPr lvl="0"/>
            <a:r>
              <a:rPr lang="en-US" altLang="zh-CN" dirty="0"/>
              <a:t>01  </a:t>
            </a:r>
            <a:r>
              <a:rPr lang="zh-CN" altLang="en-US" dirty="0"/>
              <a:t>输入标题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FandolFang R" panose="02010600030101010101" pitchFamily="50" charset="-122"/>
                <a:ea typeface="FandolFang R" panose="02010600030101010101" pitchFamily="50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andolFang R" panose="02010600030101010101" pitchFamily="50" charset="-122"/>
                <a:ea typeface="FandolFang R" panose="02010600030101010101" pitchFamily="50" charset="-122"/>
              </a:defRPr>
            </a:lvl1pPr>
            <a:lvl2pPr>
              <a:defRPr>
                <a:latin typeface="FandolFang R" panose="02010600030101010101" pitchFamily="50" charset="-122"/>
                <a:ea typeface="FandolFang R" panose="02010600030101010101" pitchFamily="50" charset="-122"/>
              </a:defRPr>
            </a:lvl2pPr>
            <a:lvl3pPr>
              <a:defRPr>
                <a:latin typeface="FandolFang R" panose="02010600030101010101" pitchFamily="50" charset="-122"/>
                <a:ea typeface="FandolFang R" panose="02010600030101010101" pitchFamily="50" charset="-122"/>
              </a:defRPr>
            </a:lvl3pPr>
            <a:lvl4pPr>
              <a:defRPr>
                <a:latin typeface="FandolFang R" panose="02010600030101010101" pitchFamily="50" charset="-122"/>
                <a:ea typeface="FandolFang R" panose="02010600030101010101" pitchFamily="50" charset="-122"/>
              </a:defRPr>
            </a:lvl4pPr>
            <a:lvl5pPr>
              <a:defRPr>
                <a:latin typeface="FandolFang R" panose="02010600030101010101" pitchFamily="50" charset="-122"/>
                <a:ea typeface="FandolFang R" panose="02010600030101010101" pitchFamily="50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FandolFang R" panose="02010600030101010101" pitchFamily="50" charset="-122"/>
                <a:ea typeface="FandolFang R" panose="02010600030101010101" pitchFamily="50" charset="-122"/>
              </a:defRPr>
            </a:lvl1pPr>
          </a:lstStyle>
          <a:p>
            <a:fld id="{2E05D328-291A-47AC-BDFD-986BBBD9F7A5}" type="datetimeFigureOut">
              <a:rPr lang="zh-CN" altLang="en-US" smtClean="0"/>
              <a:t>2023-01-14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FandolFang R" panose="02010600030101010101" pitchFamily="50" charset="-122"/>
                <a:ea typeface="FandolFang R" panose="02010600030101010101" pitchFamily="5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FandolFang R" panose="02010600030101010101" pitchFamily="50" charset="-122"/>
                <a:ea typeface="FandolFang R" panose="02010600030101010101" pitchFamily="50" charset="-122"/>
              </a:defRPr>
            </a:lvl1pPr>
          </a:lstStyle>
          <a:p>
            <a:fld id="{643A03F8-67D8-4B14-B435-8036BD8CFE83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2023-01-14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2023-01-14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 hidden="1"/>
          <p:cNvSpPr txBox="1"/>
          <p:nvPr/>
        </p:nvSpPr>
        <p:spPr>
          <a:xfrm>
            <a:off x="0" y="149731"/>
            <a:ext cx="209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noFill/>
                <a:latin typeface="思源黑体 CN Bold" panose="02010600030101010101" pitchFamily="34" charset="-122"/>
                <a:ea typeface="思源黑体 CN Bold" panose="02010600030101010101" pitchFamily="34" charset="-122"/>
              </a:rPr>
              <a:t>BY YUSHEN</a:t>
            </a:r>
            <a:endParaRPr lang="zh-CN" altLang="en-US" dirty="0">
              <a:noFill/>
              <a:latin typeface="思源黑体 CN Bold" panose="02010600030101010101" pitchFamily="34" charset="-122"/>
              <a:ea typeface="思源黑体 CN Bold" panose="02010600030101010101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363219" y="1984375"/>
            <a:ext cx="7364730" cy="2889760"/>
            <a:chOff x="334874" y="1976437"/>
            <a:chExt cx="6491605" cy="2889539"/>
          </a:xfrm>
        </p:grpSpPr>
        <p:sp>
          <p:nvSpPr>
            <p:cNvPr id="9" name="文本框 8"/>
            <p:cNvSpPr txBox="1"/>
            <p:nvPr/>
          </p:nvSpPr>
          <p:spPr>
            <a:xfrm>
              <a:off x="334874" y="1976437"/>
              <a:ext cx="6491605" cy="1861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5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0AEDD2"/>
                      </a:gs>
                      <a:gs pos="100000">
                        <a:srgbClr val="0383CD"/>
                      </a:gs>
                    </a:gsLst>
                    <a:lin ang="2700000" scaled="1"/>
                    <a:tileRect/>
                  </a:gradFill>
                  <a:effectLst/>
                  <a:uLnTx/>
                  <a:uFillTx/>
                  <a:latin typeface="站酷庆科黄油体" panose="02000803000000020004" pitchFamily="2" charset="-122"/>
                  <a:ea typeface="站酷庆科黄油体" panose="02000803000000020004" pitchFamily="2" charset="-122"/>
                  <a:cs typeface="+mn-cs"/>
                </a:rPr>
                <a:t>语文园地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143247" y="3750784"/>
              <a:ext cx="4557018" cy="521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站酷庆科黄油体" panose="02000803000000020004" pitchFamily="2" charset="-122"/>
                  <a:ea typeface="站酷庆科黄油体" panose="02000803000000020004" pitchFamily="2" charset="-122"/>
                </a:rPr>
                <a:t>语文精品课件 一年级下册 </a:t>
              </a:r>
              <a:r>
                <a:rPr lang="en-US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站酷庆科黄油体" panose="02000803000000020004" pitchFamily="2" charset="-122"/>
                  <a:ea typeface="站酷庆科黄油体" panose="02000803000000020004" pitchFamily="2" charset="-122"/>
                </a:rPr>
                <a:t>1.6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站酷庆科黄油体" panose="02000803000000020004" pitchFamily="2" charset="-122"/>
                <a:ea typeface="站酷庆科黄油体" panose="02000803000000020004" pitchFamily="2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157212" y="4528817"/>
              <a:ext cx="4529088" cy="337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>
                <a:defRPr/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站酷庆科黄油体" panose="02000803000000020004" pitchFamily="2" charset="-122"/>
                  <a:ea typeface="站酷庆科黄油体" panose="02000803000000020004" pitchFamily="2" charset="-122"/>
                </a:rPr>
                <a:t>授课老师：某某 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站酷庆科黄油体" panose="02000803000000020004" pitchFamily="2" charset="-122"/>
                  <a:ea typeface="站酷庆科黄油体" panose="02000803000000020004" pitchFamily="2" charset="-122"/>
                </a:rPr>
                <a:t>| </a:t>
              </a: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站酷庆科黄油体" panose="02000803000000020004" pitchFamily="2" charset="-122"/>
                  <a:ea typeface="站酷庆科黄油体" panose="02000803000000020004" pitchFamily="2" charset="-122"/>
                </a:rPr>
                <a:t>授课时间：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站酷庆科黄油体" panose="02000803000000020004" pitchFamily="2" charset="-122"/>
                  <a:ea typeface="站酷庆科黄油体" panose="02000803000000020004" pitchFamily="2" charset="-122"/>
                </a:rPr>
                <a:t>20XX.XX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站酷庆科黄油体" panose="02000803000000020004" pitchFamily="2" charset="-122"/>
                <a:ea typeface="站酷庆科黄油体" panose="02000803000000020004" pitchFamily="2" charset="-122"/>
              </a:endParaRPr>
            </a:p>
          </p:txBody>
        </p:sp>
        <p:sp>
          <p:nvSpPr>
            <p:cNvPr id="12" name="矩形: 圆角 11"/>
            <p:cNvSpPr/>
            <p:nvPr/>
          </p:nvSpPr>
          <p:spPr>
            <a:xfrm rot="10800000" flipH="1" flipV="1">
              <a:off x="1219447" y="4388395"/>
              <a:ext cx="4404619" cy="47068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站酷庆科黄油体" panose="02000803000000020004" pitchFamily="2" charset="-122"/>
                <a:ea typeface="站酷庆科黄油体" panose="02000803000000020004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flipH="1">
            <a:off x="752564" y="0"/>
            <a:ext cx="4346169" cy="1121790"/>
            <a:chOff x="7315842" y="0"/>
            <a:chExt cx="4346169" cy="1121790"/>
          </a:xfrm>
        </p:grpSpPr>
        <p:sp>
          <p:nvSpPr>
            <p:cNvPr id="14" name="矩形 13"/>
            <p:cNvSpPr/>
            <p:nvPr/>
          </p:nvSpPr>
          <p:spPr>
            <a:xfrm flipH="1">
              <a:off x="10788826" y="0"/>
              <a:ext cx="780934" cy="1121790"/>
            </a:xfrm>
            <a:prstGeom prst="rect">
              <a:avLst/>
            </a:prstGeom>
            <a:gradFill flip="none" rotWithShape="1">
              <a:gsLst>
                <a:gs pos="0">
                  <a:srgbClr val="0AEDD2"/>
                </a:gs>
                <a:gs pos="100000">
                  <a:srgbClr val="0383CD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 flipH="1">
              <a:off x="10696575" y="754144"/>
              <a:ext cx="9654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思源黑体 CN Bold" panose="02010600030101010101" pitchFamily="34" charset="-122"/>
                  <a:ea typeface="思源黑体 CN Bold" panose="02010600030101010101" pitchFamily="34" charset="-122"/>
                </a:rPr>
                <a:t>课前导读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 flipH="1">
              <a:off x="9448838" y="754144"/>
              <a:ext cx="11466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Bold" panose="02010600030101010101" pitchFamily="34" charset="-122"/>
                  <a:ea typeface="思源黑体 CN Bold" panose="02010600030101010101" pitchFamily="34" charset="-122"/>
                </a:rPr>
                <a:t>字词揭秘</a:t>
              </a:r>
            </a:p>
          </p:txBody>
        </p:sp>
        <p:sp>
          <p:nvSpPr>
            <p:cNvPr id="17" name="文本框 16"/>
            <p:cNvSpPr txBox="1"/>
            <p:nvPr/>
          </p:nvSpPr>
          <p:spPr>
            <a:xfrm flipH="1">
              <a:off x="8382340" y="754144"/>
              <a:ext cx="9654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Bold" panose="02010600030101010101" pitchFamily="34" charset="-122"/>
                  <a:ea typeface="思源黑体 CN Bold" panose="02010600030101010101" pitchFamily="34" charset="-122"/>
                </a:rPr>
                <a:t>课文精讲</a:t>
              </a:r>
            </a:p>
          </p:txBody>
        </p:sp>
        <p:sp>
          <p:nvSpPr>
            <p:cNvPr id="18" name="文本框 17"/>
            <p:cNvSpPr txBox="1"/>
            <p:nvPr/>
          </p:nvSpPr>
          <p:spPr>
            <a:xfrm flipH="1">
              <a:off x="7315842" y="754144"/>
              <a:ext cx="9654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Bold" panose="02010600030101010101" pitchFamily="34" charset="-122"/>
                  <a:ea typeface="思源黑体 CN Bold" panose="02010600030101010101" pitchFamily="34" charset="-122"/>
                </a:rPr>
                <a:t>课堂小结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 flipH="1">
            <a:off x="847173" y="5144518"/>
            <a:ext cx="1384360" cy="1228448"/>
            <a:chOff x="10185400" y="4966718"/>
            <a:chExt cx="1384360" cy="1228448"/>
          </a:xfrm>
        </p:grpSpPr>
        <p:grpSp>
          <p:nvGrpSpPr>
            <p:cNvPr id="21" name="组合 20"/>
            <p:cNvGrpSpPr/>
            <p:nvPr/>
          </p:nvGrpSpPr>
          <p:grpSpPr>
            <a:xfrm>
              <a:off x="10185400" y="5873524"/>
              <a:ext cx="1384360" cy="321642"/>
              <a:chOff x="10185400" y="5731858"/>
              <a:chExt cx="1384360" cy="321642"/>
            </a:xfrm>
          </p:grpSpPr>
          <p:sp>
            <p:nvSpPr>
              <p:cNvPr id="26" name="矩形 25"/>
              <p:cNvSpPr/>
              <p:nvPr/>
            </p:nvSpPr>
            <p:spPr>
              <a:xfrm flipH="1">
                <a:off x="10185400" y="5731858"/>
                <a:ext cx="1384360" cy="321642"/>
              </a:xfrm>
              <a:prstGeom prst="rect">
                <a:avLst/>
              </a:prstGeom>
              <a:noFill/>
              <a:ln w="19050" cap="flat" cmpd="sng" algn="ctr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</a:ln>
              <a:effectLst>
                <a:outerShdw blurRad="381000" algn="ctr" rotWithShape="0">
                  <a:prstClr val="black">
                    <a:alpha val="2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思源黑体 CN Bold" panose="02010600030101010101" pitchFamily="34" charset="-122"/>
                  <a:ea typeface="思源黑体 CN Bold" panose="02010600030101010101" pitchFamily="34" charset="-122"/>
                </a:endParaRP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flipH="1">
                <a:off x="10458064" y="5778011"/>
                <a:ext cx="83903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Bold" panose="02010600030101010101" pitchFamily="34" charset="-122"/>
                    <a:ea typeface="思源黑体 CN Bold" panose="02010600030101010101" pitchFamily="34" charset="-122"/>
                  </a:rPr>
                  <a:t>某某小学</a:t>
                </a:r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 flipH="1">
              <a:off x="10250176" y="4966718"/>
              <a:ext cx="1302893" cy="241281"/>
              <a:chOff x="642394" y="4701076"/>
              <a:chExt cx="1539683" cy="285131"/>
            </a:xfrm>
            <a:solidFill>
              <a:srgbClr val="ED7D31"/>
            </a:solidFill>
          </p:grpSpPr>
          <p:sp>
            <p:nvSpPr>
              <p:cNvPr id="23" name="two-coin-stacks_72132"/>
              <p:cNvSpPr>
                <a:spLocks noChangeAspect="1"/>
              </p:cNvSpPr>
              <p:nvPr/>
            </p:nvSpPr>
            <p:spPr bwMode="auto">
              <a:xfrm>
                <a:off x="1247958" y="4701076"/>
                <a:ext cx="285132" cy="281098"/>
              </a:xfrm>
              <a:custGeom>
                <a:avLst/>
                <a:gdLst>
                  <a:gd name="connsiteX0" fmla="*/ 261001 w 608698"/>
                  <a:gd name="connsiteY0" fmla="*/ 479068 h 600088"/>
                  <a:gd name="connsiteX1" fmla="*/ 432425 w 608698"/>
                  <a:gd name="connsiteY1" fmla="*/ 554184 h 600088"/>
                  <a:gd name="connsiteX2" fmla="*/ 603774 w 608698"/>
                  <a:gd name="connsiteY2" fmla="*/ 479068 h 600088"/>
                  <a:gd name="connsiteX3" fmla="*/ 608697 w 608698"/>
                  <a:gd name="connsiteY3" fmla="*/ 502020 h 600088"/>
                  <a:gd name="connsiteX4" fmla="*/ 432425 w 608698"/>
                  <a:gd name="connsiteY4" fmla="*/ 600088 h 600088"/>
                  <a:gd name="connsiteX5" fmla="*/ 256152 w 608698"/>
                  <a:gd name="connsiteY5" fmla="*/ 502020 h 600088"/>
                  <a:gd name="connsiteX6" fmla="*/ 261001 w 608698"/>
                  <a:gd name="connsiteY6" fmla="*/ 479068 h 600088"/>
                  <a:gd name="connsiteX7" fmla="*/ 4924 w 608698"/>
                  <a:gd name="connsiteY7" fmla="*/ 382605 h 600088"/>
                  <a:gd name="connsiteX8" fmla="*/ 176285 w 608698"/>
                  <a:gd name="connsiteY8" fmla="*/ 457793 h 600088"/>
                  <a:gd name="connsiteX9" fmla="*/ 236041 w 608698"/>
                  <a:gd name="connsiteY9" fmla="*/ 451980 h 600088"/>
                  <a:gd name="connsiteX10" fmla="*/ 231640 w 608698"/>
                  <a:gd name="connsiteY10" fmla="*/ 462264 h 600088"/>
                  <a:gd name="connsiteX11" fmla="*/ 225000 w 608698"/>
                  <a:gd name="connsiteY11" fmla="*/ 493412 h 600088"/>
                  <a:gd name="connsiteX12" fmla="*/ 225298 w 608698"/>
                  <a:gd name="connsiteY12" fmla="*/ 499820 h 600088"/>
                  <a:gd name="connsiteX13" fmla="*/ 176285 w 608698"/>
                  <a:gd name="connsiteY13" fmla="*/ 503695 h 600088"/>
                  <a:gd name="connsiteX14" fmla="*/ 0 w 608698"/>
                  <a:gd name="connsiteY14" fmla="*/ 405556 h 600088"/>
                  <a:gd name="connsiteX15" fmla="*/ 4924 w 608698"/>
                  <a:gd name="connsiteY15" fmla="*/ 382605 h 600088"/>
                  <a:gd name="connsiteX16" fmla="*/ 261001 w 608698"/>
                  <a:gd name="connsiteY16" fmla="*/ 375478 h 600088"/>
                  <a:gd name="connsiteX17" fmla="*/ 432425 w 608698"/>
                  <a:gd name="connsiteY17" fmla="*/ 450622 h 600088"/>
                  <a:gd name="connsiteX18" fmla="*/ 603774 w 608698"/>
                  <a:gd name="connsiteY18" fmla="*/ 375478 h 600088"/>
                  <a:gd name="connsiteX19" fmla="*/ 608697 w 608698"/>
                  <a:gd name="connsiteY19" fmla="*/ 398416 h 600088"/>
                  <a:gd name="connsiteX20" fmla="*/ 432425 w 608698"/>
                  <a:gd name="connsiteY20" fmla="*/ 496498 h 600088"/>
                  <a:gd name="connsiteX21" fmla="*/ 256152 w 608698"/>
                  <a:gd name="connsiteY21" fmla="*/ 398416 h 600088"/>
                  <a:gd name="connsiteX22" fmla="*/ 261001 w 608698"/>
                  <a:gd name="connsiteY22" fmla="*/ 375478 h 600088"/>
                  <a:gd name="connsiteX23" fmla="*/ 4924 w 608698"/>
                  <a:gd name="connsiteY23" fmla="*/ 279086 h 600088"/>
                  <a:gd name="connsiteX24" fmla="*/ 176285 w 608698"/>
                  <a:gd name="connsiteY24" fmla="*/ 354274 h 600088"/>
                  <a:gd name="connsiteX25" fmla="*/ 236041 w 608698"/>
                  <a:gd name="connsiteY25" fmla="*/ 348461 h 600088"/>
                  <a:gd name="connsiteX26" fmla="*/ 231640 w 608698"/>
                  <a:gd name="connsiteY26" fmla="*/ 358745 h 600088"/>
                  <a:gd name="connsiteX27" fmla="*/ 225000 w 608698"/>
                  <a:gd name="connsiteY27" fmla="*/ 389818 h 600088"/>
                  <a:gd name="connsiteX28" fmla="*/ 225298 w 608698"/>
                  <a:gd name="connsiteY28" fmla="*/ 396301 h 600088"/>
                  <a:gd name="connsiteX29" fmla="*/ 176285 w 608698"/>
                  <a:gd name="connsiteY29" fmla="*/ 400176 h 600088"/>
                  <a:gd name="connsiteX30" fmla="*/ 0 w 608698"/>
                  <a:gd name="connsiteY30" fmla="*/ 302037 h 600088"/>
                  <a:gd name="connsiteX31" fmla="*/ 4924 w 608698"/>
                  <a:gd name="connsiteY31" fmla="*/ 279086 h 600088"/>
                  <a:gd name="connsiteX32" fmla="*/ 261001 w 608698"/>
                  <a:gd name="connsiteY32" fmla="*/ 271959 h 600088"/>
                  <a:gd name="connsiteX33" fmla="*/ 432425 w 608698"/>
                  <a:gd name="connsiteY33" fmla="*/ 347103 h 600088"/>
                  <a:gd name="connsiteX34" fmla="*/ 603774 w 608698"/>
                  <a:gd name="connsiteY34" fmla="*/ 271959 h 600088"/>
                  <a:gd name="connsiteX35" fmla="*/ 608697 w 608698"/>
                  <a:gd name="connsiteY35" fmla="*/ 294897 h 600088"/>
                  <a:gd name="connsiteX36" fmla="*/ 432425 w 608698"/>
                  <a:gd name="connsiteY36" fmla="*/ 392979 h 600088"/>
                  <a:gd name="connsiteX37" fmla="*/ 256152 w 608698"/>
                  <a:gd name="connsiteY37" fmla="*/ 294897 h 600088"/>
                  <a:gd name="connsiteX38" fmla="*/ 261001 w 608698"/>
                  <a:gd name="connsiteY38" fmla="*/ 271959 h 600088"/>
                  <a:gd name="connsiteX39" fmla="*/ 4924 w 608698"/>
                  <a:gd name="connsiteY39" fmla="*/ 175567 h 600088"/>
                  <a:gd name="connsiteX40" fmla="*/ 176285 w 608698"/>
                  <a:gd name="connsiteY40" fmla="*/ 250713 h 600088"/>
                  <a:gd name="connsiteX41" fmla="*/ 236041 w 608698"/>
                  <a:gd name="connsiteY41" fmla="*/ 244904 h 600088"/>
                  <a:gd name="connsiteX42" fmla="*/ 231640 w 608698"/>
                  <a:gd name="connsiteY42" fmla="*/ 255182 h 600088"/>
                  <a:gd name="connsiteX43" fmla="*/ 225000 w 608698"/>
                  <a:gd name="connsiteY43" fmla="*/ 286238 h 600088"/>
                  <a:gd name="connsiteX44" fmla="*/ 225298 w 608698"/>
                  <a:gd name="connsiteY44" fmla="*/ 292718 h 600088"/>
                  <a:gd name="connsiteX45" fmla="*/ 176285 w 608698"/>
                  <a:gd name="connsiteY45" fmla="*/ 296516 h 600088"/>
                  <a:gd name="connsiteX46" fmla="*/ 0 w 608698"/>
                  <a:gd name="connsiteY46" fmla="*/ 198506 h 600088"/>
                  <a:gd name="connsiteX47" fmla="*/ 4924 w 608698"/>
                  <a:gd name="connsiteY47" fmla="*/ 175567 h 600088"/>
                  <a:gd name="connsiteX48" fmla="*/ 432425 w 608698"/>
                  <a:gd name="connsiteY48" fmla="*/ 96392 h 600088"/>
                  <a:gd name="connsiteX49" fmla="*/ 608698 w 608698"/>
                  <a:gd name="connsiteY49" fmla="*/ 194443 h 600088"/>
                  <a:gd name="connsiteX50" fmla="*/ 432425 w 608698"/>
                  <a:gd name="connsiteY50" fmla="*/ 292494 h 600088"/>
                  <a:gd name="connsiteX51" fmla="*/ 256152 w 608698"/>
                  <a:gd name="connsiteY51" fmla="*/ 194443 h 600088"/>
                  <a:gd name="connsiteX52" fmla="*/ 432425 w 608698"/>
                  <a:gd name="connsiteY52" fmla="*/ 96392 h 600088"/>
                  <a:gd name="connsiteX53" fmla="*/ 176258 w 608698"/>
                  <a:gd name="connsiteY53" fmla="*/ 0 h 600088"/>
                  <a:gd name="connsiteX54" fmla="*/ 347817 w 608698"/>
                  <a:gd name="connsiteY54" fmla="*/ 75446 h 600088"/>
                  <a:gd name="connsiteX55" fmla="*/ 224966 w 608698"/>
                  <a:gd name="connsiteY55" fmla="*/ 185823 h 600088"/>
                  <a:gd name="connsiteX56" fmla="*/ 225264 w 608698"/>
                  <a:gd name="connsiteY56" fmla="*/ 192228 h 600088"/>
                  <a:gd name="connsiteX57" fmla="*/ 176258 w 608698"/>
                  <a:gd name="connsiteY57" fmla="*/ 196101 h 600088"/>
                  <a:gd name="connsiteX58" fmla="*/ 0 w 608698"/>
                  <a:gd name="connsiteY58" fmla="*/ 98013 h 600088"/>
                  <a:gd name="connsiteX59" fmla="*/ 176258 w 608698"/>
                  <a:gd name="connsiteY59" fmla="*/ 0 h 600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608698" h="600088">
                    <a:moveTo>
                      <a:pt x="261001" y="479068"/>
                    </a:moveTo>
                    <a:cubicBezTo>
                      <a:pt x="279575" y="522140"/>
                      <a:pt x="349249" y="554184"/>
                      <a:pt x="432425" y="554184"/>
                    </a:cubicBezTo>
                    <a:cubicBezTo>
                      <a:pt x="515600" y="554184"/>
                      <a:pt x="585199" y="522140"/>
                      <a:pt x="603774" y="479068"/>
                    </a:cubicBezTo>
                    <a:cubicBezTo>
                      <a:pt x="606981" y="486371"/>
                      <a:pt x="608697" y="494046"/>
                      <a:pt x="608697" y="502020"/>
                    </a:cubicBezTo>
                    <a:cubicBezTo>
                      <a:pt x="608697" y="556196"/>
                      <a:pt x="529774" y="600088"/>
                      <a:pt x="432425" y="600088"/>
                    </a:cubicBezTo>
                    <a:cubicBezTo>
                      <a:pt x="335076" y="600088"/>
                      <a:pt x="256152" y="556196"/>
                      <a:pt x="256152" y="502020"/>
                    </a:cubicBezTo>
                    <a:cubicBezTo>
                      <a:pt x="256152" y="494046"/>
                      <a:pt x="257868" y="486371"/>
                      <a:pt x="261001" y="479068"/>
                    </a:cubicBezTo>
                    <a:close/>
                    <a:moveTo>
                      <a:pt x="4924" y="382605"/>
                    </a:moveTo>
                    <a:cubicBezTo>
                      <a:pt x="23425" y="425750"/>
                      <a:pt x="93103" y="457793"/>
                      <a:pt x="176285" y="457793"/>
                    </a:cubicBezTo>
                    <a:cubicBezTo>
                      <a:pt x="197248" y="457793"/>
                      <a:pt x="217391" y="455781"/>
                      <a:pt x="236041" y="451980"/>
                    </a:cubicBezTo>
                    <a:lnTo>
                      <a:pt x="231640" y="462264"/>
                    </a:lnTo>
                    <a:cubicBezTo>
                      <a:pt x="227238" y="472398"/>
                      <a:pt x="225000" y="482905"/>
                      <a:pt x="225000" y="493412"/>
                    </a:cubicBezTo>
                    <a:cubicBezTo>
                      <a:pt x="225000" y="495573"/>
                      <a:pt x="225149" y="497734"/>
                      <a:pt x="225298" y="499820"/>
                    </a:cubicBezTo>
                    <a:cubicBezTo>
                      <a:pt x="209781" y="502354"/>
                      <a:pt x="193294" y="503695"/>
                      <a:pt x="176285" y="503695"/>
                    </a:cubicBezTo>
                    <a:cubicBezTo>
                      <a:pt x="78929" y="503695"/>
                      <a:pt x="0" y="459730"/>
                      <a:pt x="0" y="405556"/>
                    </a:cubicBezTo>
                    <a:cubicBezTo>
                      <a:pt x="0" y="397657"/>
                      <a:pt x="1716" y="389982"/>
                      <a:pt x="4924" y="382605"/>
                    </a:cubicBezTo>
                    <a:close/>
                    <a:moveTo>
                      <a:pt x="261001" y="375478"/>
                    </a:moveTo>
                    <a:cubicBezTo>
                      <a:pt x="279575" y="418598"/>
                      <a:pt x="349249" y="450622"/>
                      <a:pt x="432425" y="450622"/>
                    </a:cubicBezTo>
                    <a:cubicBezTo>
                      <a:pt x="515600" y="450622"/>
                      <a:pt x="585199" y="418598"/>
                      <a:pt x="603774" y="375478"/>
                    </a:cubicBezTo>
                    <a:cubicBezTo>
                      <a:pt x="606981" y="382851"/>
                      <a:pt x="608697" y="390522"/>
                      <a:pt x="608697" y="398416"/>
                    </a:cubicBezTo>
                    <a:cubicBezTo>
                      <a:pt x="608697" y="452558"/>
                      <a:pt x="529774" y="496498"/>
                      <a:pt x="432425" y="496498"/>
                    </a:cubicBezTo>
                    <a:cubicBezTo>
                      <a:pt x="335076" y="496498"/>
                      <a:pt x="256152" y="452558"/>
                      <a:pt x="256152" y="398416"/>
                    </a:cubicBezTo>
                    <a:cubicBezTo>
                      <a:pt x="256152" y="390522"/>
                      <a:pt x="257868" y="382851"/>
                      <a:pt x="261001" y="375478"/>
                    </a:cubicBezTo>
                    <a:close/>
                    <a:moveTo>
                      <a:pt x="4924" y="279086"/>
                    </a:moveTo>
                    <a:cubicBezTo>
                      <a:pt x="23425" y="322231"/>
                      <a:pt x="93103" y="354274"/>
                      <a:pt x="176285" y="354274"/>
                    </a:cubicBezTo>
                    <a:cubicBezTo>
                      <a:pt x="197248" y="354274"/>
                      <a:pt x="217391" y="352187"/>
                      <a:pt x="236041" y="348461"/>
                    </a:cubicBezTo>
                    <a:lnTo>
                      <a:pt x="231640" y="358745"/>
                    </a:lnTo>
                    <a:cubicBezTo>
                      <a:pt x="227238" y="368879"/>
                      <a:pt x="225000" y="379311"/>
                      <a:pt x="225000" y="389818"/>
                    </a:cubicBezTo>
                    <a:cubicBezTo>
                      <a:pt x="225000" y="392054"/>
                      <a:pt x="225149" y="394140"/>
                      <a:pt x="225298" y="396301"/>
                    </a:cubicBezTo>
                    <a:cubicBezTo>
                      <a:pt x="209781" y="398835"/>
                      <a:pt x="193294" y="400176"/>
                      <a:pt x="176285" y="400176"/>
                    </a:cubicBezTo>
                    <a:cubicBezTo>
                      <a:pt x="78929" y="400176"/>
                      <a:pt x="0" y="356211"/>
                      <a:pt x="0" y="302037"/>
                    </a:cubicBezTo>
                    <a:cubicBezTo>
                      <a:pt x="0" y="294138"/>
                      <a:pt x="1716" y="286463"/>
                      <a:pt x="4924" y="279086"/>
                    </a:cubicBezTo>
                    <a:close/>
                    <a:moveTo>
                      <a:pt x="261001" y="271959"/>
                    </a:moveTo>
                    <a:cubicBezTo>
                      <a:pt x="279575" y="315079"/>
                      <a:pt x="349249" y="347103"/>
                      <a:pt x="432425" y="347103"/>
                    </a:cubicBezTo>
                    <a:cubicBezTo>
                      <a:pt x="515600" y="347103"/>
                      <a:pt x="585199" y="315079"/>
                      <a:pt x="603774" y="271959"/>
                    </a:cubicBezTo>
                    <a:cubicBezTo>
                      <a:pt x="606981" y="279332"/>
                      <a:pt x="608697" y="287003"/>
                      <a:pt x="608697" y="294897"/>
                    </a:cubicBezTo>
                    <a:cubicBezTo>
                      <a:pt x="608697" y="349039"/>
                      <a:pt x="529774" y="392979"/>
                      <a:pt x="432425" y="392979"/>
                    </a:cubicBezTo>
                    <a:cubicBezTo>
                      <a:pt x="335076" y="392979"/>
                      <a:pt x="256152" y="349039"/>
                      <a:pt x="256152" y="294897"/>
                    </a:cubicBezTo>
                    <a:cubicBezTo>
                      <a:pt x="256152" y="287003"/>
                      <a:pt x="257868" y="279332"/>
                      <a:pt x="261001" y="271959"/>
                    </a:cubicBezTo>
                    <a:close/>
                    <a:moveTo>
                      <a:pt x="4924" y="175567"/>
                    </a:moveTo>
                    <a:cubicBezTo>
                      <a:pt x="23425" y="218689"/>
                      <a:pt x="93103" y="250713"/>
                      <a:pt x="176285" y="250713"/>
                    </a:cubicBezTo>
                    <a:cubicBezTo>
                      <a:pt x="197248" y="250713"/>
                      <a:pt x="217391" y="248628"/>
                      <a:pt x="236041" y="244904"/>
                    </a:cubicBezTo>
                    <a:lnTo>
                      <a:pt x="231640" y="255182"/>
                    </a:lnTo>
                    <a:cubicBezTo>
                      <a:pt x="227238" y="265311"/>
                      <a:pt x="225000" y="275737"/>
                      <a:pt x="225000" y="286238"/>
                    </a:cubicBezTo>
                    <a:cubicBezTo>
                      <a:pt x="225000" y="288398"/>
                      <a:pt x="225149" y="290558"/>
                      <a:pt x="225298" y="292718"/>
                    </a:cubicBezTo>
                    <a:cubicBezTo>
                      <a:pt x="209781" y="295175"/>
                      <a:pt x="193294" y="296516"/>
                      <a:pt x="176285" y="296516"/>
                    </a:cubicBezTo>
                    <a:cubicBezTo>
                      <a:pt x="78929" y="296516"/>
                      <a:pt x="0" y="252650"/>
                      <a:pt x="0" y="198506"/>
                    </a:cubicBezTo>
                    <a:cubicBezTo>
                      <a:pt x="0" y="190611"/>
                      <a:pt x="1716" y="182940"/>
                      <a:pt x="4924" y="175567"/>
                    </a:cubicBezTo>
                    <a:close/>
                    <a:moveTo>
                      <a:pt x="432425" y="96392"/>
                    </a:moveTo>
                    <a:cubicBezTo>
                      <a:pt x="529778" y="96392"/>
                      <a:pt x="608698" y="140291"/>
                      <a:pt x="608698" y="194443"/>
                    </a:cubicBezTo>
                    <a:cubicBezTo>
                      <a:pt x="608698" y="248595"/>
                      <a:pt x="529778" y="292494"/>
                      <a:pt x="432425" y="292494"/>
                    </a:cubicBezTo>
                    <a:cubicBezTo>
                      <a:pt x="335072" y="292494"/>
                      <a:pt x="256152" y="248595"/>
                      <a:pt x="256152" y="194443"/>
                    </a:cubicBezTo>
                    <a:cubicBezTo>
                      <a:pt x="256152" y="140291"/>
                      <a:pt x="335072" y="96392"/>
                      <a:pt x="432425" y="96392"/>
                    </a:cubicBezTo>
                    <a:close/>
                    <a:moveTo>
                      <a:pt x="176258" y="0"/>
                    </a:moveTo>
                    <a:cubicBezTo>
                      <a:pt x="259651" y="0"/>
                      <a:pt x="329542" y="32175"/>
                      <a:pt x="347817" y="75446"/>
                    </a:cubicBezTo>
                    <a:cubicBezTo>
                      <a:pt x="275166" y="92800"/>
                      <a:pt x="224966" y="135103"/>
                      <a:pt x="224966" y="185823"/>
                    </a:cubicBezTo>
                    <a:cubicBezTo>
                      <a:pt x="224966" y="187983"/>
                      <a:pt x="225115" y="190143"/>
                      <a:pt x="225264" y="192228"/>
                    </a:cubicBezTo>
                    <a:cubicBezTo>
                      <a:pt x="209749" y="194760"/>
                      <a:pt x="193265" y="196101"/>
                      <a:pt x="176258" y="196101"/>
                    </a:cubicBezTo>
                    <a:cubicBezTo>
                      <a:pt x="78917" y="196101"/>
                      <a:pt x="0" y="152159"/>
                      <a:pt x="0" y="98013"/>
                    </a:cubicBezTo>
                    <a:cubicBezTo>
                      <a:pt x="0" y="43868"/>
                      <a:pt x="78917" y="0"/>
                      <a:pt x="17625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AEDD2"/>
                  </a:gs>
                  <a:gs pos="100000">
                    <a:srgbClr val="0383CD"/>
                  </a:gs>
                </a:gsLst>
                <a:lin ang="2700000" scaled="1"/>
              </a:gradFill>
              <a:ln>
                <a:noFill/>
              </a:ln>
            </p:spPr>
          </p:sp>
          <p:sp>
            <p:nvSpPr>
              <p:cNvPr id="24" name="personal-id-card-of-a-man_47848"/>
              <p:cNvSpPr>
                <a:spLocks noChangeAspect="1"/>
              </p:cNvSpPr>
              <p:nvPr/>
            </p:nvSpPr>
            <p:spPr bwMode="auto">
              <a:xfrm>
                <a:off x="1855288" y="4727562"/>
                <a:ext cx="326789" cy="249970"/>
              </a:xfrm>
              <a:custGeom>
                <a:avLst/>
                <a:gdLst>
                  <a:gd name="connsiteX0" fmla="*/ 361794 w 551492"/>
                  <a:gd name="connsiteY0" fmla="*/ 308363 h 421851"/>
                  <a:gd name="connsiteX1" fmla="*/ 530845 w 551492"/>
                  <a:gd name="connsiteY1" fmla="*/ 308363 h 421851"/>
                  <a:gd name="connsiteX2" fmla="*/ 551492 w 551492"/>
                  <a:gd name="connsiteY2" fmla="*/ 329044 h 421851"/>
                  <a:gd name="connsiteX3" fmla="*/ 551492 w 551492"/>
                  <a:gd name="connsiteY3" fmla="*/ 362650 h 421851"/>
                  <a:gd name="connsiteX4" fmla="*/ 530845 w 551492"/>
                  <a:gd name="connsiteY4" fmla="*/ 383331 h 421851"/>
                  <a:gd name="connsiteX5" fmla="*/ 378570 w 551492"/>
                  <a:gd name="connsiteY5" fmla="*/ 383331 h 421851"/>
                  <a:gd name="connsiteX6" fmla="*/ 378570 w 551492"/>
                  <a:gd name="connsiteY6" fmla="*/ 369113 h 421851"/>
                  <a:gd name="connsiteX7" fmla="*/ 361794 w 551492"/>
                  <a:gd name="connsiteY7" fmla="*/ 308363 h 421851"/>
                  <a:gd name="connsiteX8" fmla="*/ 313904 w 551492"/>
                  <a:gd name="connsiteY8" fmla="*/ 172924 h 421851"/>
                  <a:gd name="connsiteX9" fmla="*/ 530832 w 551492"/>
                  <a:gd name="connsiteY9" fmla="*/ 172924 h 421851"/>
                  <a:gd name="connsiteX10" fmla="*/ 551492 w 551492"/>
                  <a:gd name="connsiteY10" fmla="*/ 193548 h 421851"/>
                  <a:gd name="connsiteX11" fmla="*/ 551492 w 551492"/>
                  <a:gd name="connsiteY11" fmla="*/ 225772 h 421851"/>
                  <a:gd name="connsiteX12" fmla="*/ 530832 w 551492"/>
                  <a:gd name="connsiteY12" fmla="*/ 247685 h 421851"/>
                  <a:gd name="connsiteX13" fmla="*/ 271293 w 551492"/>
                  <a:gd name="connsiteY13" fmla="*/ 247685 h 421851"/>
                  <a:gd name="connsiteX14" fmla="*/ 271293 w 551492"/>
                  <a:gd name="connsiteY14" fmla="*/ 227061 h 421851"/>
                  <a:gd name="connsiteX15" fmla="*/ 272584 w 551492"/>
                  <a:gd name="connsiteY15" fmla="*/ 224483 h 421851"/>
                  <a:gd name="connsiteX16" fmla="*/ 313904 w 551492"/>
                  <a:gd name="connsiteY16" fmla="*/ 172924 h 421851"/>
                  <a:gd name="connsiteX17" fmla="*/ 281648 w 551492"/>
                  <a:gd name="connsiteY17" fmla="*/ 36241 h 421851"/>
                  <a:gd name="connsiteX18" fmla="*/ 530834 w 551492"/>
                  <a:gd name="connsiteY18" fmla="*/ 36241 h 421851"/>
                  <a:gd name="connsiteX19" fmla="*/ 551492 w 551492"/>
                  <a:gd name="connsiteY19" fmla="*/ 58154 h 421851"/>
                  <a:gd name="connsiteX20" fmla="*/ 551492 w 551492"/>
                  <a:gd name="connsiteY20" fmla="*/ 90378 h 421851"/>
                  <a:gd name="connsiteX21" fmla="*/ 530834 w 551492"/>
                  <a:gd name="connsiteY21" fmla="*/ 111002 h 421851"/>
                  <a:gd name="connsiteX22" fmla="*/ 308761 w 551492"/>
                  <a:gd name="connsiteY22" fmla="*/ 111002 h 421851"/>
                  <a:gd name="connsiteX23" fmla="*/ 295850 w 551492"/>
                  <a:gd name="connsiteY23" fmla="*/ 96823 h 421851"/>
                  <a:gd name="connsiteX24" fmla="*/ 281648 w 551492"/>
                  <a:gd name="connsiteY24" fmla="*/ 36241 h 421851"/>
                  <a:gd name="connsiteX25" fmla="*/ 176987 w 551492"/>
                  <a:gd name="connsiteY25" fmla="*/ 0 h 421851"/>
                  <a:gd name="connsiteX26" fmla="*/ 271294 w 551492"/>
                  <a:gd name="connsiteY26" fmla="*/ 117396 h 421851"/>
                  <a:gd name="connsiteX27" fmla="*/ 276461 w 551492"/>
                  <a:gd name="connsiteY27" fmla="*/ 117396 h 421851"/>
                  <a:gd name="connsiteX28" fmla="*/ 290672 w 551492"/>
                  <a:gd name="connsiteY28" fmla="*/ 152228 h 421851"/>
                  <a:gd name="connsiteX29" fmla="*/ 262251 w 551492"/>
                  <a:gd name="connsiteY29" fmla="*/ 199960 h 421851"/>
                  <a:gd name="connsiteX30" fmla="*/ 257083 w 551492"/>
                  <a:gd name="connsiteY30" fmla="*/ 197380 h 421851"/>
                  <a:gd name="connsiteX31" fmla="*/ 224786 w 551492"/>
                  <a:gd name="connsiteY31" fmla="*/ 247692 h 421851"/>
                  <a:gd name="connsiteX32" fmla="*/ 219619 w 551492"/>
                  <a:gd name="connsiteY32" fmla="*/ 259303 h 421851"/>
                  <a:gd name="connsiteX33" fmla="*/ 241581 w 551492"/>
                  <a:gd name="connsiteY33" fmla="*/ 279944 h 421851"/>
                  <a:gd name="connsiteX34" fmla="*/ 263543 w 551492"/>
                  <a:gd name="connsiteY34" fmla="*/ 279944 h 421851"/>
                  <a:gd name="connsiteX35" fmla="*/ 352682 w 551492"/>
                  <a:gd name="connsiteY35" fmla="*/ 368958 h 421851"/>
                  <a:gd name="connsiteX36" fmla="*/ 352682 w 551492"/>
                  <a:gd name="connsiteY36" fmla="*/ 393470 h 421851"/>
                  <a:gd name="connsiteX37" fmla="*/ 325553 w 551492"/>
                  <a:gd name="connsiteY37" fmla="*/ 421851 h 421851"/>
                  <a:gd name="connsiteX38" fmla="*/ 28421 w 551492"/>
                  <a:gd name="connsiteY38" fmla="*/ 421851 h 421851"/>
                  <a:gd name="connsiteX39" fmla="*/ 0 w 551492"/>
                  <a:gd name="connsiteY39" fmla="*/ 393470 h 421851"/>
                  <a:gd name="connsiteX40" fmla="*/ 0 w 551492"/>
                  <a:gd name="connsiteY40" fmla="*/ 368958 h 421851"/>
                  <a:gd name="connsiteX41" fmla="*/ 89139 w 551492"/>
                  <a:gd name="connsiteY41" fmla="*/ 279944 h 421851"/>
                  <a:gd name="connsiteX42" fmla="*/ 112393 w 551492"/>
                  <a:gd name="connsiteY42" fmla="*/ 279944 h 421851"/>
                  <a:gd name="connsiteX43" fmla="*/ 133063 w 551492"/>
                  <a:gd name="connsiteY43" fmla="*/ 259303 h 421851"/>
                  <a:gd name="connsiteX44" fmla="*/ 127896 w 551492"/>
                  <a:gd name="connsiteY44" fmla="*/ 247692 h 421851"/>
                  <a:gd name="connsiteX45" fmla="*/ 95599 w 551492"/>
                  <a:gd name="connsiteY45" fmla="*/ 198670 h 421851"/>
                  <a:gd name="connsiteX46" fmla="*/ 91723 w 551492"/>
                  <a:gd name="connsiteY46" fmla="*/ 199960 h 421851"/>
                  <a:gd name="connsiteX47" fmla="*/ 63302 w 551492"/>
                  <a:gd name="connsiteY47" fmla="*/ 152228 h 421851"/>
                  <a:gd name="connsiteX48" fmla="*/ 78804 w 551492"/>
                  <a:gd name="connsiteY48" fmla="*/ 117396 h 421851"/>
                  <a:gd name="connsiteX49" fmla="*/ 81388 w 551492"/>
                  <a:gd name="connsiteY49" fmla="*/ 117396 h 421851"/>
                  <a:gd name="connsiteX50" fmla="*/ 176987 w 551492"/>
                  <a:gd name="connsiteY50" fmla="*/ 0 h 421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551492" h="421851">
                    <a:moveTo>
                      <a:pt x="361794" y="308363"/>
                    </a:moveTo>
                    <a:lnTo>
                      <a:pt x="530845" y="308363"/>
                    </a:lnTo>
                    <a:cubicBezTo>
                      <a:pt x="541168" y="308363"/>
                      <a:pt x="551492" y="317411"/>
                      <a:pt x="551492" y="329044"/>
                    </a:cubicBezTo>
                    <a:lnTo>
                      <a:pt x="551492" y="362650"/>
                    </a:lnTo>
                    <a:cubicBezTo>
                      <a:pt x="551492" y="374283"/>
                      <a:pt x="541168" y="383331"/>
                      <a:pt x="530845" y="383331"/>
                    </a:cubicBezTo>
                    <a:lnTo>
                      <a:pt x="378570" y="383331"/>
                    </a:lnTo>
                    <a:lnTo>
                      <a:pt x="378570" y="369113"/>
                    </a:lnTo>
                    <a:cubicBezTo>
                      <a:pt x="378570" y="347140"/>
                      <a:pt x="372118" y="326459"/>
                      <a:pt x="361794" y="308363"/>
                    </a:cubicBezTo>
                    <a:close/>
                    <a:moveTo>
                      <a:pt x="313904" y="172924"/>
                    </a:moveTo>
                    <a:lnTo>
                      <a:pt x="530832" y="172924"/>
                    </a:lnTo>
                    <a:cubicBezTo>
                      <a:pt x="541162" y="172924"/>
                      <a:pt x="551492" y="181947"/>
                      <a:pt x="551492" y="193548"/>
                    </a:cubicBezTo>
                    <a:lnTo>
                      <a:pt x="551492" y="225772"/>
                    </a:lnTo>
                    <a:cubicBezTo>
                      <a:pt x="551492" y="237373"/>
                      <a:pt x="541162" y="247685"/>
                      <a:pt x="530832" y="247685"/>
                    </a:cubicBezTo>
                    <a:lnTo>
                      <a:pt x="271293" y="247685"/>
                    </a:lnTo>
                    <a:lnTo>
                      <a:pt x="271293" y="227061"/>
                    </a:lnTo>
                    <a:cubicBezTo>
                      <a:pt x="271293" y="225772"/>
                      <a:pt x="272584" y="225772"/>
                      <a:pt x="272584" y="224483"/>
                    </a:cubicBezTo>
                    <a:cubicBezTo>
                      <a:pt x="293244" y="218038"/>
                      <a:pt x="307448" y="194837"/>
                      <a:pt x="313904" y="172924"/>
                    </a:cubicBezTo>
                    <a:close/>
                    <a:moveTo>
                      <a:pt x="281648" y="36241"/>
                    </a:moveTo>
                    <a:lnTo>
                      <a:pt x="530834" y="36241"/>
                    </a:lnTo>
                    <a:cubicBezTo>
                      <a:pt x="541163" y="36241"/>
                      <a:pt x="551492" y="46553"/>
                      <a:pt x="551492" y="58154"/>
                    </a:cubicBezTo>
                    <a:lnTo>
                      <a:pt x="551492" y="90378"/>
                    </a:lnTo>
                    <a:cubicBezTo>
                      <a:pt x="551492" y="101979"/>
                      <a:pt x="541163" y="111002"/>
                      <a:pt x="530834" y="111002"/>
                    </a:cubicBezTo>
                    <a:lnTo>
                      <a:pt x="308761" y="111002"/>
                    </a:lnTo>
                    <a:cubicBezTo>
                      <a:pt x="304888" y="104557"/>
                      <a:pt x="301015" y="99401"/>
                      <a:pt x="295850" y="96823"/>
                    </a:cubicBezTo>
                    <a:cubicBezTo>
                      <a:pt x="293268" y="72333"/>
                      <a:pt x="288104" y="52998"/>
                      <a:pt x="281648" y="36241"/>
                    </a:cubicBezTo>
                    <a:close/>
                    <a:moveTo>
                      <a:pt x="176987" y="0"/>
                    </a:moveTo>
                    <a:cubicBezTo>
                      <a:pt x="257083" y="0"/>
                      <a:pt x="270002" y="64503"/>
                      <a:pt x="271294" y="117396"/>
                    </a:cubicBezTo>
                    <a:cubicBezTo>
                      <a:pt x="272586" y="117396"/>
                      <a:pt x="273878" y="117396"/>
                      <a:pt x="276461" y="117396"/>
                    </a:cubicBezTo>
                    <a:cubicBezTo>
                      <a:pt x="289380" y="117396"/>
                      <a:pt x="290672" y="132877"/>
                      <a:pt x="290672" y="152228"/>
                    </a:cubicBezTo>
                    <a:cubicBezTo>
                      <a:pt x="290672" y="171579"/>
                      <a:pt x="275169" y="199960"/>
                      <a:pt x="262251" y="199960"/>
                    </a:cubicBezTo>
                    <a:cubicBezTo>
                      <a:pt x="260959" y="199960"/>
                      <a:pt x="258375" y="198670"/>
                      <a:pt x="257083" y="197380"/>
                    </a:cubicBezTo>
                    <a:cubicBezTo>
                      <a:pt x="249332" y="216731"/>
                      <a:pt x="237705" y="233502"/>
                      <a:pt x="224786" y="247692"/>
                    </a:cubicBezTo>
                    <a:cubicBezTo>
                      <a:pt x="220911" y="250272"/>
                      <a:pt x="219619" y="254143"/>
                      <a:pt x="219619" y="259303"/>
                    </a:cubicBezTo>
                    <a:cubicBezTo>
                      <a:pt x="219619" y="270913"/>
                      <a:pt x="228662" y="279944"/>
                      <a:pt x="241581" y="279944"/>
                    </a:cubicBezTo>
                    <a:lnTo>
                      <a:pt x="263543" y="279944"/>
                    </a:lnTo>
                    <a:cubicBezTo>
                      <a:pt x="312634" y="279944"/>
                      <a:pt x="352682" y="319936"/>
                      <a:pt x="352682" y="368958"/>
                    </a:cubicBezTo>
                    <a:lnTo>
                      <a:pt x="352682" y="393470"/>
                    </a:lnTo>
                    <a:cubicBezTo>
                      <a:pt x="352682" y="408950"/>
                      <a:pt x="341055" y="421851"/>
                      <a:pt x="325553" y="421851"/>
                    </a:cubicBezTo>
                    <a:lnTo>
                      <a:pt x="28421" y="421851"/>
                    </a:lnTo>
                    <a:cubicBezTo>
                      <a:pt x="12919" y="421851"/>
                      <a:pt x="0" y="408950"/>
                      <a:pt x="0" y="393470"/>
                    </a:cubicBezTo>
                    <a:lnTo>
                      <a:pt x="0" y="368958"/>
                    </a:lnTo>
                    <a:cubicBezTo>
                      <a:pt x="0" y="319936"/>
                      <a:pt x="40048" y="279944"/>
                      <a:pt x="89139" y="279944"/>
                    </a:cubicBezTo>
                    <a:lnTo>
                      <a:pt x="112393" y="279944"/>
                    </a:lnTo>
                    <a:cubicBezTo>
                      <a:pt x="124020" y="279944"/>
                      <a:pt x="133063" y="270913"/>
                      <a:pt x="133063" y="259303"/>
                    </a:cubicBezTo>
                    <a:cubicBezTo>
                      <a:pt x="133063" y="254143"/>
                      <a:pt x="131771" y="250272"/>
                      <a:pt x="127896" y="247692"/>
                    </a:cubicBezTo>
                    <a:cubicBezTo>
                      <a:pt x="114977" y="234792"/>
                      <a:pt x="104642" y="216731"/>
                      <a:pt x="95599" y="198670"/>
                    </a:cubicBezTo>
                    <a:cubicBezTo>
                      <a:pt x="94307" y="199960"/>
                      <a:pt x="93015" y="199960"/>
                      <a:pt x="91723" y="199960"/>
                    </a:cubicBezTo>
                    <a:cubicBezTo>
                      <a:pt x="78804" y="199960"/>
                      <a:pt x="63302" y="171579"/>
                      <a:pt x="63302" y="152228"/>
                    </a:cubicBezTo>
                    <a:cubicBezTo>
                      <a:pt x="63302" y="132877"/>
                      <a:pt x="65886" y="117396"/>
                      <a:pt x="78804" y="117396"/>
                    </a:cubicBezTo>
                    <a:cubicBezTo>
                      <a:pt x="80096" y="117396"/>
                      <a:pt x="80096" y="117396"/>
                      <a:pt x="81388" y="117396"/>
                    </a:cubicBezTo>
                    <a:cubicBezTo>
                      <a:pt x="82680" y="64503"/>
                      <a:pt x="93015" y="0"/>
                      <a:pt x="17698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AEDD2"/>
                  </a:gs>
                  <a:gs pos="100000">
                    <a:srgbClr val="0383CD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思源黑体 CN Bold" panose="02010600030101010101" pitchFamily="34" charset="-122"/>
                  <a:ea typeface="思源黑体 CN Bold" panose="02010600030101010101" pitchFamily="34" charset="-122"/>
                </a:endParaRPr>
              </a:p>
            </p:txBody>
          </p:sp>
          <p:sp>
            <p:nvSpPr>
              <p:cNvPr id="25" name="pyramid-chart_64746"/>
              <p:cNvSpPr>
                <a:spLocks noChangeAspect="1"/>
              </p:cNvSpPr>
              <p:nvPr/>
            </p:nvSpPr>
            <p:spPr bwMode="auto">
              <a:xfrm>
                <a:off x="642394" y="4701076"/>
                <a:ext cx="283365" cy="285131"/>
              </a:xfrm>
              <a:custGeom>
                <a:avLst/>
                <a:gdLst>
                  <a:gd name="connsiteX0" fmla="*/ 71397 w 599947"/>
                  <a:gd name="connsiteY0" fmla="*/ 336103 h 603687"/>
                  <a:gd name="connsiteX1" fmla="*/ 299914 w 599947"/>
                  <a:gd name="connsiteY1" fmla="*/ 451272 h 603687"/>
                  <a:gd name="connsiteX2" fmla="*/ 528432 w 599947"/>
                  <a:gd name="connsiteY2" fmla="*/ 336103 h 603687"/>
                  <a:gd name="connsiteX3" fmla="*/ 599947 w 599947"/>
                  <a:gd name="connsiteY3" fmla="*/ 431289 h 603687"/>
                  <a:gd name="connsiteX4" fmla="*/ 299914 w 599947"/>
                  <a:gd name="connsiteY4" fmla="*/ 603687 h 603687"/>
                  <a:gd name="connsiteX5" fmla="*/ 0 w 599947"/>
                  <a:gd name="connsiteY5" fmla="*/ 431289 h 603687"/>
                  <a:gd name="connsiteX6" fmla="*/ 175572 w 599947"/>
                  <a:gd name="connsiteY6" fmla="*/ 181494 h 603687"/>
                  <a:gd name="connsiteX7" fmla="*/ 299879 w 599947"/>
                  <a:gd name="connsiteY7" fmla="*/ 238829 h 603687"/>
                  <a:gd name="connsiteX8" fmla="*/ 424187 w 599947"/>
                  <a:gd name="connsiteY8" fmla="*/ 181494 h 603687"/>
                  <a:gd name="connsiteX9" fmla="*/ 507295 w 599947"/>
                  <a:gd name="connsiteY9" fmla="*/ 292263 h 603687"/>
                  <a:gd name="connsiteX10" fmla="*/ 299879 w 599947"/>
                  <a:gd name="connsiteY10" fmla="*/ 396648 h 603687"/>
                  <a:gd name="connsiteX11" fmla="*/ 92582 w 599947"/>
                  <a:gd name="connsiteY11" fmla="*/ 292263 h 603687"/>
                  <a:gd name="connsiteX12" fmla="*/ 299903 w 599947"/>
                  <a:gd name="connsiteY12" fmla="*/ 0 h 603687"/>
                  <a:gd name="connsiteX13" fmla="*/ 403846 w 599947"/>
                  <a:gd name="connsiteY13" fmla="*/ 138571 h 603687"/>
                  <a:gd name="connsiteX14" fmla="*/ 299903 w 599947"/>
                  <a:gd name="connsiteY14" fmla="*/ 186575 h 603687"/>
                  <a:gd name="connsiteX15" fmla="*/ 195960 w 599947"/>
                  <a:gd name="connsiteY15" fmla="*/ 138571 h 603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99947" h="603687">
                    <a:moveTo>
                      <a:pt x="71397" y="336103"/>
                    </a:moveTo>
                    <a:lnTo>
                      <a:pt x="299914" y="451272"/>
                    </a:lnTo>
                    <a:lnTo>
                      <a:pt x="528432" y="336103"/>
                    </a:lnTo>
                    <a:lnTo>
                      <a:pt x="599947" y="431289"/>
                    </a:lnTo>
                    <a:lnTo>
                      <a:pt x="299914" y="603687"/>
                    </a:lnTo>
                    <a:lnTo>
                      <a:pt x="0" y="431289"/>
                    </a:lnTo>
                    <a:close/>
                    <a:moveTo>
                      <a:pt x="175572" y="181494"/>
                    </a:moveTo>
                    <a:lnTo>
                      <a:pt x="299879" y="238829"/>
                    </a:lnTo>
                    <a:lnTo>
                      <a:pt x="424187" y="181494"/>
                    </a:lnTo>
                    <a:lnTo>
                      <a:pt x="507295" y="292263"/>
                    </a:lnTo>
                    <a:lnTo>
                      <a:pt x="299879" y="396648"/>
                    </a:lnTo>
                    <a:lnTo>
                      <a:pt x="92582" y="292263"/>
                    </a:lnTo>
                    <a:close/>
                    <a:moveTo>
                      <a:pt x="299903" y="0"/>
                    </a:moveTo>
                    <a:lnTo>
                      <a:pt x="403846" y="138571"/>
                    </a:lnTo>
                    <a:lnTo>
                      <a:pt x="299903" y="186575"/>
                    </a:lnTo>
                    <a:lnTo>
                      <a:pt x="195960" y="138571"/>
                    </a:lnTo>
                    <a:close/>
                  </a:path>
                </a:pathLst>
              </a:custGeom>
              <a:gradFill>
                <a:gsLst>
                  <a:gs pos="0">
                    <a:srgbClr val="0AEDD2"/>
                  </a:gs>
                  <a:gs pos="100000">
                    <a:srgbClr val="0383CD"/>
                  </a:gs>
                </a:gsLst>
                <a:lin ang="2700000" scaled="1"/>
              </a:gradFill>
              <a:ln>
                <a:noFill/>
              </a:ln>
            </p:spPr>
          </p:sp>
        </p:grpSp>
      </p:grpSp>
      <p:grpSp>
        <p:nvGrpSpPr>
          <p:cNvPr id="19" name="组合 18"/>
          <p:cNvGrpSpPr/>
          <p:nvPr/>
        </p:nvGrpSpPr>
        <p:grpSpPr>
          <a:xfrm>
            <a:off x="6658723" y="662208"/>
            <a:ext cx="5109077" cy="5713568"/>
            <a:chOff x="6658723" y="662208"/>
            <a:chExt cx="5109077" cy="5713568"/>
          </a:xfrm>
        </p:grpSpPr>
        <p:grpSp>
          <p:nvGrpSpPr>
            <p:cNvPr id="5" name="组合 4"/>
            <p:cNvGrpSpPr/>
            <p:nvPr/>
          </p:nvGrpSpPr>
          <p:grpSpPr>
            <a:xfrm>
              <a:off x="6658723" y="662208"/>
              <a:ext cx="5109077" cy="5713568"/>
              <a:chOff x="6658723" y="662208"/>
              <a:chExt cx="5109077" cy="5713568"/>
            </a:xfrm>
          </p:grpSpPr>
          <p:pic>
            <p:nvPicPr>
              <p:cNvPr id="3" name="图片 2" descr="图片包含 草, 户外, 田地, 公园&#10;&#10;描述已自动生成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58723" y="673181"/>
                <a:ext cx="3720854" cy="5188981"/>
              </a:xfrm>
              <a:prstGeom prst="rect">
                <a:avLst/>
              </a:prstGeom>
            </p:spPr>
          </p:pic>
          <p:sp>
            <p:nvSpPr>
              <p:cNvPr id="6" name="矩形 5"/>
              <p:cNvSpPr/>
              <p:nvPr/>
            </p:nvSpPr>
            <p:spPr>
              <a:xfrm flipH="1">
                <a:off x="7146981" y="1156294"/>
                <a:ext cx="3711173" cy="5188980"/>
              </a:xfrm>
              <a:prstGeom prst="rect">
                <a:avLst/>
              </a:prstGeom>
              <a:gradFill flip="none" rotWithShape="0">
                <a:gsLst>
                  <a:gs pos="43000">
                    <a:srgbClr val="0AEDD2">
                      <a:alpha val="0"/>
                    </a:srgbClr>
                  </a:gs>
                  <a:gs pos="100000">
                    <a:srgbClr val="0380CD">
                      <a:alpha val="74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Bold" panose="02010600030101010101" pitchFamily="34" charset="-122"/>
                  <a:ea typeface="思源黑体 CN Bold" panose="02010600030101010101" pitchFamily="34" charset="-122"/>
                </a:endParaRPr>
              </a:p>
            </p:txBody>
          </p:sp>
          <p:sp>
            <p:nvSpPr>
              <p:cNvPr id="7" name="十字形 6"/>
              <p:cNvSpPr/>
              <p:nvPr/>
            </p:nvSpPr>
            <p:spPr>
              <a:xfrm>
                <a:off x="11353780" y="662208"/>
                <a:ext cx="368935" cy="368935"/>
              </a:xfrm>
              <a:prstGeom prst="plus">
                <a:avLst>
                  <a:gd name="adj" fmla="val 36138"/>
                </a:avLst>
              </a:prstGeom>
              <a:gradFill>
                <a:gsLst>
                  <a:gs pos="0">
                    <a:srgbClr val="0AEDD2">
                      <a:alpha val="85000"/>
                    </a:srgbClr>
                  </a:gs>
                  <a:gs pos="100000">
                    <a:srgbClr val="0380CD">
                      <a:alpha val="90000"/>
                    </a:srgbClr>
                  </a:gs>
                </a:gsLst>
                <a:lin ang="90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Bold" panose="02010600030101010101" pitchFamily="34" charset="-122"/>
                  <a:ea typeface="思源黑体 CN Bold" panose="02010600030101010101" pitchFamily="34" charset="-122"/>
                </a:endParaRPr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11398468" y="3913246"/>
                <a:ext cx="369332" cy="246253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dist"/>
                <a:r>
                  <a:rPr lang="zh-CN" altLang="en-US" sz="1200" dirty="0">
                    <a:solidFill>
                      <a:sysClr val="windowText" lastClr="000000"/>
                    </a:solidFill>
                    <a:effectLst/>
                    <a:latin typeface="思源黑体 CN Bold" panose="02010600030101010101" pitchFamily="34" charset="-122"/>
                    <a:ea typeface="思源黑体 CN Bold" panose="02010600030101010101" pitchFamily="34" charset="-122"/>
                  </a:rPr>
                  <a:t>语文精品课件</a:t>
                </a:r>
                <a:endParaRPr lang="en-US" altLang="zh-CN" sz="1200" dirty="0">
                  <a:solidFill>
                    <a:sysClr val="windowText" lastClr="000000"/>
                  </a:solidFill>
                  <a:effectLst/>
                  <a:latin typeface="思源黑体 CN Bold" panose="02010600030101010101" pitchFamily="34" charset="-122"/>
                  <a:ea typeface="思源黑体 CN Bold" panose="02010600030101010101" pitchFamily="34" charset="-122"/>
                </a:endParaRPr>
              </a:p>
            </p:txBody>
          </p:sp>
        </p:grpSp>
        <p:sp>
          <p:nvSpPr>
            <p:cNvPr id="28" name="文本框 27"/>
            <p:cNvSpPr txBox="1"/>
            <p:nvPr/>
          </p:nvSpPr>
          <p:spPr>
            <a:xfrm>
              <a:off x="7901609" y="5134222"/>
              <a:ext cx="24779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站酷庆科黄油体" panose="02000803000000020004" pitchFamily="2" charset="-122"/>
                  <a:ea typeface="站酷庆科黄油体" panose="02000803000000020004" pitchFamily="2" charset="-122"/>
                  <a:cs typeface="+mn-cs"/>
                </a:rPr>
                <a:t>语文园地（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站酷庆科黄油体" panose="02000803000000020004" pitchFamily="2" charset="-122"/>
                  <a:ea typeface="站酷庆科黄油体" panose="02000803000000020004" pitchFamily="2" charset="-122"/>
                  <a:cs typeface="+mn-cs"/>
                </a:rPr>
                <a:t>1</a:t>
              </a:r>
              <a:r>
                <a: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站酷庆科黄油体" panose="02000803000000020004" pitchFamily="2" charset="-122"/>
                  <a:ea typeface="站酷庆科黄油体" panose="02000803000000020004" pitchFamily="2" charset="-122"/>
                  <a:cs typeface="+mn-cs"/>
                </a:rPr>
                <a:t>）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155065" y="1977390"/>
            <a:ext cx="10562590" cy="619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谈谈文中“大兴安岭、长江两岸、海南岛”不同地方的景色？   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19" b="9293"/>
          <a:stretch>
            <a:fillRect/>
          </a:stretch>
        </p:blipFill>
        <p:spPr>
          <a:xfrm>
            <a:off x="1332230" y="2966720"/>
            <a:ext cx="6070324" cy="262128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7873862" y="3295015"/>
            <a:ext cx="3199130" cy="1814829"/>
          </a:xfrm>
          <a:prstGeom prst="leftArrowCallout">
            <a:avLst/>
          </a:prstGeom>
          <a:solidFill>
            <a:schemeClr val="bg1"/>
          </a:solidFill>
          <a:ln w="9525">
            <a:solidFill>
              <a:srgbClr val="0383CD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383CD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大兴安岭，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383CD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寒冷地段，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383CD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我国的东北，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383CD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雪花飞舞。</a:t>
            </a:r>
          </a:p>
        </p:txBody>
      </p:sp>
      <p:sp>
        <p:nvSpPr>
          <p:cNvPr id="46" name="文本占位符 13"/>
          <p:cNvSpPr>
            <a:spLocks noGrp="1"/>
          </p:cNvSpPr>
          <p:nvPr>
            <p:ph type="body" sz="quarter" idx="10"/>
          </p:nvPr>
        </p:nvSpPr>
        <p:spPr>
          <a:xfrm>
            <a:off x="641350" y="423863"/>
            <a:ext cx="2082800" cy="377825"/>
          </a:xfrm>
        </p:spPr>
        <p:txBody>
          <a:bodyPr/>
          <a:lstStyle/>
          <a:p>
            <a:r>
              <a:rPr lang="en-US" altLang="zh-CN" dirty="0"/>
              <a:t>03  </a:t>
            </a:r>
            <a:r>
              <a:rPr lang="zh-CN" altLang="en-US" dirty="0"/>
              <a:t>字词句运用</a:t>
            </a:r>
          </a:p>
        </p:txBody>
      </p:sp>
      <p:sp>
        <p:nvSpPr>
          <p:cNvPr id="47" name="矩形: 圆角 46"/>
          <p:cNvSpPr/>
          <p:nvPr/>
        </p:nvSpPr>
        <p:spPr>
          <a:xfrm>
            <a:off x="647700" y="1270000"/>
            <a:ext cx="10896600" cy="4940300"/>
          </a:xfrm>
          <a:prstGeom prst="roundRect">
            <a:avLst>
              <a:gd name="adj" fmla="val 6851"/>
            </a:avLst>
          </a:prstGeom>
          <a:noFill/>
          <a:ln>
            <a:solidFill>
              <a:srgbClr val="0383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FandolFang R" panose="02010600030101010101" pitchFamily="50" charset="-122"/>
              <a:ea typeface="FandolFang R" panose="02010600030101010101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155065" y="1977390"/>
            <a:ext cx="10562590" cy="619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谈谈文中“大兴安岭、长江两岸、海南岛”不同地方的景色？   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7054077" y="3656881"/>
            <a:ext cx="3664585" cy="1383664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1978"/>
            </a:avLst>
          </a:prstGeom>
          <a:solidFill>
            <a:schemeClr val="bg1"/>
          </a:solidFill>
          <a:ln w="9525">
            <a:solidFill>
              <a:srgbClr val="0383CD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383CD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长江两岸，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383CD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温暖如春，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383CD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“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383CD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柳枝已经发芽”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92" t="8896" b="8896"/>
          <a:stretch>
            <a:fillRect/>
          </a:stretch>
        </p:blipFill>
        <p:spPr bwMode="auto">
          <a:xfrm flipH="1">
            <a:off x="1277952" y="2873926"/>
            <a:ext cx="5955030" cy="30594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文本占位符 13"/>
          <p:cNvSpPr>
            <a:spLocks noGrp="1"/>
          </p:cNvSpPr>
          <p:nvPr>
            <p:ph type="body" sz="quarter" idx="10"/>
          </p:nvPr>
        </p:nvSpPr>
        <p:spPr>
          <a:xfrm>
            <a:off x="641350" y="423863"/>
            <a:ext cx="2082800" cy="377825"/>
          </a:xfrm>
        </p:spPr>
        <p:txBody>
          <a:bodyPr/>
          <a:lstStyle/>
          <a:p>
            <a:r>
              <a:rPr lang="en-US" altLang="zh-CN" dirty="0"/>
              <a:t>03  </a:t>
            </a:r>
            <a:r>
              <a:rPr lang="zh-CN" altLang="en-US" dirty="0"/>
              <a:t>字词句运用</a:t>
            </a:r>
          </a:p>
        </p:txBody>
      </p:sp>
      <p:sp>
        <p:nvSpPr>
          <p:cNvPr id="48" name="矩形: 圆角 47"/>
          <p:cNvSpPr/>
          <p:nvPr/>
        </p:nvSpPr>
        <p:spPr>
          <a:xfrm>
            <a:off x="647700" y="1270000"/>
            <a:ext cx="10896600" cy="4940300"/>
          </a:xfrm>
          <a:prstGeom prst="roundRect">
            <a:avLst>
              <a:gd name="adj" fmla="val 6851"/>
            </a:avLst>
          </a:prstGeom>
          <a:noFill/>
          <a:ln>
            <a:solidFill>
              <a:srgbClr val="0383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FandolFang R" panose="02010600030101010101" pitchFamily="50" charset="-122"/>
              <a:ea typeface="FandolFang R" panose="02010600030101010101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155065" y="1977390"/>
            <a:ext cx="10562590" cy="619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谈谈文中“大兴安岭、长江两岸、海南岛”不同地方的景色？   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6610985" y="3585845"/>
            <a:ext cx="4438015" cy="1383664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7932"/>
            </a:avLst>
          </a:prstGeom>
          <a:solidFill>
            <a:schemeClr val="bg1"/>
          </a:solidFill>
          <a:ln w="9525">
            <a:solidFill>
              <a:srgbClr val="0383CD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383CD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海南岛，位于热带，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383CD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我国南方，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383CD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“到处盛开着鲜花”。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" t="8681" r="1727" b="8681"/>
          <a:stretch>
            <a:fillRect/>
          </a:stretch>
        </p:blipFill>
        <p:spPr bwMode="auto">
          <a:xfrm flipH="1">
            <a:off x="1174943" y="2888531"/>
            <a:ext cx="5311776" cy="3030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文本占位符 13"/>
          <p:cNvSpPr>
            <a:spLocks noGrp="1"/>
          </p:cNvSpPr>
          <p:nvPr>
            <p:ph type="body" sz="quarter" idx="10"/>
          </p:nvPr>
        </p:nvSpPr>
        <p:spPr>
          <a:xfrm>
            <a:off x="641350" y="423863"/>
            <a:ext cx="2082800" cy="377825"/>
          </a:xfrm>
        </p:spPr>
        <p:txBody>
          <a:bodyPr/>
          <a:lstStyle/>
          <a:p>
            <a:r>
              <a:rPr lang="en-US" altLang="zh-CN" dirty="0"/>
              <a:t>03  </a:t>
            </a:r>
            <a:r>
              <a:rPr lang="zh-CN" altLang="en-US" dirty="0"/>
              <a:t>字词句运用</a:t>
            </a:r>
          </a:p>
        </p:txBody>
      </p:sp>
      <p:sp>
        <p:nvSpPr>
          <p:cNvPr id="47" name="矩形: 圆角 46"/>
          <p:cNvSpPr/>
          <p:nvPr/>
        </p:nvSpPr>
        <p:spPr>
          <a:xfrm>
            <a:off x="647700" y="1270000"/>
            <a:ext cx="10896600" cy="4940300"/>
          </a:xfrm>
          <a:prstGeom prst="roundRect">
            <a:avLst>
              <a:gd name="adj" fmla="val 6851"/>
            </a:avLst>
          </a:prstGeom>
          <a:noFill/>
          <a:ln>
            <a:solidFill>
              <a:srgbClr val="0383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FandolFang R" panose="02010600030101010101" pitchFamily="50" charset="-122"/>
              <a:ea typeface="FandolFang R" panose="02010600030101010101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6325769" y="3299681"/>
            <a:ext cx="4555490" cy="1457066"/>
          </a:xfrm>
          <a:prstGeom prst="wedgeRoundRectCallout">
            <a:avLst>
              <a:gd name="adj1" fmla="val -59408"/>
              <a:gd name="adj2" fmla="val 29315"/>
              <a:gd name="adj3" fmla="val 16667"/>
            </a:avLst>
          </a:prstGeom>
          <a:solidFill>
            <a:schemeClr val="bg1"/>
          </a:solidFill>
          <a:ln w="9525">
            <a:solidFill>
              <a:srgbClr val="0383CD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这首儿歌赞美了祖国幅员辽阔，气候多样的特点。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124053" y="2380933"/>
            <a:ext cx="4742180" cy="3447718"/>
          </a:xfrm>
          <a:prstGeom prst="roundRect">
            <a:avLst/>
          </a:prstGeom>
          <a:noFill/>
          <a:ln w="44450">
            <a:solidFill>
              <a:srgbClr val="0383C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大 兴 安 岭，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雪 花 还 在 飞 舞。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长 江  两  岸，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柳 枝 已 经 发芽。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海 南 岛 上，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到 处  盛  开 着 鲜 花。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我 们 的祖 国  多 么 广  大。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charset="-122"/>
            </a:endParaRPr>
          </a:p>
        </p:txBody>
      </p:sp>
      <p:sp>
        <p:nvSpPr>
          <p:cNvPr id="47" name="文本占位符 13"/>
          <p:cNvSpPr>
            <a:spLocks noGrp="1"/>
          </p:cNvSpPr>
          <p:nvPr>
            <p:ph type="body" sz="quarter" idx="10"/>
          </p:nvPr>
        </p:nvSpPr>
        <p:spPr>
          <a:xfrm>
            <a:off x="641350" y="423863"/>
            <a:ext cx="2082800" cy="377825"/>
          </a:xfrm>
        </p:spPr>
        <p:txBody>
          <a:bodyPr/>
          <a:lstStyle/>
          <a:p>
            <a:r>
              <a:rPr lang="en-US" altLang="zh-CN" dirty="0"/>
              <a:t>03  </a:t>
            </a:r>
            <a:r>
              <a:rPr lang="zh-CN" altLang="en-US" dirty="0"/>
              <a:t>字词句运用</a:t>
            </a:r>
          </a:p>
        </p:txBody>
      </p:sp>
      <p:sp>
        <p:nvSpPr>
          <p:cNvPr id="48" name="矩形: 圆角 47"/>
          <p:cNvSpPr/>
          <p:nvPr/>
        </p:nvSpPr>
        <p:spPr>
          <a:xfrm>
            <a:off x="647700" y="1270000"/>
            <a:ext cx="10896600" cy="4940300"/>
          </a:xfrm>
          <a:prstGeom prst="roundRect">
            <a:avLst>
              <a:gd name="adj" fmla="val 6851"/>
            </a:avLst>
          </a:prstGeom>
          <a:noFill/>
          <a:ln>
            <a:solidFill>
              <a:srgbClr val="0383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FandolFang R" panose="02010600030101010101" pitchFamily="50" charset="-122"/>
              <a:ea typeface="FandolFang R" panose="02010600030101010101" pitchFamily="50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041400" y="801688"/>
            <a:ext cx="3209925" cy="1201420"/>
            <a:chOff x="1652" y="3117"/>
            <a:chExt cx="7340" cy="1892"/>
          </a:xfrm>
        </p:grpSpPr>
        <p:pic>
          <p:nvPicPr>
            <p:cNvPr id="4" name="图片 3" descr="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2" y="3117"/>
              <a:ext cx="7340" cy="1892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1841" y="3796"/>
              <a:ext cx="500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10600030101010101" pitchFamily="34" charset="-122"/>
                  <a:ea typeface="思源黑体 CN Bold" panose="02010600030101010101" pitchFamily="34" charset="-122"/>
                  <a:cs typeface="黑体" panose="02010609060101010101" charset="-122"/>
                  <a:sym typeface="+mn-ea"/>
                </a:rPr>
                <a:t>知识点拨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1" name="组合 1"/>
          <p:cNvGrpSpPr/>
          <p:nvPr/>
        </p:nvGrpSpPr>
        <p:grpSpPr bwMode="auto">
          <a:xfrm>
            <a:off x="1497109" y="1748245"/>
            <a:ext cx="2841625" cy="2898327"/>
            <a:chOff x="3289226" y="1645798"/>
            <a:chExt cx="2842456" cy="2898755"/>
          </a:xfrm>
        </p:grpSpPr>
        <p:grpSp>
          <p:nvGrpSpPr>
            <p:cNvPr id="17420" name="组合 2"/>
            <p:cNvGrpSpPr/>
            <p:nvPr/>
          </p:nvGrpSpPr>
          <p:grpSpPr bwMode="auto">
            <a:xfrm>
              <a:off x="3312282" y="1645798"/>
              <a:ext cx="2819400" cy="924987"/>
              <a:chOff x="2483768" y="2708167"/>
              <a:chExt cx="2820060" cy="924392"/>
            </a:xfrm>
          </p:grpSpPr>
          <p:grpSp>
            <p:nvGrpSpPr>
              <p:cNvPr id="17433" name="组合 4"/>
              <p:cNvGrpSpPr/>
              <p:nvPr/>
            </p:nvGrpSpPr>
            <p:grpSpPr bwMode="auto">
              <a:xfrm>
                <a:off x="2483768" y="2708167"/>
                <a:ext cx="897424" cy="924392"/>
                <a:chOff x="317986" y="1748182"/>
                <a:chExt cx="1887537" cy="1848913"/>
              </a:xfrm>
            </p:grpSpPr>
            <p:pic>
              <p:nvPicPr>
                <p:cNvPr id="17436" name="图片 2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7986" y="1748182"/>
                  <a:ext cx="1887537" cy="16825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7437" name="TextBox 4"/>
                <p:cNvSpPr txBox="1">
                  <a:spLocks noChangeArrowheads="1"/>
                </p:cNvSpPr>
                <p:nvPr/>
              </p:nvSpPr>
              <p:spPr bwMode="auto">
                <a:xfrm>
                  <a:off x="318695" y="1751223"/>
                  <a:ext cx="1838324" cy="18458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Ctr="1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思源黑体 CN Bold" panose="02010600030101010101" pitchFamily="34" charset="-122"/>
                      <a:ea typeface="思源黑体 CN Bold" panose="02010600030101010101" pitchFamily="34" charset="-122"/>
                      <a:cs typeface="+mn-cs"/>
                    </a:rPr>
                    <a:t>白</a:t>
                  </a:r>
                </a:p>
              </p:txBody>
            </p:sp>
          </p:grpSp>
          <p:pic>
            <p:nvPicPr>
              <p:cNvPr id="17434" name="图片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2025" y="2708167"/>
                <a:ext cx="897424" cy="841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35" name="图片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6404" y="2708168"/>
                <a:ext cx="897424" cy="841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7421" name="组合 2"/>
            <p:cNvGrpSpPr/>
            <p:nvPr/>
          </p:nvGrpSpPr>
          <p:grpSpPr bwMode="auto">
            <a:xfrm>
              <a:off x="3289226" y="2649537"/>
              <a:ext cx="2819400" cy="923466"/>
              <a:chOff x="2483768" y="2703795"/>
              <a:chExt cx="2820060" cy="922872"/>
            </a:xfrm>
          </p:grpSpPr>
          <p:grpSp>
            <p:nvGrpSpPr>
              <p:cNvPr id="17428" name="组合 4"/>
              <p:cNvGrpSpPr/>
              <p:nvPr/>
            </p:nvGrpSpPr>
            <p:grpSpPr bwMode="auto">
              <a:xfrm>
                <a:off x="2483768" y="2703795"/>
                <a:ext cx="897424" cy="922872"/>
                <a:chOff x="317986" y="1739435"/>
                <a:chExt cx="1887537" cy="1845872"/>
              </a:xfrm>
            </p:grpSpPr>
            <p:pic>
              <p:nvPicPr>
                <p:cNvPr id="17431" name="图片 2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7986" y="1748182"/>
                  <a:ext cx="1887537" cy="16825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7432" name="TextBox 4"/>
                <p:cNvSpPr txBox="1">
                  <a:spLocks noChangeArrowheads="1"/>
                </p:cNvSpPr>
                <p:nvPr/>
              </p:nvSpPr>
              <p:spPr bwMode="auto">
                <a:xfrm>
                  <a:off x="367199" y="1739435"/>
                  <a:ext cx="1838324" cy="18458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Ctr="1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思源黑体 CN Bold" panose="02010600030101010101" pitchFamily="34" charset="-122"/>
                      <a:ea typeface="思源黑体 CN Bold" panose="02010600030101010101" pitchFamily="34" charset="-122"/>
                      <a:cs typeface="+mn-cs"/>
                    </a:rPr>
                    <a:t>回</a:t>
                  </a:r>
                </a:p>
              </p:txBody>
            </p:sp>
          </p:grpSp>
          <p:pic>
            <p:nvPicPr>
              <p:cNvPr id="17429" name="图片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2025" y="2708167"/>
                <a:ext cx="897424" cy="841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30" name="图片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6404" y="2708168"/>
                <a:ext cx="897424" cy="841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7422" name="组合 2"/>
            <p:cNvGrpSpPr/>
            <p:nvPr/>
          </p:nvGrpSpPr>
          <p:grpSpPr bwMode="auto">
            <a:xfrm>
              <a:off x="3289226" y="3621087"/>
              <a:ext cx="2819400" cy="923466"/>
              <a:chOff x="2483768" y="2703795"/>
              <a:chExt cx="2820060" cy="922872"/>
            </a:xfrm>
          </p:grpSpPr>
          <p:grpSp>
            <p:nvGrpSpPr>
              <p:cNvPr id="17423" name="组合 4"/>
              <p:cNvGrpSpPr/>
              <p:nvPr/>
            </p:nvGrpSpPr>
            <p:grpSpPr bwMode="auto">
              <a:xfrm>
                <a:off x="2483768" y="2703795"/>
                <a:ext cx="897424" cy="922872"/>
                <a:chOff x="317986" y="1739435"/>
                <a:chExt cx="1887537" cy="1845872"/>
              </a:xfrm>
            </p:grpSpPr>
            <p:pic>
              <p:nvPicPr>
                <p:cNvPr id="17426" name="图片 2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7986" y="1748182"/>
                  <a:ext cx="1887537" cy="16825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7427" name="TextBox 4"/>
                <p:cNvSpPr txBox="1">
                  <a:spLocks noChangeArrowheads="1"/>
                </p:cNvSpPr>
                <p:nvPr/>
              </p:nvSpPr>
              <p:spPr bwMode="auto">
                <a:xfrm>
                  <a:off x="367199" y="1739435"/>
                  <a:ext cx="1838324" cy="18458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Ctr="1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思源黑体 CN Bold" panose="02010600030101010101" pitchFamily="34" charset="-122"/>
                      <a:ea typeface="思源黑体 CN Bold" panose="02010600030101010101" pitchFamily="34" charset="-122"/>
                      <a:cs typeface="+mn-cs"/>
                    </a:rPr>
                    <a:t>国</a:t>
                  </a:r>
                </a:p>
              </p:txBody>
            </p:sp>
          </p:grpSp>
          <p:pic>
            <p:nvPicPr>
              <p:cNvPr id="17424" name="图片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2025" y="2708167"/>
                <a:ext cx="897424" cy="841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25" name="图片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6404" y="2708168"/>
                <a:ext cx="897424" cy="841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圆角矩形标注 1"/>
          <p:cNvSpPr/>
          <p:nvPr/>
        </p:nvSpPr>
        <p:spPr>
          <a:xfrm>
            <a:off x="4828769" y="1748245"/>
            <a:ext cx="2405297" cy="2821009"/>
          </a:xfrm>
          <a:prstGeom prst="wedgeRoundRectCallout">
            <a:avLst>
              <a:gd name="adj1" fmla="val -59676"/>
              <a:gd name="adj2" fmla="val -35600"/>
              <a:gd name="adj3" fmla="val 16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这些汉字在书写时都要遵守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先外后里再封口的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笔顺规则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哦！</a:t>
            </a:r>
          </a:p>
        </p:txBody>
      </p:sp>
      <p:sp>
        <p:nvSpPr>
          <p:cNvPr id="103" name="文本框 102"/>
          <p:cNvSpPr txBox="1"/>
          <p:nvPr/>
        </p:nvSpPr>
        <p:spPr>
          <a:xfrm>
            <a:off x="1520158" y="4833175"/>
            <a:ext cx="5782310" cy="1267837"/>
          </a:xfrm>
          <a:prstGeom prst="horizontalScroll">
            <a:avLst/>
          </a:prstGeom>
          <a:solidFill>
            <a:schemeClr val="bg1"/>
          </a:solidFill>
          <a:ln w="9525">
            <a:solidFill>
              <a:srgbClr val="0383CD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我发现：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它们的共同点是全包围结构或具有全包围结构的特点。</a:t>
            </a:r>
          </a:p>
        </p:txBody>
      </p:sp>
      <p:sp>
        <p:nvSpPr>
          <p:cNvPr id="83" name="文本占位符 13"/>
          <p:cNvSpPr>
            <a:spLocks noGrp="1"/>
          </p:cNvSpPr>
          <p:nvPr>
            <p:ph type="body" sz="quarter" idx="10"/>
          </p:nvPr>
        </p:nvSpPr>
        <p:spPr>
          <a:xfrm>
            <a:off x="641350" y="423863"/>
            <a:ext cx="2082800" cy="377825"/>
          </a:xfrm>
        </p:spPr>
        <p:txBody>
          <a:bodyPr/>
          <a:lstStyle/>
          <a:p>
            <a:r>
              <a:rPr lang="en-US" altLang="zh-CN" dirty="0"/>
              <a:t>03  </a:t>
            </a:r>
            <a:r>
              <a:rPr lang="zh-CN" altLang="en-US" dirty="0"/>
              <a:t>字词句运用</a:t>
            </a:r>
          </a:p>
        </p:txBody>
      </p:sp>
      <p:sp>
        <p:nvSpPr>
          <p:cNvPr id="84" name="矩形: 圆角 83"/>
          <p:cNvSpPr/>
          <p:nvPr/>
        </p:nvSpPr>
        <p:spPr>
          <a:xfrm>
            <a:off x="647700" y="1270000"/>
            <a:ext cx="10896600" cy="4940300"/>
          </a:xfrm>
          <a:prstGeom prst="roundRect">
            <a:avLst>
              <a:gd name="adj" fmla="val 6851"/>
            </a:avLst>
          </a:prstGeom>
          <a:noFill/>
          <a:ln>
            <a:solidFill>
              <a:srgbClr val="0383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FandolFang R" panose="02010600030101010101" pitchFamily="50" charset="-122"/>
              <a:ea typeface="FandolFang R" panose="02010600030101010101" pitchFamily="50" charset="-122"/>
            </a:endParaRPr>
          </a:p>
        </p:txBody>
      </p:sp>
      <p:sp>
        <p:nvSpPr>
          <p:cNvPr id="85" name="TextBox 1"/>
          <p:cNvSpPr txBox="1"/>
          <p:nvPr/>
        </p:nvSpPr>
        <p:spPr>
          <a:xfrm>
            <a:off x="7853268" y="1730025"/>
            <a:ext cx="3339637" cy="142872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像这样在书写时遵守先外后里再封口笔顺规则的汉字还有很多，你能写出几个呢？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7814498" y="3658171"/>
            <a:ext cx="785257" cy="715600"/>
            <a:chOff x="7814498" y="3658171"/>
            <a:chExt cx="785257" cy="715600"/>
          </a:xfrm>
        </p:grpSpPr>
        <p:pic>
          <p:nvPicPr>
            <p:cNvPr id="87" name="图片 8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311" b="51070"/>
            <a:stretch>
              <a:fillRect/>
            </a:stretch>
          </p:blipFill>
          <p:spPr>
            <a:xfrm>
              <a:off x="7814498" y="3658171"/>
              <a:ext cx="785257" cy="715600"/>
            </a:xfrm>
            <a:prstGeom prst="rect">
              <a:avLst/>
            </a:prstGeom>
          </p:spPr>
        </p:pic>
        <p:sp>
          <p:nvSpPr>
            <p:cNvPr id="88" name="矩形 87"/>
            <p:cNvSpPr/>
            <p:nvPr/>
          </p:nvSpPr>
          <p:spPr>
            <a:xfrm>
              <a:off x="7889511" y="3731886"/>
              <a:ext cx="595035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 w="0"/>
                  <a:solidFill>
                    <a:schemeClr val="tx1">
                      <a:lumMod val="85000"/>
                      <a:lumOff val="15000"/>
                    </a:schemeClr>
                  </a:solidFill>
                  <a:uLnTx/>
                  <a:uFillTx/>
                  <a:latin typeface="思源黑体 CN Bold" panose="02010600030101010101" pitchFamily="34" charset="-122"/>
                  <a:ea typeface="思源黑体 CN Bold" panose="02010600030101010101" pitchFamily="34" charset="-122"/>
                  <a:cs typeface="+mn-cs"/>
                </a:rPr>
                <a:t>国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9164442" y="3658171"/>
            <a:ext cx="785257" cy="715600"/>
            <a:chOff x="9164442" y="3658171"/>
            <a:chExt cx="785257" cy="715600"/>
          </a:xfrm>
        </p:grpSpPr>
        <p:pic>
          <p:nvPicPr>
            <p:cNvPr id="90" name="图片 8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311" b="51070"/>
            <a:stretch>
              <a:fillRect/>
            </a:stretch>
          </p:blipFill>
          <p:spPr>
            <a:xfrm>
              <a:off x="9164442" y="3658171"/>
              <a:ext cx="785257" cy="715600"/>
            </a:xfrm>
            <a:prstGeom prst="rect">
              <a:avLst/>
            </a:prstGeom>
          </p:spPr>
        </p:pic>
        <p:sp>
          <p:nvSpPr>
            <p:cNvPr id="91" name="矩形 90"/>
            <p:cNvSpPr/>
            <p:nvPr/>
          </p:nvSpPr>
          <p:spPr>
            <a:xfrm>
              <a:off x="9239455" y="3731886"/>
              <a:ext cx="595035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 w="0"/>
                  <a:solidFill>
                    <a:schemeClr val="tx1">
                      <a:lumMod val="85000"/>
                      <a:lumOff val="15000"/>
                    </a:schemeClr>
                  </a:solidFill>
                  <a:uLnTx/>
                  <a:uFillTx/>
                  <a:latin typeface="思源黑体 CN Bold" panose="02010600030101010101" pitchFamily="34" charset="-122"/>
                  <a:ea typeface="思源黑体 CN Bold" panose="02010600030101010101" pitchFamily="34" charset="-122"/>
                  <a:cs typeface="+mn-cs"/>
                </a:rPr>
                <a:t>回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0514386" y="3658171"/>
            <a:ext cx="785257" cy="715600"/>
            <a:chOff x="10514386" y="3658171"/>
            <a:chExt cx="785257" cy="715600"/>
          </a:xfrm>
        </p:grpSpPr>
        <p:pic>
          <p:nvPicPr>
            <p:cNvPr id="93" name="图片 9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311" b="51070"/>
            <a:stretch>
              <a:fillRect/>
            </a:stretch>
          </p:blipFill>
          <p:spPr>
            <a:xfrm>
              <a:off x="10514386" y="3658171"/>
              <a:ext cx="785257" cy="715600"/>
            </a:xfrm>
            <a:prstGeom prst="rect">
              <a:avLst/>
            </a:prstGeom>
          </p:spPr>
        </p:pic>
        <p:sp>
          <p:nvSpPr>
            <p:cNvPr id="94" name="矩形 93"/>
            <p:cNvSpPr/>
            <p:nvPr/>
          </p:nvSpPr>
          <p:spPr>
            <a:xfrm>
              <a:off x="10589399" y="3731886"/>
              <a:ext cx="595035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 w="0"/>
                  <a:solidFill>
                    <a:schemeClr val="tx1">
                      <a:lumMod val="85000"/>
                      <a:lumOff val="15000"/>
                    </a:schemeClr>
                  </a:solidFill>
                  <a:uLnTx/>
                  <a:uFillTx/>
                  <a:latin typeface="思源黑体 CN Bold" panose="02010600030101010101" pitchFamily="34" charset="-122"/>
                  <a:ea typeface="思源黑体 CN Bold" panose="02010600030101010101" pitchFamily="34" charset="-122"/>
                  <a:cs typeface="+mn-cs"/>
                </a:rPr>
                <a:t>困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814498" y="4751493"/>
            <a:ext cx="785257" cy="715600"/>
            <a:chOff x="7814498" y="4751493"/>
            <a:chExt cx="785257" cy="715600"/>
          </a:xfrm>
        </p:grpSpPr>
        <p:pic>
          <p:nvPicPr>
            <p:cNvPr id="96" name="图片 9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311" b="51070"/>
            <a:stretch>
              <a:fillRect/>
            </a:stretch>
          </p:blipFill>
          <p:spPr>
            <a:xfrm>
              <a:off x="7814498" y="4751493"/>
              <a:ext cx="785257" cy="715600"/>
            </a:xfrm>
            <a:prstGeom prst="rect">
              <a:avLst/>
            </a:prstGeom>
          </p:spPr>
        </p:pic>
        <p:sp>
          <p:nvSpPr>
            <p:cNvPr id="97" name="矩形 96"/>
            <p:cNvSpPr/>
            <p:nvPr/>
          </p:nvSpPr>
          <p:spPr>
            <a:xfrm>
              <a:off x="7889511" y="4825208"/>
              <a:ext cx="595035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 w="0"/>
                  <a:solidFill>
                    <a:schemeClr val="tx1">
                      <a:lumMod val="85000"/>
                      <a:lumOff val="15000"/>
                    </a:schemeClr>
                  </a:solidFill>
                  <a:uLnTx/>
                  <a:uFillTx/>
                  <a:latin typeface="思源黑体 CN Bold" panose="02010600030101010101" pitchFamily="34" charset="-122"/>
                  <a:ea typeface="思源黑体 CN Bold" panose="02010600030101010101" pitchFamily="34" charset="-122"/>
                  <a:cs typeface="+mn-cs"/>
                </a:rPr>
                <a:t>团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9182940" y="4751493"/>
            <a:ext cx="785257" cy="715600"/>
            <a:chOff x="9182940" y="4751493"/>
            <a:chExt cx="785257" cy="715600"/>
          </a:xfrm>
        </p:grpSpPr>
        <p:pic>
          <p:nvPicPr>
            <p:cNvPr id="99" name="图片 9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311" b="51070"/>
            <a:stretch>
              <a:fillRect/>
            </a:stretch>
          </p:blipFill>
          <p:spPr>
            <a:xfrm>
              <a:off x="9182940" y="4751493"/>
              <a:ext cx="785257" cy="715600"/>
            </a:xfrm>
            <a:prstGeom prst="rect">
              <a:avLst/>
            </a:prstGeom>
          </p:spPr>
        </p:pic>
        <p:sp>
          <p:nvSpPr>
            <p:cNvPr id="100" name="矩形 99"/>
            <p:cNvSpPr/>
            <p:nvPr/>
          </p:nvSpPr>
          <p:spPr>
            <a:xfrm>
              <a:off x="9257953" y="4825208"/>
              <a:ext cx="595035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 w="0"/>
                  <a:solidFill>
                    <a:schemeClr val="tx1">
                      <a:lumMod val="85000"/>
                      <a:lumOff val="15000"/>
                    </a:schemeClr>
                  </a:solidFill>
                  <a:uLnTx/>
                  <a:uFillTx/>
                  <a:latin typeface="思源黑体 CN Bold" panose="02010600030101010101" pitchFamily="34" charset="-122"/>
                  <a:ea typeface="思源黑体 CN Bold" panose="02010600030101010101" pitchFamily="34" charset="-122"/>
                  <a:cs typeface="+mn-cs"/>
                </a:rPr>
                <a:t>圆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0523635" y="4751493"/>
            <a:ext cx="785257" cy="715600"/>
            <a:chOff x="10523635" y="4751493"/>
            <a:chExt cx="785257" cy="715600"/>
          </a:xfrm>
        </p:grpSpPr>
        <p:pic>
          <p:nvPicPr>
            <p:cNvPr id="102" name="图片 10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311" b="51070"/>
            <a:stretch>
              <a:fillRect/>
            </a:stretch>
          </p:blipFill>
          <p:spPr>
            <a:xfrm>
              <a:off x="10523635" y="4751493"/>
              <a:ext cx="785257" cy="715600"/>
            </a:xfrm>
            <a:prstGeom prst="rect">
              <a:avLst/>
            </a:prstGeom>
          </p:spPr>
        </p:pic>
        <p:sp>
          <p:nvSpPr>
            <p:cNvPr id="104" name="矩形 103"/>
            <p:cNvSpPr/>
            <p:nvPr/>
          </p:nvSpPr>
          <p:spPr>
            <a:xfrm>
              <a:off x="10598648" y="4825208"/>
              <a:ext cx="595035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 w="0"/>
                  <a:solidFill>
                    <a:schemeClr val="tx1">
                      <a:lumMod val="85000"/>
                      <a:lumOff val="15000"/>
                    </a:schemeClr>
                  </a:solidFill>
                  <a:uLnTx/>
                  <a:uFillTx/>
                  <a:latin typeface="思源黑体 CN Bold" panose="02010600030101010101" pitchFamily="34" charset="-122"/>
                  <a:ea typeface="思源黑体 CN Bold" panose="02010600030101010101" pitchFamily="34" charset="-122"/>
                  <a:cs typeface="+mn-cs"/>
                </a:rPr>
                <a:t>园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2092008" y="1787525"/>
            <a:ext cx="8007985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chūn huí dà  dì     wàn wù fù sū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春 回 大 地   万 物 复苏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liǔ  lǜ huā hónɡ   yīnɡ ɡē yàn wǔ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柳绿 花 红    莺  歌 燕 舞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bīnɡ xuě rónɡ huà  quán shuǐ dīnɡ dōnɡ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冰  雪 融  化   泉   水  叮  咚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bǎi huā qí fànɡ   bǎi niǎo zhēnɡ mínɡ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百 花齐 放   百 鸟   争    鸣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04  </a:t>
            </a:r>
            <a:r>
              <a:rPr lang="zh-CN" altLang="en-US" dirty="0"/>
              <a:t>日积月累</a:t>
            </a:r>
          </a:p>
        </p:txBody>
      </p:sp>
      <p:sp>
        <p:nvSpPr>
          <p:cNvPr id="44" name="矩形: 圆角 43"/>
          <p:cNvSpPr/>
          <p:nvPr/>
        </p:nvSpPr>
        <p:spPr>
          <a:xfrm>
            <a:off x="647700" y="1270000"/>
            <a:ext cx="10896600" cy="4940300"/>
          </a:xfrm>
          <a:prstGeom prst="roundRect">
            <a:avLst>
              <a:gd name="adj" fmla="val 6851"/>
            </a:avLst>
          </a:prstGeom>
          <a:noFill/>
          <a:ln>
            <a:solidFill>
              <a:srgbClr val="0383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FandolFang R" panose="02010600030101010101" pitchFamily="50" charset="-122"/>
              <a:ea typeface="FandolFang R" panose="02010600030101010101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6"/>
          <p:cNvSpPr txBox="1">
            <a:spLocks noChangeArrowheads="1"/>
          </p:cNvSpPr>
          <p:nvPr/>
        </p:nvSpPr>
        <p:spPr bwMode="auto">
          <a:xfrm>
            <a:off x="1053852" y="2105521"/>
            <a:ext cx="9948766" cy="55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写的都是春天的典型事物或现象，构成了一幅幅春景图，引人进入春天的美好境界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。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1053853" y="1583551"/>
            <a:ext cx="623189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想一想这些词语都是写哪个季节的？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charset="-122"/>
            </a:endParaRPr>
          </a:p>
        </p:txBody>
      </p:sp>
      <p:sp>
        <p:nvSpPr>
          <p:cNvPr id="45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641350" y="423863"/>
            <a:ext cx="2082800" cy="377825"/>
          </a:xfrm>
        </p:spPr>
        <p:txBody>
          <a:bodyPr/>
          <a:lstStyle/>
          <a:p>
            <a:r>
              <a:rPr lang="en-US" altLang="zh-CN" dirty="0"/>
              <a:t>04  </a:t>
            </a:r>
            <a:r>
              <a:rPr lang="zh-CN" altLang="en-US" dirty="0"/>
              <a:t>日积月累</a:t>
            </a:r>
          </a:p>
        </p:txBody>
      </p:sp>
      <p:sp>
        <p:nvSpPr>
          <p:cNvPr id="46" name="矩形: 圆角 45"/>
          <p:cNvSpPr/>
          <p:nvPr/>
        </p:nvSpPr>
        <p:spPr>
          <a:xfrm>
            <a:off x="647700" y="1270000"/>
            <a:ext cx="10896600" cy="4940300"/>
          </a:xfrm>
          <a:prstGeom prst="roundRect">
            <a:avLst>
              <a:gd name="adj" fmla="val 6851"/>
            </a:avLst>
          </a:prstGeom>
          <a:noFill/>
          <a:ln>
            <a:solidFill>
              <a:srgbClr val="0383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FandolFang R" panose="02010600030101010101" pitchFamily="50" charset="-122"/>
              <a:ea typeface="FandolFang R" panose="02010600030101010101" pitchFamily="50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1053852" y="2831352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这首儿歌写了谁和谁好？</a:t>
            </a:r>
          </a:p>
        </p:txBody>
      </p:sp>
      <p:sp>
        <p:nvSpPr>
          <p:cNvPr id="48" name="TextBox 1"/>
          <p:cNvSpPr txBox="1">
            <a:spLocks noChangeArrowheads="1"/>
          </p:cNvSpPr>
          <p:nvPr/>
        </p:nvSpPr>
        <p:spPr bwMode="auto">
          <a:xfrm>
            <a:off x="2808278" y="3391484"/>
            <a:ext cx="1203960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藤和瓜</a:t>
            </a: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28635" y="4059236"/>
            <a:ext cx="2736796" cy="20525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41860" y="4059236"/>
            <a:ext cx="2736796" cy="20525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1" name="TextBox 1"/>
          <p:cNvSpPr txBox="1">
            <a:spLocks noChangeArrowheads="1"/>
          </p:cNvSpPr>
          <p:nvPr/>
        </p:nvSpPr>
        <p:spPr bwMode="auto">
          <a:xfrm>
            <a:off x="7917253" y="3391484"/>
            <a:ext cx="1559560" cy="49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蜜蜂和花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8" grpId="0"/>
      <p:bldP spid="5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70971" y="1596390"/>
            <a:ext cx="3975100" cy="42933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shuí   hé   shuí   hǎo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谁和谁好？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ténɡ hé ɡuā hǎo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藤和瓜好，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tā men shǒu lā shǒu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它们手拉手，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bù chǎo yě  bú nào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不吵也不闹。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7835321" y="1390784"/>
            <a:ext cx="3493770" cy="4704558"/>
          </a:xfrm>
          <a:prstGeom prst="round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shuí   hé   shuí   hǎo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谁和谁好？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mì fēnɡ hé huā hǎo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蜂蜜和花好，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mì fēnɡ lái cǎi mì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蜜蜂来采蜜，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huā  ér yǎnɡ liǎn xiào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花儿仰 脸笑。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792500" y="3240169"/>
            <a:ext cx="3042821" cy="10057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shuí   hé   shuí   hǎo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谁 和 谁 好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+mn-cs"/>
            </a:endParaRPr>
          </a:p>
        </p:txBody>
      </p:sp>
      <p:sp>
        <p:nvSpPr>
          <p:cNvPr id="46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641350" y="423863"/>
            <a:ext cx="2082800" cy="377825"/>
          </a:xfrm>
        </p:spPr>
        <p:txBody>
          <a:bodyPr>
            <a:normAutofit fontScale="92500"/>
          </a:bodyPr>
          <a:lstStyle/>
          <a:p>
            <a:r>
              <a:rPr lang="en-US" altLang="zh-CN" dirty="0"/>
              <a:t>05  </a:t>
            </a:r>
            <a:r>
              <a:rPr lang="zh-CN" altLang="en-US" dirty="0"/>
              <a:t>和大人一起读</a:t>
            </a:r>
          </a:p>
        </p:txBody>
      </p:sp>
      <p:sp>
        <p:nvSpPr>
          <p:cNvPr id="47" name="矩形: 圆角 46"/>
          <p:cNvSpPr/>
          <p:nvPr/>
        </p:nvSpPr>
        <p:spPr>
          <a:xfrm>
            <a:off x="647700" y="1270000"/>
            <a:ext cx="10896600" cy="4940300"/>
          </a:xfrm>
          <a:prstGeom prst="roundRect">
            <a:avLst>
              <a:gd name="adj" fmla="val 6851"/>
            </a:avLst>
          </a:prstGeom>
          <a:noFill/>
          <a:ln>
            <a:solidFill>
              <a:srgbClr val="0383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FandolFang R" panose="02010600030101010101" pitchFamily="50" charset="-122"/>
              <a:ea typeface="FandolFang R" panose="02010600030101010101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256583" y="2939640"/>
            <a:ext cx="3152775" cy="26096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谁和谁好？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乌云和雨好，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乌云飘到哪里，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雨水跟到哪里。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56583" y="2116045"/>
            <a:ext cx="8717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找找身边还要“谁和谁好”，仿照儿歌的形式说一说。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charset="-122"/>
            </a:endParaRPr>
          </a:p>
        </p:txBody>
      </p:sp>
      <p:sp>
        <p:nvSpPr>
          <p:cNvPr id="47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641350" y="423863"/>
            <a:ext cx="2082800" cy="377825"/>
          </a:xfrm>
        </p:spPr>
        <p:txBody>
          <a:bodyPr>
            <a:normAutofit fontScale="92500"/>
          </a:bodyPr>
          <a:lstStyle/>
          <a:p>
            <a:r>
              <a:rPr lang="en-US" altLang="zh-CN" dirty="0"/>
              <a:t>05  </a:t>
            </a:r>
            <a:r>
              <a:rPr lang="zh-CN" altLang="en-US" dirty="0"/>
              <a:t>和大人一起读</a:t>
            </a:r>
          </a:p>
        </p:txBody>
      </p:sp>
      <p:sp>
        <p:nvSpPr>
          <p:cNvPr id="49" name="矩形: 圆角 48"/>
          <p:cNvSpPr/>
          <p:nvPr/>
        </p:nvSpPr>
        <p:spPr>
          <a:xfrm>
            <a:off x="647700" y="1270000"/>
            <a:ext cx="10896600" cy="4940300"/>
          </a:xfrm>
          <a:prstGeom prst="roundRect">
            <a:avLst>
              <a:gd name="adj" fmla="val 6851"/>
            </a:avLst>
          </a:prstGeom>
          <a:noFill/>
          <a:ln>
            <a:solidFill>
              <a:srgbClr val="0383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FandolFang R" panose="02010600030101010101" pitchFamily="50" charset="-122"/>
              <a:ea typeface="FandolFang R" panose="02010600030101010101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016000" y="3070800"/>
            <a:ext cx="5080000" cy="22500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谁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╱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和谁好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?      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谁和谁好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藤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╱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和瓜好，      蜜蜂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╱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和花好，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它们手拉手，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 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蜜蜂来采蜜，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不吵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╱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也不闹。   花儿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╱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仰脸笑。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6202045" y="1478915"/>
            <a:ext cx="45720" cy="4506595"/>
          </a:xfrm>
          <a:prstGeom prst="line">
            <a:avLst/>
          </a:prstGeom>
          <a:ln w="57150" cmpd="sng">
            <a:solidFill>
              <a:schemeClr val="tx1">
                <a:lumMod val="65000"/>
                <a:lumOff val="35000"/>
              </a:schemeClr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6769735" y="3070800"/>
            <a:ext cx="5662563" cy="22500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谁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╱</a:t>
            </a: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和谁好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?           谁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╱</a:t>
            </a: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和谁好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？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白云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╱</a:t>
            </a: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和风好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。      </a:t>
            </a: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我和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╱</a:t>
            </a: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同学好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，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风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╱</a:t>
            </a: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往哪里刮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，      </a:t>
            </a: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大家唱着歌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，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云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╱</a:t>
            </a: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往哪里跑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。      </a:t>
            </a: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一起上学校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383790" y="2277110"/>
            <a:ext cx="2146742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谁和谁好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?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5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641350" y="423863"/>
            <a:ext cx="2082800" cy="377825"/>
          </a:xfrm>
        </p:spPr>
        <p:txBody>
          <a:bodyPr>
            <a:normAutofit fontScale="92500"/>
          </a:bodyPr>
          <a:lstStyle/>
          <a:p>
            <a:r>
              <a:rPr lang="en-US" altLang="zh-CN" dirty="0"/>
              <a:t>05  </a:t>
            </a:r>
            <a:r>
              <a:rPr lang="zh-CN" altLang="en-US" dirty="0"/>
              <a:t>和大人一起读</a:t>
            </a:r>
          </a:p>
        </p:txBody>
      </p:sp>
      <p:sp>
        <p:nvSpPr>
          <p:cNvPr id="46" name="矩形: 圆角 45"/>
          <p:cNvSpPr/>
          <p:nvPr/>
        </p:nvSpPr>
        <p:spPr>
          <a:xfrm>
            <a:off x="647700" y="1270000"/>
            <a:ext cx="10896600" cy="4940300"/>
          </a:xfrm>
          <a:prstGeom prst="roundRect">
            <a:avLst>
              <a:gd name="adj" fmla="val 6851"/>
            </a:avLst>
          </a:prstGeom>
          <a:noFill/>
          <a:ln>
            <a:solidFill>
              <a:srgbClr val="0383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FandolFang R" panose="02010600030101010101" pitchFamily="50" charset="-122"/>
              <a:ea typeface="FandolFang R" panose="02010600030101010101" pitchFamily="50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7822661" y="2277110"/>
            <a:ext cx="2146742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谁和谁好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?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179590" y="2014478"/>
            <a:ext cx="4830742" cy="3740704"/>
            <a:chOff x="1531454" y="2168835"/>
            <a:chExt cx="6440152" cy="4987606"/>
          </a:xfrm>
        </p:grpSpPr>
        <p:sp>
          <p:nvSpPr>
            <p:cNvPr id="2055" name="TextBox 1"/>
            <p:cNvSpPr txBox="1">
              <a:spLocks noChangeArrowheads="1"/>
            </p:cNvSpPr>
            <p:nvPr/>
          </p:nvSpPr>
          <p:spPr bwMode="auto">
            <a:xfrm>
              <a:off x="1758747" y="2168835"/>
              <a:ext cx="6212859" cy="4987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3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思源黑体 CN Bold" panose="02010600030101010101" pitchFamily="34" charset="-122"/>
                  <a:ea typeface="思源黑体 CN Bold" panose="02010600030101010101" pitchFamily="34" charset="-122"/>
                  <a:cs typeface="黑体" panose="02010609060101010101" charset="-122"/>
                </a:rPr>
                <a:t>阴 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 panose="02010600030101010101" pitchFamily="34" charset="-122"/>
                  <a:ea typeface="思源黑体 CN Bold" panose="02010600030101010101" pitchFamily="34" charset="-122"/>
                  <a:cs typeface="黑体" panose="02010609060101010101" charset="-122"/>
                </a:rPr>
                <a:t>        晴          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思源黑体 CN Bold" panose="02010600030101010101" pitchFamily="34" charset="-122"/>
                  <a:ea typeface="思源黑体 CN Bold" panose="02010600030101010101" pitchFamily="34" charset="-122"/>
                  <a:cs typeface="黑体" panose="02010609060101010101" charset="-122"/>
                </a:rPr>
                <a:t>雾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3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思源黑体 CN Bold" panose="02010600030101010101" pitchFamily="34" charset="-122"/>
                  <a:ea typeface="思源黑体 CN Bold" panose="02010600030101010101" pitchFamily="34" charset="-122"/>
                  <a:cs typeface="黑体" panose="02010609060101010101" charset="-122"/>
                </a:rPr>
                <a:t>雷 电      阵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 panose="02010600030101010101" pitchFamily="34" charset="-122"/>
                  <a:ea typeface="思源黑体 CN Bold" panose="02010600030101010101" pitchFamily="34" charset="-122"/>
                  <a:cs typeface="黑体" panose="02010609060101010101" charset="-122"/>
                </a:rPr>
                <a:t>雨        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思源黑体 CN Bold" panose="02010600030101010101" pitchFamily="34" charset="-122"/>
                  <a:ea typeface="思源黑体 CN Bold" panose="02010600030101010101" pitchFamily="34" charset="-122"/>
                  <a:cs typeface="黑体" panose="02010609060101010101" charset="-122"/>
                </a:rPr>
                <a:t>暴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 panose="02010600030101010101" pitchFamily="34" charset="-122"/>
                  <a:ea typeface="思源黑体 CN Bold" panose="02010600030101010101" pitchFamily="34" charset="-122"/>
                  <a:cs typeface="黑体" panose="02010609060101010101" charset="-122"/>
                </a:rPr>
                <a:t>雨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3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思源黑体 CN Bold" panose="02010600030101010101" pitchFamily="34" charset="-122"/>
                  <a:ea typeface="思源黑体 CN Bold" panose="02010600030101010101" pitchFamily="34" charset="-122"/>
                  <a:cs typeface="黑体" panose="02010609060101010101" charset="-122"/>
                </a:rPr>
                <a:t>冰 雹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 panose="02010600030101010101" pitchFamily="34" charset="-122"/>
                  <a:ea typeface="思源黑体 CN Bold" panose="02010600030101010101" pitchFamily="34" charset="-122"/>
                  <a:cs typeface="黑体" panose="02010609060101010101" charset="-122"/>
                </a:rPr>
                <a:t>           霜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思源黑体 CN Bold" panose="02010600030101010101" pitchFamily="34" charset="-122"/>
                  <a:ea typeface="思源黑体 CN Bold" panose="02010600030101010101" pitchFamily="34" charset="-122"/>
                  <a:cs typeface="黑体" panose="02010609060101010101" charset="-122"/>
                </a:rPr>
                <a:t>冻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 panose="02010600030101010101" pitchFamily="34" charset="-122"/>
                  <a:ea typeface="思源黑体 CN Bold" panose="02010600030101010101" pitchFamily="34" charset="-122"/>
                  <a:cs typeface="黑体" panose="02010609060101010101" charset="-122"/>
                </a:rPr>
                <a:t>      雨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思源黑体 CN Bold" panose="02010600030101010101" pitchFamily="34" charset="-122"/>
                  <a:ea typeface="思源黑体 CN Bold" panose="02010600030101010101" pitchFamily="34" charset="-122"/>
                  <a:cs typeface="黑体" panose="02010609060101010101" charset="-122"/>
                </a:rPr>
                <a:t>夹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Bold" panose="02010600030101010101" pitchFamily="34" charset="-122"/>
                  <a:ea typeface="思源黑体 CN Bold" panose="02010600030101010101" pitchFamily="34" charset="-122"/>
                  <a:cs typeface="黑体" panose="02010609060101010101" charset="-122"/>
                </a:rPr>
                <a:t>雪      </a:t>
              </a:r>
            </a:p>
          </p:txBody>
        </p:sp>
        <p:sp>
          <p:nvSpPr>
            <p:cNvPr id="8" name="TextBox 2"/>
            <p:cNvSpPr txBox="1"/>
            <p:nvPr/>
          </p:nvSpPr>
          <p:spPr bwMode="auto">
            <a:xfrm>
              <a:off x="1698586" y="2380888"/>
              <a:ext cx="5208454" cy="6138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思源黑体 CN Bold" panose="02010600030101010101" pitchFamily="34" charset="-122"/>
                  <a:ea typeface="思源黑体 CN Bold" panose="02010600030101010101" pitchFamily="34" charset="-122"/>
                  <a:cs typeface="汉语拼音" panose="020B0604020202020204" pitchFamily="34" charset="0"/>
                </a:rPr>
                <a:t>yīn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思源黑体 CN Bold" panose="02010600030101010101" pitchFamily="34" charset="-122"/>
                  <a:ea typeface="思源黑体 CN Bold" panose="02010600030101010101" pitchFamily="34" charset="-122"/>
                  <a:cs typeface="汉语拼音" panose="020B0604020202020204" pitchFamily="34" charset="0"/>
                </a:rPr>
                <a:t>                         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思源黑体 CN Bold" panose="02010600030101010101" pitchFamily="34" charset="-122"/>
                  <a:ea typeface="思源黑体 CN Bold" panose="02010600030101010101" pitchFamily="34" charset="-122"/>
                  <a:cs typeface="汉语拼音" panose="020B0604020202020204" pitchFamily="34" charset="0"/>
                </a:rPr>
                <a:t>wù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思源黑体 CN Bold" panose="02010600030101010101" pitchFamily="34" charset="-122"/>
                  <a:ea typeface="思源黑体 CN Bold" panose="02010600030101010101" pitchFamily="34" charset="-122"/>
                  <a:cs typeface="汉语拼音" panose="020B0604020202020204" pitchFamily="34" charset="0"/>
                </a:rPr>
                <a:t>    </a:t>
              </a:r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1531454" y="4165547"/>
              <a:ext cx="5908462" cy="6138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思源黑体 CN Bold" panose="02010600030101010101" pitchFamily="34" charset="-122"/>
                  <a:ea typeface="思源黑体 CN Bold" panose="02010600030101010101" pitchFamily="34" charset="-122"/>
                  <a:cs typeface="汉语拼音" panose="020B060402020202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思源黑体 CN Bold" panose="02010600030101010101" pitchFamily="34" charset="-122"/>
                  <a:ea typeface="思源黑体 CN Bold" panose="02010600030101010101" pitchFamily="34" charset="-122"/>
                  <a:cs typeface="汉语拼音" panose="020B0604020202020204" pitchFamily="34" charset="0"/>
                </a:rPr>
                <a:t>léi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思源黑体 CN Bold" panose="02010600030101010101" pitchFamily="34" charset="-122"/>
                  <a:ea typeface="思源黑体 CN Bold" panose="02010600030101010101" pitchFamily="34" charset="-122"/>
                  <a:cs typeface="汉语拼音" panose="020B0604020202020204" pitchFamily="34" charset="0"/>
                </a:rPr>
                <a:t>  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思源黑体 CN Bold" panose="02010600030101010101" pitchFamily="34" charset="-122"/>
                  <a:ea typeface="思源黑体 CN Bold" panose="02010600030101010101" pitchFamily="34" charset="-122"/>
                  <a:cs typeface="汉语拼音" panose="020B0604020202020204" pitchFamily="34" charset="0"/>
                </a:rPr>
                <a:t>diàn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思源黑体 CN Bold" panose="02010600030101010101" pitchFamily="34" charset="-122"/>
                  <a:ea typeface="思源黑体 CN Bold" panose="02010600030101010101" pitchFamily="34" charset="-122"/>
                  <a:cs typeface="汉语拼音" panose="020B0604020202020204" pitchFamily="34" charset="0"/>
                </a:rPr>
                <a:t> 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思源黑体 CN Bold" panose="02010600030101010101" pitchFamily="34" charset="-122"/>
                  <a:ea typeface="思源黑体 CN Bold" panose="02010600030101010101" pitchFamily="34" charset="-122"/>
                  <a:cs typeface="汉语拼音" panose="020B0604020202020204" pitchFamily="34" charset="0"/>
                </a:rPr>
                <a:t>zhèn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思源黑体 CN Bold" panose="02010600030101010101" pitchFamily="34" charset="-122"/>
                  <a:ea typeface="思源黑体 CN Bold" panose="02010600030101010101" pitchFamily="34" charset="-122"/>
                  <a:cs typeface="汉语拼音" panose="020B0604020202020204" pitchFamily="34" charset="0"/>
                </a:rPr>
                <a:t>        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思源黑体 CN Bold" panose="02010600030101010101" pitchFamily="34" charset="-122"/>
                  <a:ea typeface="思源黑体 CN Bold" panose="02010600030101010101" pitchFamily="34" charset="-122"/>
                  <a:cs typeface="汉语拼音" panose="020B0604020202020204" pitchFamily="34" charset="0"/>
                </a:rPr>
                <a:t>bào</a:t>
              </a:r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1698717" y="6022151"/>
              <a:ext cx="5572255" cy="6138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思源黑体 CN Bold" panose="02010600030101010101" pitchFamily="34" charset="-122"/>
                  <a:ea typeface="思源黑体 CN Bold" panose="02010600030101010101" pitchFamily="34" charset="-122"/>
                  <a:cs typeface="汉语拼音" panose="020B0604020202020204" pitchFamily="34" charset="0"/>
                </a:rPr>
                <a:t>bīnɡ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思源黑体 CN Bold" panose="02010600030101010101" pitchFamily="34" charset="-122"/>
                  <a:ea typeface="思源黑体 CN Bold" panose="02010600030101010101" pitchFamily="34" charset="-122"/>
                  <a:cs typeface="汉语拼音" panose="020B0604020202020204" pitchFamily="34" charset="0"/>
                </a:rPr>
                <a:t>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思源黑体 CN Bold" panose="02010600030101010101" pitchFamily="34" charset="-122"/>
                  <a:ea typeface="思源黑体 CN Bold" panose="02010600030101010101" pitchFamily="34" charset="-122"/>
                  <a:cs typeface="汉语拼音" panose="020B0604020202020204" pitchFamily="34" charset="0"/>
                </a:rPr>
                <a:t>báo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思源黑体 CN Bold" panose="02010600030101010101" pitchFamily="34" charset="-122"/>
                  <a:ea typeface="思源黑体 CN Bold" panose="02010600030101010101" pitchFamily="34" charset="-122"/>
                  <a:cs typeface="汉语拼音" panose="020B0604020202020204" pitchFamily="34" charset="0"/>
                </a:rPr>
                <a:t>       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思源黑体 CN Bold" panose="02010600030101010101" pitchFamily="34" charset="-122"/>
                  <a:ea typeface="思源黑体 CN Bold" panose="02010600030101010101" pitchFamily="34" charset="-122"/>
                  <a:cs typeface="汉语拼音" panose="020B0604020202020204" pitchFamily="34" charset="0"/>
                </a:rPr>
                <a:t>dònɡ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思源黑体 CN Bold" panose="02010600030101010101" pitchFamily="34" charset="-122"/>
                  <a:ea typeface="思源黑体 CN Bold" panose="02010600030101010101" pitchFamily="34" charset="-122"/>
                  <a:cs typeface="汉语拼音" panose="020B0604020202020204" pitchFamily="34" charset="0"/>
                </a:rPr>
                <a:t>       </a:t>
              </a:r>
              <a:r>
                <a:rPr kumimoji="0" lang="en-US" altLang="zh-CN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思源黑体 CN Bold" panose="02010600030101010101" pitchFamily="34" charset="-122"/>
                  <a:ea typeface="思源黑体 CN Bold" panose="02010600030101010101" pitchFamily="34" charset="-122"/>
                  <a:cs typeface="汉语拼音" panose="020B0604020202020204" pitchFamily="34" charset="0"/>
                </a:rPr>
                <a:t>jiā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思源黑体 CN Bold" panose="02010600030101010101" pitchFamily="34" charset="-122"/>
                  <a:ea typeface="思源黑体 CN Bold" panose="02010600030101010101" pitchFamily="34" charset="-122"/>
                  <a:cs typeface="汉语拼音" panose="020B0604020202020204" pitchFamily="34" charset="0"/>
                </a:rPr>
                <a:t> </a:t>
              </a:r>
            </a:p>
          </p:txBody>
        </p:sp>
      </p:grpSp>
      <p:sp>
        <p:nvSpPr>
          <p:cNvPr id="59" name="文本占位符 8"/>
          <p:cNvSpPr>
            <a:spLocks noGrp="1"/>
          </p:cNvSpPr>
          <p:nvPr>
            <p:ph type="body" sz="quarter" idx="10"/>
          </p:nvPr>
        </p:nvSpPr>
        <p:spPr>
          <a:xfrm>
            <a:off x="641350" y="423863"/>
            <a:ext cx="2082800" cy="377825"/>
          </a:xfrm>
        </p:spPr>
        <p:txBody>
          <a:bodyPr>
            <a:normAutofit/>
          </a:bodyPr>
          <a:lstStyle/>
          <a:p>
            <a:r>
              <a:rPr lang="en-US" altLang="zh-CN" dirty="0"/>
              <a:t>02  </a:t>
            </a:r>
            <a:r>
              <a:rPr lang="zh-CN" altLang="en-US" dirty="0"/>
              <a:t>识字加油站</a:t>
            </a:r>
          </a:p>
        </p:txBody>
      </p:sp>
      <p:sp>
        <p:nvSpPr>
          <p:cNvPr id="60" name="矩形: 圆角 59"/>
          <p:cNvSpPr/>
          <p:nvPr/>
        </p:nvSpPr>
        <p:spPr>
          <a:xfrm>
            <a:off x="647700" y="1270000"/>
            <a:ext cx="10896600" cy="4940300"/>
          </a:xfrm>
          <a:prstGeom prst="roundRect">
            <a:avLst>
              <a:gd name="adj" fmla="val 6851"/>
            </a:avLst>
          </a:prstGeom>
          <a:noFill/>
          <a:ln>
            <a:solidFill>
              <a:srgbClr val="0383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FandolFang R" panose="02010600030101010101" pitchFamily="50" charset="-122"/>
              <a:ea typeface="FandolFang R" panose="02010600030101010101" pitchFamily="50" charset="-122"/>
            </a:endParaRPr>
          </a:p>
        </p:txBody>
      </p:sp>
      <p:sp>
        <p:nvSpPr>
          <p:cNvPr id="24" name="剪去对角的矩形 23"/>
          <p:cNvSpPr/>
          <p:nvPr/>
        </p:nvSpPr>
        <p:spPr>
          <a:xfrm>
            <a:off x="1179590" y="1102818"/>
            <a:ext cx="4431923" cy="523414"/>
          </a:xfrm>
          <a:prstGeom prst="snip2DiagRect">
            <a:avLst/>
          </a:prstGeom>
          <a:solidFill>
            <a:schemeClr val="bg1"/>
          </a:solidFill>
          <a:ln>
            <a:solidFill>
              <a:srgbClr val="0383CD"/>
            </a:solidFill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这些词都是描述天气的。</a:t>
            </a:r>
          </a:p>
        </p:txBody>
      </p:sp>
      <p:sp>
        <p:nvSpPr>
          <p:cNvPr id="65" name="文本框 64"/>
          <p:cNvSpPr txBox="1"/>
          <p:nvPr/>
        </p:nvSpPr>
        <p:spPr>
          <a:xfrm>
            <a:off x="6268768" y="2366273"/>
            <a:ext cx="4813362" cy="33580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风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雷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电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霜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冰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狂风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雪花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炸雷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闪电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大雪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结冰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毛毛雨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万里无云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风和日丽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北风呼呼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鹅毛大雪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电闪雷鸣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雷声滚滚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半晴半阴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charset="-122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6096000" y="1133692"/>
            <a:ext cx="6096000" cy="461665"/>
          </a:xfrm>
          <a:prstGeom prst="rect">
            <a:avLst/>
          </a:prstGeom>
          <a:solidFill>
            <a:schemeClr val="bg1"/>
          </a:solidFill>
          <a:ln>
            <a:solidFill>
              <a:srgbClr val="0383C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说一说：你还知道哪些与天气有关的词语。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2200593" y="1540721"/>
            <a:ext cx="7790815" cy="4398857"/>
          </a:xfrm>
          <a:prstGeom prst="round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3048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语文园地一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charset="-122"/>
            </a:endParaRPr>
          </a:p>
          <a:p>
            <a:pPr marL="0" marR="0" lvl="0" indent="3048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天气有关的词语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</a:t>
            </a: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字母表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</a:t>
            </a: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大小写字母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charset="-122"/>
            </a:endParaRPr>
          </a:p>
          <a:p>
            <a:pPr marL="0" marR="0" lvl="0" indent="3048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ɑn：见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、</a:t>
            </a: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万、全、半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</a:t>
            </a: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ɑnɡ：王、方、长、上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charset="-122"/>
            </a:endParaRPr>
          </a:p>
          <a:p>
            <a:pPr marL="0" marR="0" lvl="0" indent="3048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《</a:t>
            </a: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祖国多么广大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》 </a:t>
            </a: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热爱祖国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charset="-122"/>
            </a:endParaRPr>
          </a:p>
          <a:p>
            <a:pPr marL="0" marR="0" lvl="0" indent="3048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全包围的字：先外后内再封口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charset="-122"/>
            </a:endParaRPr>
          </a:p>
          <a:p>
            <a:pPr marL="0" marR="0" lvl="0" indent="3048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描写春天美景的四字词语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charset="-122"/>
            </a:endParaRPr>
          </a:p>
          <a:p>
            <a:pPr marL="0" marR="0" lvl="0" indent="3048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诗歌《谁和谁好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》</a:t>
            </a:r>
          </a:p>
        </p:txBody>
      </p:sp>
      <p:sp>
        <p:nvSpPr>
          <p:cNvPr id="42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641350" y="423863"/>
            <a:ext cx="2082800" cy="377825"/>
          </a:xfrm>
        </p:spPr>
        <p:txBody>
          <a:bodyPr/>
          <a:lstStyle/>
          <a:p>
            <a:r>
              <a:rPr lang="en-US" altLang="zh-CN" dirty="0"/>
              <a:t>06  </a:t>
            </a:r>
            <a:r>
              <a:rPr lang="zh-CN" altLang="en-US" dirty="0"/>
              <a:t>课堂小结</a:t>
            </a:r>
          </a:p>
        </p:txBody>
      </p:sp>
      <p:sp>
        <p:nvSpPr>
          <p:cNvPr id="43" name="矩形: 圆角 42"/>
          <p:cNvSpPr/>
          <p:nvPr/>
        </p:nvSpPr>
        <p:spPr>
          <a:xfrm>
            <a:off x="647700" y="1270000"/>
            <a:ext cx="10896600" cy="4940300"/>
          </a:xfrm>
          <a:prstGeom prst="roundRect">
            <a:avLst>
              <a:gd name="adj" fmla="val 6851"/>
            </a:avLst>
          </a:prstGeom>
          <a:noFill/>
          <a:ln>
            <a:solidFill>
              <a:srgbClr val="0383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FandolFang R" panose="02010600030101010101" pitchFamily="50" charset="-122"/>
              <a:ea typeface="FandolFang R" panose="02010600030101010101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 hidden="1"/>
          <p:cNvSpPr txBox="1"/>
          <p:nvPr/>
        </p:nvSpPr>
        <p:spPr>
          <a:xfrm>
            <a:off x="0" y="149731"/>
            <a:ext cx="209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noFill/>
                <a:latin typeface="思源黑体 CN Bold" panose="02010600030101010101" pitchFamily="34" charset="-122"/>
                <a:ea typeface="思源黑体 CN Bold" panose="02010600030101010101" pitchFamily="34" charset="-122"/>
              </a:rPr>
              <a:t>BY YUSHEN</a:t>
            </a:r>
            <a:endParaRPr lang="zh-CN" altLang="en-US" dirty="0">
              <a:noFill/>
              <a:latin typeface="思源黑体 CN Bold" panose="02010600030101010101" pitchFamily="34" charset="-122"/>
              <a:ea typeface="思源黑体 CN Bold" panose="02010600030101010101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30810" y="1984375"/>
            <a:ext cx="6490970" cy="2889760"/>
            <a:chOff x="655032" y="1976437"/>
            <a:chExt cx="4752082" cy="2889539"/>
          </a:xfrm>
        </p:grpSpPr>
        <p:sp>
          <p:nvSpPr>
            <p:cNvPr id="9" name="文本框 8"/>
            <p:cNvSpPr txBox="1"/>
            <p:nvPr/>
          </p:nvSpPr>
          <p:spPr>
            <a:xfrm>
              <a:off x="655032" y="1976437"/>
              <a:ext cx="4752082" cy="1861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5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0AEDD2"/>
                      </a:gs>
                      <a:gs pos="100000">
                        <a:srgbClr val="0383CD"/>
                      </a:gs>
                    </a:gsLst>
                    <a:lin ang="2700000" scaled="1"/>
                    <a:tileRect/>
                  </a:gradFill>
                  <a:effectLst/>
                  <a:uLnTx/>
                  <a:uFillTx/>
                  <a:latin typeface="站酷庆科黄油体" panose="02000803000000020004" pitchFamily="2" charset="-122"/>
                  <a:ea typeface="站酷庆科黄油体" panose="02000803000000020004" pitchFamily="2" charset="-122"/>
                  <a:cs typeface="+mn-cs"/>
                </a:rPr>
                <a:t>谢谢观看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752564" y="3750784"/>
              <a:ext cx="4557018" cy="521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站酷庆科黄油体" panose="02000803000000020004" pitchFamily="2" charset="-122"/>
                  <a:ea typeface="站酷庆科黄油体" panose="02000803000000020004" pitchFamily="2" charset="-122"/>
                </a:rPr>
                <a:t>语文精品课件 一年级下册 </a:t>
              </a:r>
              <a:r>
                <a:rPr lang="en-US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站酷庆科黄油体" panose="02000803000000020004" pitchFamily="2" charset="-122"/>
                  <a:ea typeface="站酷庆科黄油体" panose="02000803000000020004" pitchFamily="2" charset="-122"/>
                </a:rPr>
                <a:t>1.6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站酷庆科黄油体" panose="02000803000000020004" pitchFamily="2" charset="-122"/>
                <a:ea typeface="站酷庆科黄油体" panose="02000803000000020004" pitchFamily="2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66529" y="4528817"/>
              <a:ext cx="4529088" cy="337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>
                <a:defRPr/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站酷庆科黄油体" panose="02000803000000020004" pitchFamily="2" charset="-122"/>
                  <a:ea typeface="站酷庆科黄油体" panose="02000803000000020004" pitchFamily="2" charset="-122"/>
                </a:rPr>
                <a:t>授课老师：某某 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站酷庆科黄油体" panose="02000803000000020004" pitchFamily="2" charset="-122"/>
                  <a:ea typeface="站酷庆科黄油体" panose="02000803000000020004" pitchFamily="2" charset="-122"/>
                </a:rPr>
                <a:t>| </a:t>
              </a: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站酷庆科黄油体" panose="02000803000000020004" pitchFamily="2" charset="-122"/>
                  <a:ea typeface="站酷庆科黄油体" panose="02000803000000020004" pitchFamily="2" charset="-122"/>
                </a:rPr>
                <a:t>授课时间：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站酷庆科黄油体" panose="02000803000000020004" pitchFamily="2" charset="-122"/>
                  <a:ea typeface="站酷庆科黄油体" panose="02000803000000020004" pitchFamily="2" charset="-122"/>
                </a:rPr>
                <a:t>20XX.XX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站酷庆科黄油体" panose="02000803000000020004" pitchFamily="2" charset="-122"/>
                <a:ea typeface="站酷庆科黄油体" panose="02000803000000020004" pitchFamily="2" charset="-122"/>
              </a:endParaRPr>
            </a:p>
          </p:txBody>
        </p:sp>
        <p:sp>
          <p:nvSpPr>
            <p:cNvPr id="12" name="矩形: 圆角 11"/>
            <p:cNvSpPr/>
            <p:nvPr/>
          </p:nvSpPr>
          <p:spPr>
            <a:xfrm rot="10800000" flipH="1" flipV="1">
              <a:off x="828764" y="4388395"/>
              <a:ext cx="4404619" cy="47068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站酷庆科黄油体" panose="02000803000000020004" pitchFamily="2" charset="-122"/>
                <a:ea typeface="站酷庆科黄油体" panose="02000803000000020004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flipH="1">
            <a:off x="752564" y="0"/>
            <a:ext cx="4346169" cy="1121790"/>
            <a:chOff x="7315842" y="0"/>
            <a:chExt cx="4346169" cy="1121790"/>
          </a:xfrm>
        </p:grpSpPr>
        <p:sp>
          <p:nvSpPr>
            <p:cNvPr id="14" name="矩形 13"/>
            <p:cNvSpPr/>
            <p:nvPr/>
          </p:nvSpPr>
          <p:spPr>
            <a:xfrm flipH="1">
              <a:off x="10788826" y="0"/>
              <a:ext cx="780934" cy="1121790"/>
            </a:xfrm>
            <a:prstGeom prst="rect">
              <a:avLst/>
            </a:prstGeom>
            <a:gradFill flip="none" rotWithShape="1">
              <a:gsLst>
                <a:gs pos="0">
                  <a:srgbClr val="0AEDD2"/>
                </a:gs>
                <a:gs pos="100000">
                  <a:srgbClr val="0383CD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 flipH="1">
              <a:off x="10696575" y="754144"/>
              <a:ext cx="9654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思源黑体 CN Bold" panose="02010600030101010101" pitchFamily="34" charset="-122"/>
                  <a:ea typeface="思源黑体 CN Bold" panose="02010600030101010101" pitchFamily="34" charset="-122"/>
                </a:rPr>
                <a:t>课前导读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 flipH="1">
              <a:off x="9448838" y="754144"/>
              <a:ext cx="11466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Bold" panose="02010600030101010101" pitchFamily="34" charset="-122"/>
                  <a:ea typeface="思源黑体 CN Bold" panose="02010600030101010101" pitchFamily="34" charset="-122"/>
                </a:rPr>
                <a:t>字词揭秘</a:t>
              </a:r>
            </a:p>
          </p:txBody>
        </p:sp>
        <p:sp>
          <p:nvSpPr>
            <p:cNvPr id="17" name="文本框 16"/>
            <p:cNvSpPr txBox="1"/>
            <p:nvPr/>
          </p:nvSpPr>
          <p:spPr>
            <a:xfrm flipH="1">
              <a:off x="8382340" y="754144"/>
              <a:ext cx="9654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Bold" panose="02010600030101010101" pitchFamily="34" charset="-122"/>
                  <a:ea typeface="思源黑体 CN Bold" panose="02010600030101010101" pitchFamily="34" charset="-122"/>
                </a:rPr>
                <a:t>课文精讲</a:t>
              </a:r>
            </a:p>
          </p:txBody>
        </p:sp>
        <p:sp>
          <p:nvSpPr>
            <p:cNvPr id="18" name="文本框 17"/>
            <p:cNvSpPr txBox="1"/>
            <p:nvPr/>
          </p:nvSpPr>
          <p:spPr>
            <a:xfrm flipH="1">
              <a:off x="7315842" y="754144"/>
              <a:ext cx="9654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Bold" panose="02010600030101010101" pitchFamily="34" charset="-122"/>
                  <a:ea typeface="思源黑体 CN Bold" panose="02010600030101010101" pitchFamily="34" charset="-122"/>
                </a:rPr>
                <a:t>课堂小结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 flipH="1">
            <a:off x="847173" y="5144518"/>
            <a:ext cx="1384360" cy="1228448"/>
            <a:chOff x="10185400" y="4966718"/>
            <a:chExt cx="1384360" cy="1228448"/>
          </a:xfrm>
        </p:grpSpPr>
        <p:grpSp>
          <p:nvGrpSpPr>
            <p:cNvPr id="21" name="组合 20"/>
            <p:cNvGrpSpPr/>
            <p:nvPr/>
          </p:nvGrpSpPr>
          <p:grpSpPr>
            <a:xfrm>
              <a:off x="10185400" y="5873524"/>
              <a:ext cx="1384360" cy="321642"/>
              <a:chOff x="10185400" y="5731858"/>
              <a:chExt cx="1384360" cy="321642"/>
            </a:xfrm>
          </p:grpSpPr>
          <p:sp>
            <p:nvSpPr>
              <p:cNvPr id="26" name="矩形 25"/>
              <p:cNvSpPr/>
              <p:nvPr/>
            </p:nvSpPr>
            <p:spPr>
              <a:xfrm flipH="1">
                <a:off x="10185400" y="5731858"/>
                <a:ext cx="1384360" cy="321642"/>
              </a:xfrm>
              <a:prstGeom prst="rect">
                <a:avLst/>
              </a:prstGeom>
              <a:noFill/>
              <a:ln w="19050" cap="flat" cmpd="sng" algn="ctr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</a:ln>
              <a:effectLst>
                <a:outerShdw blurRad="381000" algn="ctr" rotWithShape="0">
                  <a:prstClr val="black">
                    <a:alpha val="2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思源黑体 CN Bold" panose="02010600030101010101" pitchFamily="34" charset="-122"/>
                  <a:ea typeface="思源黑体 CN Bold" panose="02010600030101010101" pitchFamily="34" charset="-122"/>
                </a:endParaRP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 flipH="1">
                <a:off x="10458064" y="5778011"/>
                <a:ext cx="83903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11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黑体 CN Bold" panose="02010600030101010101" pitchFamily="34" charset="-122"/>
                    <a:ea typeface="思源黑体 CN Bold" panose="02010600030101010101" pitchFamily="34" charset="-122"/>
                  </a:rPr>
                  <a:t>某某小学</a:t>
                </a:r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 flipH="1">
              <a:off x="10250176" y="4966718"/>
              <a:ext cx="1302893" cy="241281"/>
              <a:chOff x="642394" y="4701076"/>
              <a:chExt cx="1539683" cy="285131"/>
            </a:xfrm>
            <a:solidFill>
              <a:srgbClr val="ED7D31"/>
            </a:solidFill>
          </p:grpSpPr>
          <p:sp>
            <p:nvSpPr>
              <p:cNvPr id="23" name="two-coin-stacks_72132"/>
              <p:cNvSpPr>
                <a:spLocks noChangeAspect="1"/>
              </p:cNvSpPr>
              <p:nvPr/>
            </p:nvSpPr>
            <p:spPr bwMode="auto">
              <a:xfrm>
                <a:off x="1247958" y="4701076"/>
                <a:ext cx="285132" cy="281098"/>
              </a:xfrm>
              <a:custGeom>
                <a:avLst/>
                <a:gdLst>
                  <a:gd name="connsiteX0" fmla="*/ 261001 w 608698"/>
                  <a:gd name="connsiteY0" fmla="*/ 479068 h 600088"/>
                  <a:gd name="connsiteX1" fmla="*/ 432425 w 608698"/>
                  <a:gd name="connsiteY1" fmla="*/ 554184 h 600088"/>
                  <a:gd name="connsiteX2" fmla="*/ 603774 w 608698"/>
                  <a:gd name="connsiteY2" fmla="*/ 479068 h 600088"/>
                  <a:gd name="connsiteX3" fmla="*/ 608697 w 608698"/>
                  <a:gd name="connsiteY3" fmla="*/ 502020 h 600088"/>
                  <a:gd name="connsiteX4" fmla="*/ 432425 w 608698"/>
                  <a:gd name="connsiteY4" fmla="*/ 600088 h 600088"/>
                  <a:gd name="connsiteX5" fmla="*/ 256152 w 608698"/>
                  <a:gd name="connsiteY5" fmla="*/ 502020 h 600088"/>
                  <a:gd name="connsiteX6" fmla="*/ 261001 w 608698"/>
                  <a:gd name="connsiteY6" fmla="*/ 479068 h 600088"/>
                  <a:gd name="connsiteX7" fmla="*/ 4924 w 608698"/>
                  <a:gd name="connsiteY7" fmla="*/ 382605 h 600088"/>
                  <a:gd name="connsiteX8" fmla="*/ 176285 w 608698"/>
                  <a:gd name="connsiteY8" fmla="*/ 457793 h 600088"/>
                  <a:gd name="connsiteX9" fmla="*/ 236041 w 608698"/>
                  <a:gd name="connsiteY9" fmla="*/ 451980 h 600088"/>
                  <a:gd name="connsiteX10" fmla="*/ 231640 w 608698"/>
                  <a:gd name="connsiteY10" fmla="*/ 462264 h 600088"/>
                  <a:gd name="connsiteX11" fmla="*/ 225000 w 608698"/>
                  <a:gd name="connsiteY11" fmla="*/ 493412 h 600088"/>
                  <a:gd name="connsiteX12" fmla="*/ 225298 w 608698"/>
                  <a:gd name="connsiteY12" fmla="*/ 499820 h 600088"/>
                  <a:gd name="connsiteX13" fmla="*/ 176285 w 608698"/>
                  <a:gd name="connsiteY13" fmla="*/ 503695 h 600088"/>
                  <a:gd name="connsiteX14" fmla="*/ 0 w 608698"/>
                  <a:gd name="connsiteY14" fmla="*/ 405556 h 600088"/>
                  <a:gd name="connsiteX15" fmla="*/ 4924 w 608698"/>
                  <a:gd name="connsiteY15" fmla="*/ 382605 h 600088"/>
                  <a:gd name="connsiteX16" fmla="*/ 261001 w 608698"/>
                  <a:gd name="connsiteY16" fmla="*/ 375478 h 600088"/>
                  <a:gd name="connsiteX17" fmla="*/ 432425 w 608698"/>
                  <a:gd name="connsiteY17" fmla="*/ 450622 h 600088"/>
                  <a:gd name="connsiteX18" fmla="*/ 603774 w 608698"/>
                  <a:gd name="connsiteY18" fmla="*/ 375478 h 600088"/>
                  <a:gd name="connsiteX19" fmla="*/ 608697 w 608698"/>
                  <a:gd name="connsiteY19" fmla="*/ 398416 h 600088"/>
                  <a:gd name="connsiteX20" fmla="*/ 432425 w 608698"/>
                  <a:gd name="connsiteY20" fmla="*/ 496498 h 600088"/>
                  <a:gd name="connsiteX21" fmla="*/ 256152 w 608698"/>
                  <a:gd name="connsiteY21" fmla="*/ 398416 h 600088"/>
                  <a:gd name="connsiteX22" fmla="*/ 261001 w 608698"/>
                  <a:gd name="connsiteY22" fmla="*/ 375478 h 600088"/>
                  <a:gd name="connsiteX23" fmla="*/ 4924 w 608698"/>
                  <a:gd name="connsiteY23" fmla="*/ 279086 h 600088"/>
                  <a:gd name="connsiteX24" fmla="*/ 176285 w 608698"/>
                  <a:gd name="connsiteY24" fmla="*/ 354274 h 600088"/>
                  <a:gd name="connsiteX25" fmla="*/ 236041 w 608698"/>
                  <a:gd name="connsiteY25" fmla="*/ 348461 h 600088"/>
                  <a:gd name="connsiteX26" fmla="*/ 231640 w 608698"/>
                  <a:gd name="connsiteY26" fmla="*/ 358745 h 600088"/>
                  <a:gd name="connsiteX27" fmla="*/ 225000 w 608698"/>
                  <a:gd name="connsiteY27" fmla="*/ 389818 h 600088"/>
                  <a:gd name="connsiteX28" fmla="*/ 225298 w 608698"/>
                  <a:gd name="connsiteY28" fmla="*/ 396301 h 600088"/>
                  <a:gd name="connsiteX29" fmla="*/ 176285 w 608698"/>
                  <a:gd name="connsiteY29" fmla="*/ 400176 h 600088"/>
                  <a:gd name="connsiteX30" fmla="*/ 0 w 608698"/>
                  <a:gd name="connsiteY30" fmla="*/ 302037 h 600088"/>
                  <a:gd name="connsiteX31" fmla="*/ 4924 w 608698"/>
                  <a:gd name="connsiteY31" fmla="*/ 279086 h 600088"/>
                  <a:gd name="connsiteX32" fmla="*/ 261001 w 608698"/>
                  <a:gd name="connsiteY32" fmla="*/ 271959 h 600088"/>
                  <a:gd name="connsiteX33" fmla="*/ 432425 w 608698"/>
                  <a:gd name="connsiteY33" fmla="*/ 347103 h 600088"/>
                  <a:gd name="connsiteX34" fmla="*/ 603774 w 608698"/>
                  <a:gd name="connsiteY34" fmla="*/ 271959 h 600088"/>
                  <a:gd name="connsiteX35" fmla="*/ 608697 w 608698"/>
                  <a:gd name="connsiteY35" fmla="*/ 294897 h 600088"/>
                  <a:gd name="connsiteX36" fmla="*/ 432425 w 608698"/>
                  <a:gd name="connsiteY36" fmla="*/ 392979 h 600088"/>
                  <a:gd name="connsiteX37" fmla="*/ 256152 w 608698"/>
                  <a:gd name="connsiteY37" fmla="*/ 294897 h 600088"/>
                  <a:gd name="connsiteX38" fmla="*/ 261001 w 608698"/>
                  <a:gd name="connsiteY38" fmla="*/ 271959 h 600088"/>
                  <a:gd name="connsiteX39" fmla="*/ 4924 w 608698"/>
                  <a:gd name="connsiteY39" fmla="*/ 175567 h 600088"/>
                  <a:gd name="connsiteX40" fmla="*/ 176285 w 608698"/>
                  <a:gd name="connsiteY40" fmla="*/ 250713 h 600088"/>
                  <a:gd name="connsiteX41" fmla="*/ 236041 w 608698"/>
                  <a:gd name="connsiteY41" fmla="*/ 244904 h 600088"/>
                  <a:gd name="connsiteX42" fmla="*/ 231640 w 608698"/>
                  <a:gd name="connsiteY42" fmla="*/ 255182 h 600088"/>
                  <a:gd name="connsiteX43" fmla="*/ 225000 w 608698"/>
                  <a:gd name="connsiteY43" fmla="*/ 286238 h 600088"/>
                  <a:gd name="connsiteX44" fmla="*/ 225298 w 608698"/>
                  <a:gd name="connsiteY44" fmla="*/ 292718 h 600088"/>
                  <a:gd name="connsiteX45" fmla="*/ 176285 w 608698"/>
                  <a:gd name="connsiteY45" fmla="*/ 296516 h 600088"/>
                  <a:gd name="connsiteX46" fmla="*/ 0 w 608698"/>
                  <a:gd name="connsiteY46" fmla="*/ 198506 h 600088"/>
                  <a:gd name="connsiteX47" fmla="*/ 4924 w 608698"/>
                  <a:gd name="connsiteY47" fmla="*/ 175567 h 600088"/>
                  <a:gd name="connsiteX48" fmla="*/ 432425 w 608698"/>
                  <a:gd name="connsiteY48" fmla="*/ 96392 h 600088"/>
                  <a:gd name="connsiteX49" fmla="*/ 608698 w 608698"/>
                  <a:gd name="connsiteY49" fmla="*/ 194443 h 600088"/>
                  <a:gd name="connsiteX50" fmla="*/ 432425 w 608698"/>
                  <a:gd name="connsiteY50" fmla="*/ 292494 h 600088"/>
                  <a:gd name="connsiteX51" fmla="*/ 256152 w 608698"/>
                  <a:gd name="connsiteY51" fmla="*/ 194443 h 600088"/>
                  <a:gd name="connsiteX52" fmla="*/ 432425 w 608698"/>
                  <a:gd name="connsiteY52" fmla="*/ 96392 h 600088"/>
                  <a:gd name="connsiteX53" fmla="*/ 176258 w 608698"/>
                  <a:gd name="connsiteY53" fmla="*/ 0 h 600088"/>
                  <a:gd name="connsiteX54" fmla="*/ 347817 w 608698"/>
                  <a:gd name="connsiteY54" fmla="*/ 75446 h 600088"/>
                  <a:gd name="connsiteX55" fmla="*/ 224966 w 608698"/>
                  <a:gd name="connsiteY55" fmla="*/ 185823 h 600088"/>
                  <a:gd name="connsiteX56" fmla="*/ 225264 w 608698"/>
                  <a:gd name="connsiteY56" fmla="*/ 192228 h 600088"/>
                  <a:gd name="connsiteX57" fmla="*/ 176258 w 608698"/>
                  <a:gd name="connsiteY57" fmla="*/ 196101 h 600088"/>
                  <a:gd name="connsiteX58" fmla="*/ 0 w 608698"/>
                  <a:gd name="connsiteY58" fmla="*/ 98013 h 600088"/>
                  <a:gd name="connsiteX59" fmla="*/ 176258 w 608698"/>
                  <a:gd name="connsiteY59" fmla="*/ 0 h 600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608698" h="600088">
                    <a:moveTo>
                      <a:pt x="261001" y="479068"/>
                    </a:moveTo>
                    <a:cubicBezTo>
                      <a:pt x="279575" y="522140"/>
                      <a:pt x="349249" y="554184"/>
                      <a:pt x="432425" y="554184"/>
                    </a:cubicBezTo>
                    <a:cubicBezTo>
                      <a:pt x="515600" y="554184"/>
                      <a:pt x="585199" y="522140"/>
                      <a:pt x="603774" y="479068"/>
                    </a:cubicBezTo>
                    <a:cubicBezTo>
                      <a:pt x="606981" y="486371"/>
                      <a:pt x="608697" y="494046"/>
                      <a:pt x="608697" y="502020"/>
                    </a:cubicBezTo>
                    <a:cubicBezTo>
                      <a:pt x="608697" y="556196"/>
                      <a:pt x="529774" y="600088"/>
                      <a:pt x="432425" y="600088"/>
                    </a:cubicBezTo>
                    <a:cubicBezTo>
                      <a:pt x="335076" y="600088"/>
                      <a:pt x="256152" y="556196"/>
                      <a:pt x="256152" y="502020"/>
                    </a:cubicBezTo>
                    <a:cubicBezTo>
                      <a:pt x="256152" y="494046"/>
                      <a:pt x="257868" y="486371"/>
                      <a:pt x="261001" y="479068"/>
                    </a:cubicBezTo>
                    <a:close/>
                    <a:moveTo>
                      <a:pt x="4924" y="382605"/>
                    </a:moveTo>
                    <a:cubicBezTo>
                      <a:pt x="23425" y="425750"/>
                      <a:pt x="93103" y="457793"/>
                      <a:pt x="176285" y="457793"/>
                    </a:cubicBezTo>
                    <a:cubicBezTo>
                      <a:pt x="197248" y="457793"/>
                      <a:pt x="217391" y="455781"/>
                      <a:pt x="236041" y="451980"/>
                    </a:cubicBezTo>
                    <a:lnTo>
                      <a:pt x="231640" y="462264"/>
                    </a:lnTo>
                    <a:cubicBezTo>
                      <a:pt x="227238" y="472398"/>
                      <a:pt x="225000" y="482905"/>
                      <a:pt x="225000" y="493412"/>
                    </a:cubicBezTo>
                    <a:cubicBezTo>
                      <a:pt x="225000" y="495573"/>
                      <a:pt x="225149" y="497734"/>
                      <a:pt x="225298" y="499820"/>
                    </a:cubicBezTo>
                    <a:cubicBezTo>
                      <a:pt x="209781" y="502354"/>
                      <a:pt x="193294" y="503695"/>
                      <a:pt x="176285" y="503695"/>
                    </a:cubicBezTo>
                    <a:cubicBezTo>
                      <a:pt x="78929" y="503695"/>
                      <a:pt x="0" y="459730"/>
                      <a:pt x="0" y="405556"/>
                    </a:cubicBezTo>
                    <a:cubicBezTo>
                      <a:pt x="0" y="397657"/>
                      <a:pt x="1716" y="389982"/>
                      <a:pt x="4924" y="382605"/>
                    </a:cubicBezTo>
                    <a:close/>
                    <a:moveTo>
                      <a:pt x="261001" y="375478"/>
                    </a:moveTo>
                    <a:cubicBezTo>
                      <a:pt x="279575" y="418598"/>
                      <a:pt x="349249" y="450622"/>
                      <a:pt x="432425" y="450622"/>
                    </a:cubicBezTo>
                    <a:cubicBezTo>
                      <a:pt x="515600" y="450622"/>
                      <a:pt x="585199" y="418598"/>
                      <a:pt x="603774" y="375478"/>
                    </a:cubicBezTo>
                    <a:cubicBezTo>
                      <a:pt x="606981" y="382851"/>
                      <a:pt x="608697" y="390522"/>
                      <a:pt x="608697" y="398416"/>
                    </a:cubicBezTo>
                    <a:cubicBezTo>
                      <a:pt x="608697" y="452558"/>
                      <a:pt x="529774" y="496498"/>
                      <a:pt x="432425" y="496498"/>
                    </a:cubicBezTo>
                    <a:cubicBezTo>
                      <a:pt x="335076" y="496498"/>
                      <a:pt x="256152" y="452558"/>
                      <a:pt x="256152" y="398416"/>
                    </a:cubicBezTo>
                    <a:cubicBezTo>
                      <a:pt x="256152" y="390522"/>
                      <a:pt x="257868" y="382851"/>
                      <a:pt x="261001" y="375478"/>
                    </a:cubicBezTo>
                    <a:close/>
                    <a:moveTo>
                      <a:pt x="4924" y="279086"/>
                    </a:moveTo>
                    <a:cubicBezTo>
                      <a:pt x="23425" y="322231"/>
                      <a:pt x="93103" y="354274"/>
                      <a:pt x="176285" y="354274"/>
                    </a:cubicBezTo>
                    <a:cubicBezTo>
                      <a:pt x="197248" y="354274"/>
                      <a:pt x="217391" y="352187"/>
                      <a:pt x="236041" y="348461"/>
                    </a:cubicBezTo>
                    <a:lnTo>
                      <a:pt x="231640" y="358745"/>
                    </a:lnTo>
                    <a:cubicBezTo>
                      <a:pt x="227238" y="368879"/>
                      <a:pt x="225000" y="379311"/>
                      <a:pt x="225000" y="389818"/>
                    </a:cubicBezTo>
                    <a:cubicBezTo>
                      <a:pt x="225000" y="392054"/>
                      <a:pt x="225149" y="394140"/>
                      <a:pt x="225298" y="396301"/>
                    </a:cubicBezTo>
                    <a:cubicBezTo>
                      <a:pt x="209781" y="398835"/>
                      <a:pt x="193294" y="400176"/>
                      <a:pt x="176285" y="400176"/>
                    </a:cubicBezTo>
                    <a:cubicBezTo>
                      <a:pt x="78929" y="400176"/>
                      <a:pt x="0" y="356211"/>
                      <a:pt x="0" y="302037"/>
                    </a:cubicBezTo>
                    <a:cubicBezTo>
                      <a:pt x="0" y="294138"/>
                      <a:pt x="1716" y="286463"/>
                      <a:pt x="4924" y="279086"/>
                    </a:cubicBezTo>
                    <a:close/>
                    <a:moveTo>
                      <a:pt x="261001" y="271959"/>
                    </a:moveTo>
                    <a:cubicBezTo>
                      <a:pt x="279575" y="315079"/>
                      <a:pt x="349249" y="347103"/>
                      <a:pt x="432425" y="347103"/>
                    </a:cubicBezTo>
                    <a:cubicBezTo>
                      <a:pt x="515600" y="347103"/>
                      <a:pt x="585199" y="315079"/>
                      <a:pt x="603774" y="271959"/>
                    </a:cubicBezTo>
                    <a:cubicBezTo>
                      <a:pt x="606981" y="279332"/>
                      <a:pt x="608697" y="287003"/>
                      <a:pt x="608697" y="294897"/>
                    </a:cubicBezTo>
                    <a:cubicBezTo>
                      <a:pt x="608697" y="349039"/>
                      <a:pt x="529774" y="392979"/>
                      <a:pt x="432425" y="392979"/>
                    </a:cubicBezTo>
                    <a:cubicBezTo>
                      <a:pt x="335076" y="392979"/>
                      <a:pt x="256152" y="349039"/>
                      <a:pt x="256152" y="294897"/>
                    </a:cubicBezTo>
                    <a:cubicBezTo>
                      <a:pt x="256152" y="287003"/>
                      <a:pt x="257868" y="279332"/>
                      <a:pt x="261001" y="271959"/>
                    </a:cubicBezTo>
                    <a:close/>
                    <a:moveTo>
                      <a:pt x="4924" y="175567"/>
                    </a:moveTo>
                    <a:cubicBezTo>
                      <a:pt x="23425" y="218689"/>
                      <a:pt x="93103" y="250713"/>
                      <a:pt x="176285" y="250713"/>
                    </a:cubicBezTo>
                    <a:cubicBezTo>
                      <a:pt x="197248" y="250713"/>
                      <a:pt x="217391" y="248628"/>
                      <a:pt x="236041" y="244904"/>
                    </a:cubicBezTo>
                    <a:lnTo>
                      <a:pt x="231640" y="255182"/>
                    </a:lnTo>
                    <a:cubicBezTo>
                      <a:pt x="227238" y="265311"/>
                      <a:pt x="225000" y="275737"/>
                      <a:pt x="225000" y="286238"/>
                    </a:cubicBezTo>
                    <a:cubicBezTo>
                      <a:pt x="225000" y="288398"/>
                      <a:pt x="225149" y="290558"/>
                      <a:pt x="225298" y="292718"/>
                    </a:cubicBezTo>
                    <a:cubicBezTo>
                      <a:pt x="209781" y="295175"/>
                      <a:pt x="193294" y="296516"/>
                      <a:pt x="176285" y="296516"/>
                    </a:cubicBezTo>
                    <a:cubicBezTo>
                      <a:pt x="78929" y="296516"/>
                      <a:pt x="0" y="252650"/>
                      <a:pt x="0" y="198506"/>
                    </a:cubicBezTo>
                    <a:cubicBezTo>
                      <a:pt x="0" y="190611"/>
                      <a:pt x="1716" y="182940"/>
                      <a:pt x="4924" y="175567"/>
                    </a:cubicBezTo>
                    <a:close/>
                    <a:moveTo>
                      <a:pt x="432425" y="96392"/>
                    </a:moveTo>
                    <a:cubicBezTo>
                      <a:pt x="529778" y="96392"/>
                      <a:pt x="608698" y="140291"/>
                      <a:pt x="608698" y="194443"/>
                    </a:cubicBezTo>
                    <a:cubicBezTo>
                      <a:pt x="608698" y="248595"/>
                      <a:pt x="529778" y="292494"/>
                      <a:pt x="432425" y="292494"/>
                    </a:cubicBezTo>
                    <a:cubicBezTo>
                      <a:pt x="335072" y="292494"/>
                      <a:pt x="256152" y="248595"/>
                      <a:pt x="256152" y="194443"/>
                    </a:cubicBezTo>
                    <a:cubicBezTo>
                      <a:pt x="256152" y="140291"/>
                      <a:pt x="335072" y="96392"/>
                      <a:pt x="432425" y="96392"/>
                    </a:cubicBezTo>
                    <a:close/>
                    <a:moveTo>
                      <a:pt x="176258" y="0"/>
                    </a:moveTo>
                    <a:cubicBezTo>
                      <a:pt x="259651" y="0"/>
                      <a:pt x="329542" y="32175"/>
                      <a:pt x="347817" y="75446"/>
                    </a:cubicBezTo>
                    <a:cubicBezTo>
                      <a:pt x="275166" y="92800"/>
                      <a:pt x="224966" y="135103"/>
                      <a:pt x="224966" y="185823"/>
                    </a:cubicBezTo>
                    <a:cubicBezTo>
                      <a:pt x="224966" y="187983"/>
                      <a:pt x="225115" y="190143"/>
                      <a:pt x="225264" y="192228"/>
                    </a:cubicBezTo>
                    <a:cubicBezTo>
                      <a:pt x="209749" y="194760"/>
                      <a:pt x="193265" y="196101"/>
                      <a:pt x="176258" y="196101"/>
                    </a:cubicBezTo>
                    <a:cubicBezTo>
                      <a:pt x="78917" y="196101"/>
                      <a:pt x="0" y="152159"/>
                      <a:pt x="0" y="98013"/>
                    </a:cubicBezTo>
                    <a:cubicBezTo>
                      <a:pt x="0" y="43868"/>
                      <a:pt x="78917" y="0"/>
                      <a:pt x="176258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AEDD2"/>
                  </a:gs>
                  <a:gs pos="100000">
                    <a:srgbClr val="0383CD"/>
                  </a:gs>
                </a:gsLst>
                <a:lin ang="2700000" scaled="1"/>
              </a:gradFill>
              <a:ln>
                <a:noFill/>
              </a:ln>
            </p:spPr>
          </p:sp>
          <p:sp>
            <p:nvSpPr>
              <p:cNvPr id="24" name="personal-id-card-of-a-man_47848"/>
              <p:cNvSpPr>
                <a:spLocks noChangeAspect="1"/>
              </p:cNvSpPr>
              <p:nvPr/>
            </p:nvSpPr>
            <p:spPr bwMode="auto">
              <a:xfrm>
                <a:off x="1855288" y="4727562"/>
                <a:ext cx="326789" cy="249970"/>
              </a:xfrm>
              <a:custGeom>
                <a:avLst/>
                <a:gdLst>
                  <a:gd name="connsiteX0" fmla="*/ 361794 w 551492"/>
                  <a:gd name="connsiteY0" fmla="*/ 308363 h 421851"/>
                  <a:gd name="connsiteX1" fmla="*/ 530845 w 551492"/>
                  <a:gd name="connsiteY1" fmla="*/ 308363 h 421851"/>
                  <a:gd name="connsiteX2" fmla="*/ 551492 w 551492"/>
                  <a:gd name="connsiteY2" fmla="*/ 329044 h 421851"/>
                  <a:gd name="connsiteX3" fmla="*/ 551492 w 551492"/>
                  <a:gd name="connsiteY3" fmla="*/ 362650 h 421851"/>
                  <a:gd name="connsiteX4" fmla="*/ 530845 w 551492"/>
                  <a:gd name="connsiteY4" fmla="*/ 383331 h 421851"/>
                  <a:gd name="connsiteX5" fmla="*/ 378570 w 551492"/>
                  <a:gd name="connsiteY5" fmla="*/ 383331 h 421851"/>
                  <a:gd name="connsiteX6" fmla="*/ 378570 w 551492"/>
                  <a:gd name="connsiteY6" fmla="*/ 369113 h 421851"/>
                  <a:gd name="connsiteX7" fmla="*/ 361794 w 551492"/>
                  <a:gd name="connsiteY7" fmla="*/ 308363 h 421851"/>
                  <a:gd name="connsiteX8" fmla="*/ 313904 w 551492"/>
                  <a:gd name="connsiteY8" fmla="*/ 172924 h 421851"/>
                  <a:gd name="connsiteX9" fmla="*/ 530832 w 551492"/>
                  <a:gd name="connsiteY9" fmla="*/ 172924 h 421851"/>
                  <a:gd name="connsiteX10" fmla="*/ 551492 w 551492"/>
                  <a:gd name="connsiteY10" fmla="*/ 193548 h 421851"/>
                  <a:gd name="connsiteX11" fmla="*/ 551492 w 551492"/>
                  <a:gd name="connsiteY11" fmla="*/ 225772 h 421851"/>
                  <a:gd name="connsiteX12" fmla="*/ 530832 w 551492"/>
                  <a:gd name="connsiteY12" fmla="*/ 247685 h 421851"/>
                  <a:gd name="connsiteX13" fmla="*/ 271293 w 551492"/>
                  <a:gd name="connsiteY13" fmla="*/ 247685 h 421851"/>
                  <a:gd name="connsiteX14" fmla="*/ 271293 w 551492"/>
                  <a:gd name="connsiteY14" fmla="*/ 227061 h 421851"/>
                  <a:gd name="connsiteX15" fmla="*/ 272584 w 551492"/>
                  <a:gd name="connsiteY15" fmla="*/ 224483 h 421851"/>
                  <a:gd name="connsiteX16" fmla="*/ 313904 w 551492"/>
                  <a:gd name="connsiteY16" fmla="*/ 172924 h 421851"/>
                  <a:gd name="connsiteX17" fmla="*/ 281648 w 551492"/>
                  <a:gd name="connsiteY17" fmla="*/ 36241 h 421851"/>
                  <a:gd name="connsiteX18" fmla="*/ 530834 w 551492"/>
                  <a:gd name="connsiteY18" fmla="*/ 36241 h 421851"/>
                  <a:gd name="connsiteX19" fmla="*/ 551492 w 551492"/>
                  <a:gd name="connsiteY19" fmla="*/ 58154 h 421851"/>
                  <a:gd name="connsiteX20" fmla="*/ 551492 w 551492"/>
                  <a:gd name="connsiteY20" fmla="*/ 90378 h 421851"/>
                  <a:gd name="connsiteX21" fmla="*/ 530834 w 551492"/>
                  <a:gd name="connsiteY21" fmla="*/ 111002 h 421851"/>
                  <a:gd name="connsiteX22" fmla="*/ 308761 w 551492"/>
                  <a:gd name="connsiteY22" fmla="*/ 111002 h 421851"/>
                  <a:gd name="connsiteX23" fmla="*/ 295850 w 551492"/>
                  <a:gd name="connsiteY23" fmla="*/ 96823 h 421851"/>
                  <a:gd name="connsiteX24" fmla="*/ 281648 w 551492"/>
                  <a:gd name="connsiteY24" fmla="*/ 36241 h 421851"/>
                  <a:gd name="connsiteX25" fmla="*/ 176987 w 551492"/>
                  <a:gd name="connsiteY25" fmla="*/ 0 h 421851"/>
                  <a:gd name="connsiteX26" fmla="*/ 271294 w 551492"/>
                  <a:gd name="connsiteY26" fmla="*/ 117396 h 421851"/>
                  <a:gd name="connsiteX27" fmla="*/ 276461 w 551492"/>
                  <a:gd name="connsiteY27" fmla="*/ 117396 h 421851"/>
                  <a:gd name="connsiteX28" fmla="*/ 290672 w 551492"/>
                  <a:gd name="connsiteY28" fmla="*/ 152228 h 421851"/>
                  <a:gd name="connsiteX29" fmla="*/ 262251 w 551492"/>
                  <a:gd name="connsiteY29" fmla="*/ 199960 h 421851"/>
                  <a:gd name="connsiteX30" fmla="*/ 257083 w 551492"/>
                  <a:gd name="connsiteY30" fmla="*/ 197380 h 421851"/>
                  <a:gd name="connsiteX31" fmla="*/ 224786 w 551492"/>
                  <a:gd name="connsiteY31" fmla="*/ 247692 h 421851"/>
                  <a:gd name="connsiteX32" fmla="*/ 219619 w 551492"/>
                  <a:gd name="connsiteY32" fmla="*/ 259303 h 421851"/>
                  <a:gd name="connsiteX33" fmla="*/ 241581 w 551492"/>
                  <a:gd name="connsiteY33" fmla="*/ 279944 h 421851"/>
                  <a:gd name="connsiteX34" fmla="*/ 263543 w 551492"/>
                  <a:gd name="connsiteY34" fmla="*/ 279944 h 421851"/>
                  <a:gd name="connsiteX35" fmla="*/ 352682 w 551492"/>
                  <a:gd name="connsiteY35" fmla="*/ 368958 h 421851"/>
                  <a:gd name="connsiteX36" fmla="*/ 352682 w 551492"/>
                  <a:gd name="connsiteY36" fmla="*/ 393470 h 421851"/>
                  <a:gd name="connsiteX37" fmla="*/ 325553 w 551492"/>
                  <a:gd name="connsiteY37" fmla="*/ 421851 h 421851"/>
                  <a:gd name="connsiteX38" fmla="*/ 28421 w 551492"/>
                  <a:gd name="connsiteY38" fmla="*/ 421851 h 421851"/>
                  <a:gd name="connsiteX39" fmla="*/ 0 w 551492"/>
                  <a:gd name="connsiteY39" fmla="*/ 393470 h 421851"/>
                  <a:gd name="connsiteX40" fmla="*/ 0 w 551492"/>
                  <a:gd name="connsiteY40" fmla="*/ 368958 h 421851"/>
                  <a:gd name="connsiteX41" fmla="*/ 89139 w 551492"/>
                  <a:gd name="connsiteY41" fmla="*/ 279944 h 421851"/>
                  <a:gd name="connsiteX42" fmla="*/ 112393 w 551492"/>
                  <a:gd name="connsiteY42" fmla="*/ 279944 h 421851"/>
                  <a:gd name="connsiteX43" fmla="*/ 133063 w 551492"/>
                  <a:gd name="connsiteY43" fmla="*/ 259303 h 421851"/>
                  <a:gd name="connsiteX44" fmla="*/ 127896 w 551492"/>
                  <a:gd name="connsiteY44" fmla="*/ 247692 h 421851"/>
                  <a:gd name="connsiteX45" fmla="*/ 95599 w 551492"/>
                  <a:gd name="connsiteY45" fmla="*/ 198670 h 421851"/>
                  <a:gd name="connsiteX46" fmla="*/ 91723 w 551492"/>
                  <a:gd name="connsiteY46" fmla="*/ 199960 h 421851"/>
                  <a:gd name="connsiteX47" fmla="*/ 63302 w 551492"/>
                  <a:gd name="connsiteY47" fmla="*/ 152228 h 421851"/>
                  <a:gd name="connsiteX48" fmla="*/ 78804 w 551492"/>
                  <a:gd name="connsiteY48" fmla="*/ 117396 h 421851"/>
                  <a:gd name="connsiteX49" fmla="*/ 81388 w 551492"/>
                  <a:gd name="connsiteY49" fmla="*/ 117396 h 421851"/>
                  <a:gd name="connsiteX50" fmla="*/ 176987 w 551492"/>
                  <a:gd name="connsiteY50" fmla="*/ 0 h 421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551492" h="421851">
                    <a:moveTo>
                      <a:pt x="361794" y="308363"/>
                    </a:moveTo>
                    <a:lnTo>
                      <a:pt x="530845" y="308363"/>
                    </a:lnTo>
                    <a:cubicBezTo>
                      <a:pt x="541168" y="308363"/>
                      <a:pt x="551492" y="317411"/>
                      <a:pt x="551492" y="329044"/>
                    </a:cubicBezTo>
                    <a:lnTo>
                      <a:pt x="551492" y="362650"/>
                    </a:lnTo>
                    <a:cubicBezTo>
                      <a:pt x="551492" y="374283"/>
                      <a:pt x="541168" y="383331"/>
                      <a:pt x="530845" y="383331"/>
                    </a:cubicBezTo>
                    <a:lnTo>
                      <a:pt x="378570" y="383331"/>
                    </a:lnTo>
                    <a:lnTo>
                      <a:pt x="378570" y="369113"/>
                    </a:lnTo>
                    <a:cubicBezTo>
                      <a:pt x="378570" y="347140"/>
                      <a:pt x="372118" y="326459"/>
                      <a:pt x="361794" y="308363"/>
                    </a:cubicBezTo>
                    <a:close/>
                    <a:moveTo>
                      <a:pt x="313904" y="172924"/>
                    </a:moveTo>
                    <a:lnTo>
                      <a:pt x="530832" y="172924"/>
                    </a:lnTo>
                    <a:cubicBezTo>
                      <a:pt x="541162" y="172924"/>
                      <a:pt x="551492" y="181947"/>
                      <a:pt x="551492" y="193548"/>
                    </a:cubicBezTo>
                    <a:lnTo>
                      <a:pt x="551492" y="225772"/>
                    </a:lnTo>
                    <a:cubicBezTo>
                      <a:pt x="551492" y="237373"/>
                      <a:pt x="541162" y="247685"/>
                      <a:pt x="530832" y="247685"/>
                    </a:cubicBezTo>
                    <a:lnTo>
                      <a:pt x="271293" y="247685"/>
                    </a:lnTo>
                    <a:lnTo>
                      <a:pt x="271293" y="227061"/>
                    </a:lnTo>
                    <a:cubicBezTo>
                      <a:pt x="271293" y="225772"/>
                      <a:pt x="272584" y="225772"/>
                      <a:pt x="272584" y="224483"/>
                    </a:cubicBezTo>
                    <a:cubicBezTo>
                      <a:pt x="293244" y="218038"/>
                      <a:pt x="307448" y="194837"/>
                      <a:pt x="313904" y="172924"/>
                    </a:cubicBezTo>
                    <a:close/>
                    <a:moveTo>
                      <a:pt x="281648" y="36241"/>
                    </a:moveTo>
                    <a:lnTo>
                      <a:pt x="530834" y="36241"/>
                    </a:lnTo>
                    <a:cubicBezTo>
                      <a:pt x="541163" y="36241"/>
                      <a:pt x="551492" y="46553"/>
                      <a:pt x="551492" y="58154"/>
                    </a:cubicBezTo>
                    <a:lnTo>
                      <a:pt x="551492" y="90378"/>
                    </a:lnTo>
                    <a:cubicBezTo>
                      <a:pt x="551492" y="101979"/>
                      <a:pt x="541163" y="111002"/>
                      <a:pt x="530834" y="111002"/>
                    </a:cubicBezTo>
                    <a:lnTo>
                      <a:pt x="308761" y="111002"/>
                    </a:lnTo>
                    <a:cubicBezTo>
                      <a:pt x="304888" y="104557"/>
                      <a:pt x="301015" y="99401"/>
                      <a:pt x="295850" y="96823"/>
                    </a:cubicBezTo>
                    <a:cubicBezTo>
                      <a:pt x="293268" y="72333"/>
                      <a:pt x="288104" y="52998"/>
                      <a:pt x="281648" y="36241"/>
                    </a:cubicBezTo>
                    <a:close/>
                    <a:moveTo>
                      <a:pt x="176987" y="0"/>
                    </a:moveTo>
                    <a:cubicBezTo>
                      <a:pt x="257083" y="0"/>
                      <a:pt x="270002" y="64503"/>
                      <a:pt x="271294" y="117396"/>
                    </a:cubicBezTo>
                    <a:cubicBezTo>
                      <a:pt x="272586" y="117396"/>
                      <a:pt x="273878" y="117396"/>
                      <a:pt x="276461" y="117396"/>
                    </a:cubicBezTo>
                    <a:cubicBezTo>
                      <a:pt x="289380" y="117396"/>
                      <a:pt x="290672" y="132877"/>
                      <a:pt x="290672" y="152228"/>
                    </a:cubicBezTo>
                    <a:cubicBezTo>
                      <a:pt x="290672" y="171579"/>
                      <a:pt x="275169" y="199960"/>
                      <a:pt x="262251" y="199960"/>
                    </a:cubicBezTo>
                    <a:cubicBezTo>
                      <a:pt x="260959" y="199960"/>
                      <a:pt x="258375" y="198670"/>
                      <a:pt x="257083" y="197380"/>
                    </a:cubicBezTo>
                    <a:cubicBezTo>
                      <a:pt x="249332" y="216731"/>
                      <a:pt x="237705" y="233502"/>
                      <a:pt x="224786" y="247692"/>
                    </a:cubicBezTo>
                    <a:cubicBezTo>
                      <a:pt x="220911" y="250272"/>
                      <a:pt x="219619" y="254143"/>
                      <a:pt x="219619" y="259303"/>
                    </a:cubicBezTo>
                    <a:cubicBezTo>
                      <a:pt x="219619" y="270913"/>
                      <a:pt x="228662" y="279944"/>
                      <a:pt x="241581" y="279944"/>
                    </a:cubicBezTo>
                    <a:lnTo>
                      <a:pt x="263543" y="279944"/>
                    </a:lnTo>
                    <a:cubicBezTo>
                      <a:pt x="312634" y="279944"/>
                      <a:pt x="352682" y="319936"/>
                      <a:pt x="352682" y="368958"/>
                    </a:cubicBezTo>
                    <a:lnTo>
                      <a:pt x="352682" y="393470"/>
                    </a:lnTo>
                    <a:cubicBezTo>
                      <a:pt x="352682" y="408950"/>
                      <a:pt x="341055" y="421851"/>
                      <a:pt x="325553" y="421851"/>
                    </a:cubicBezTo>
                    <a:lnTo>
                      <a:pt x="28421" y="421851"/>
                    </a:lnTo>
                    <a:cubicBezTo>
                      <a:pt x="12919" y="421851"/>
                      <a:pt x="0" y="408950"/>
                      <a:pt x="0" y="393470"/>
                    </a:cubicBezTo>
                    <a:lnTo>
                      <a:pt x="0" y="368958"/>
                    </a:lnTo>
                    <a:cubicBezTo>
                      <a:pt x="0" y="319936"/>
                      <a:pt x="40048" y="279944"/>
                      <a:pt x="89139" y="279944"/>
                    </a:cubicBezTo>
                    <a:lnTo>
                      <a:pt x="112393" y="279944"/>
                    </a:lnTo>
                    <a:cubicBezTo>
                      <a:pt x="124020" y="279944"/>
                      <a:pt x="133063" y="270913"/>
                      <a:pt x="133063" y="259303"/>
                    </a:cubicBezTo>
                    <a:cubicBezTo>
                      <a:pt x="133063" y="254143"/>
                      <a:pt x="131771" y="250272"/>
                      <a:pt x="127896" y="247692"/>
                    </a:cubicBezTo>
                    <a:cubicBezTo>
                      <a:pt x="114977" y="234792"/>
                      <a:pt x="104642" y="216731"/>
                      <a:pt x="95599" y="198670"/>
                    </a:cubicBezTo>
                    <a:cubicBezTo>
                      <a:pt x="94307" y="199960"/>
                      <a:pt x="93015" y="199960"/>
                      <a:pt x="91723" y="199960"/>
                    </a:cubicBezTo>
                    <a:cubicBezTo>
                      <a:pt x="78804" y="199960"/>
                      <a:pt x="63302" y="171579"/>
                      <a:pt x="63302" y="152228"/>
                    </a:cubicBezTo>
                    <a:cubicBezTo>
                      <a:pt x="63302" y="132877"/>
                      <a:pt x="65886" y="117396"/>
                      <a:pt x="78804" y="117396"/>
                    </a:cubicBezTo>
                    <a:cubicBezTo>
                      <a:pt x="80096" y="117396"/>
                      <a:pt x="80096" y="117396"/>
                      <a:pt x="81388" y="117396"/>
                    </a:cubicBezTo>
                    <a:cubicBezTo>
                      <a:pt x="82680" y="64503"/>
                      <a:pt x="93015" y="0"/>
                      <a:pt x="17698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AEDD2"/>
                  </a:gs>
                  <a:gs pos="100000">
                    <a:srgbClr val="0383CD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思源黑体 CN Bold" panose="02010600030101010101" pitchFamily="34" charset="-122"/>
                  <a:ea typeface="思源黑体 CN Bold" panose="02010600030101010101" pitchFamily="34" charset="-122"/>
                </a:endParaRPr>
              </a:p>
            </p:txBody>
          </p:sp>
          <p:sp>
            <p:nvSpPr>
              <p:cNvPr id="25" name="pyramid-chart_64746"/>
              <p:cNvSpPr>
                <a:spLocks noChangeAspect="1"/>
              </p:cNvSpPr>
              <p:nvPr/>
            </p:nvSpPr>
            <p:spPr bwMode="auto">
              <a:xfrm>
                <a:off x="642394" y="4701076"/>
                <a:ext cx="283365" cy="285131"/>
              </a:xfrm>
              <a:custGeom>
                <a:avLst/>
                <a:gdLst>
                  <a:gd name="connsiteX0" fmla="*/ 71397 w 599947"/>
                  <a:gd name="connsiteY0" fmla="*/ 336103 h 603687"/>
                  <a:gd name="connsiteX1" fmla="*/ 299914 w 599947"/>
                  <a:gd name="connsiteY1" fmla="*/ 451272 h 603687"/>
                  <a:gd name="connsiteX2" fmla="*/ 528432 w 599947"/>
                  <a:gd name="connsiteY2" fmla="*/ 336103 h 603687"/>
                  <a:gd name="connsiteX3" fmla="*/ 599947 w 599947"/>
                  <a:gd name="connsiteY3" fmla="*/ 431289 h 603687"/>
                  <a:gd name="connsiteX4" fmla="*/ 299914 w 599947"/>
                  <a:gd name="connsiteY4" fmla="*/ 603687 h 603687"/>
                  <a:gd name="connsiteX5" fmla="*/ 0 w 599947"/>
                  <a:gd name="connsiteY5" fmla="*/ 431289 h 603687"/>
                  <a:gd name="connsiteX6" fmla="*/ 175572 w 599947"/>
                  <a:gd name="connsiteY6" fmla="*/ 181494 h 603687"/>
                  <a:gd name="connsiteX7" fmla="*/ 299879 w 599947"/>
                  <a:gd name="connsiteY7" fmla="*/ 238829 h 603687"/>
                  <a:gd name="connsiteX8" fmla="*/ 424187 w 599947"/>
                  <a:gd name="connsiteY8" fmla="*/ 181494 h 603687"/>
                  <a:gd name="connsiteX9" fmla="*/ 507295 w 599947"/>
                  <a:gd name="connsiteY9" fmla="*/ 292263 h 603687"/>
                  <a:gd name="connsiteX10" fmla="*/ 299879 w 599947"/>
                  <a:gd name="connsiteY10" fmla="*/ 396648 h 603687"/>
                  <a:gd name="connsiteX11" fmla="*/ 92582 w 599947"/>
                  <a:gd name="connsiteY11" fmla="*/ 292263 h 603687"/>
                  <a:gd name="connsiteX12" fmla="*/ 299903 w 599947"/>
                  <a:gd name="connsiteY12" fmla="*/ 0 h 603687"/>
                  <a:gd name="connsiteX13" fmla="*/ 403846 w 599947"/>
                  <a:gd name="connsiteY13" fmla="*/ 138571 h 603687"/>
                  <a:gd name="connsiteX14" fmla="*/ 299903 w 599947"/>
                  <a:gd name="connsiteY14" fmla="*/ 186575 h 603687"/>
                  <a:gd name="connsiteX15" fmla="*/ 195960 w 599947"/>
                  <a:gd name="connsiteY15" fmla="*/ 138571 h 603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99947" h="603687">
                    <a:moveTo>
                      <a:pt x="71397" y="336103"/>
                    </a:moveTo>
                    <a:lnTo>
                      <a:pt x="299914" y="451272"/>
                    </a:lnTo>
                    <a:lnTo>
                      <a:pt x="528432" y="336103"/>
                    </a:lnTo>
                    <a:lnTo>
                      <a:pt x="599947" y="431289"/>
                    </a:lnTo>
                    <a:lnTo>
                      <a:pt x="299914" y="603687"/>
                    </a:lnTo>
                    <a:lnTo>
                      <a:pt x="0" y="431289"/>
                    </a:lnTo>
                    <a:close/>
                    <a:moveTo>
                      <a:pt x="175572" y="181494"/>
                    </a:moveTo>
                    <a:lnTo>
                      <a:pt x="299879" y="238829"/>
                    </a:lnTo>
                    <a:lnTo>
                      <a:pt x="424187" y="181494"/>
                    </a:lnTo>
                    <a:lnTo>
                      <a:pt x="507295" y="292263"/>
                    </a:lnTo>
                    <a:lnTo>
                      <a:pt x="299879" y="396648"/>
                    </a:lnTo>
                    <a:lnTo>
                      <a:pt x="92582" y="292263"/>
                    </a:lnTo>
                    <a:close/>
                    <a:moveTo>
                      <a:pt x="299903" y="0"/>
                    </a:moveTo>
                    <a:lnTo>
                      <a:pt x="403846" y="138571"/>
                    </a:lnTo>
                    <a:lnTo>
                      <a:pt x="299903" y="186575"/>
                    </a:lnTo>
                    <a:lnTo>
                      <a:pt x="195960" y="138571"/>
                    </a:lnTo>
                    <a:close/>
                  </a:path>
                </a:pathLst>
              </a:custGeom>
              <a:gradFill>
                <a:gsLst>
                  <a:gs pos="0">
                    <a:srgbClr val="0AEDD2"/>
                  </a:gs>
                  <a:gs pos="100000">
                    <a:srgbClr val="0383CD"/>
                  </a:gs>
                </a:gsLst>
                <a:lin ang="2700000" scaled="1"/>
              </a:gradFill>
              <a:ln>
                <a:noFill/>
              </a:ln>
            </p:spPr>
          </p:sp>
        </p:grpSp>
      </p:grpSp>
      <p:grpSp>
        <p:nvGrpSpPr>
          <p:cNvPr id="19" name="组合 18"/>
          <p:cNvGrpSpPr/>
          <p:nvPr/>
        </p:nvGrpSpPr>
        <p:grpSpPr>
          <a:xfrm>
            <a:off x="6658723" y="662208"/>
            <a:ext cx="5109077" cy="5713568"/>
            <a:chOff x="6658723" y="662208"/>
            <a:chExt cx="5109077" cy="5713568"/>
          </a:xfrm>
        </p:grpSpPr>
        <p:grpSp>
          <p:nvGrpSpPr>
            <p:cNvPr id="5" name="组合 4"/>
            <p:cNvGrpSpPr/>
            <p:nvPr/>
          </p:nvGrpSpPr>
          <p:grpSpPr>
            <a:xfrm>
              <a:off x="6658723" y="662208"/>
              <a:ext cx="5109077" cy="5713568"/>
              <a:chOff x="6658723" y="662208"/>
              <a:chExt cx="5109077" cy="5713568"/>
            </a:xfrm>
          </p:grpSpPr>
          <p:pic>
            <p:nvPicPr>
              <p:cNvPr id="3" name="图片 2" descr="图片包含 草, 户外, 田地, 公园&#10;&#10;描述已自动生成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58723" y="673181"/>
                <a:ext cx="3720854" cy="5188981"/>
              </a:xfrm>
              <a:prstGeom prst="rect">
                <a:avLst/>
              </a:prstGeom>
            </p:spPr>
          </p:pic>
          <p:sp>
            <p:nvSpPr>
              <p:cNvPr id="6" name="矩形 5"/>
              <p:cNvSpPr/>
              <p:nvPr/>
            </p:nvSpPr>
            <p:spPr>
              <a:xfrm flipH="1">
                <a:off x="7146981" y="1156294"/>
                <a:ext cx="3711173" cy="5188980"/>
              </a:xfrm>
              <a:prstGeom prst="rect">
                <a:avLst/>
              </a:prstGeom>
              <a:gradFill flip="none" rotWithShape="0">
                <a:gsLst>
                  <a:gs pos="43000">
                    <a:srgbClr val="0AEDD2">
                      <a:alpha val="0"/>
                    </a:srgbClr>
                  </a:gs>
                  <a:gs pos="100000">
                    <a:srgbClr val="0380CD">
                      <a:alpha val="74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Bold" panose="02010600030101010101" pitchFamily="34" charset="-122"/>
                  <a:ea typeface="思源黑体 CN Bold" panose="02010600030101010101" pitchFamily="34" charset="-122"/>
                </a:endParaRPr>
              </a:p>
            </p:txBody>
          </p:sp>
          <p:sp>
            <p:nvSpPr>
              <p:cNvPr id="7" name="十字形 6"/>
              <p:cNvSpPr/>
              <p:nvPr/>
            </p:nvSpPr>
            <p:spPr>
              <a:xfrm>
                <a:off x="11353780" y="662208"/>
                <a:ext cx="368935" cy="368935"/>
              </a:xfrm>
              <a:prstGeom prst="plus">
                <a:avLst>
                  <a:gd name="adj" fmla="val 36138"/>
                </a:avLst>
              </a:prstGeom>
              <a:gradFill>
                <a:gsLst>
                  <a:gs pos="0">
                    <a:srgbClr val="0AEDD2">
                      <a:alpha val="85000"/>
                    </a:srgbClr>
                  </a:gs>
                  <a:gs pos="100000">
                    <a:srgbClr val="0380CD">
                      <a:alpha val="90000"/>
                    </a:srgbClr>
                  </a:gs>
                </a:gsLst>
                <a:lin ang="90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黑体 CN Bold" panose="02010600030101010101" pitchFamily="34" charset="-122"/>
                  <a:ea typeface="思源黑体 CN Bold" panose="02010600030101010101" pitchFamily="34" charset="-122"/>
                </a:endParaRPr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11398468" y="3913246"/>
                <a:ext cx="369332" cy="246253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dist"/>
                <a:r>
                  <a:rPr lang="zh-CN" altLang="en-US" sz="1200" dirty="0">
                    <a:solidFill>
                      <a:sysClr val="windowText" lastClr="000000"/>
                    </a:solidFill>
                    <a:effectLst/>
                    <a:latin typeface="思源黑体 CN Bold" panose="02010600030101010101" pitchFamily="34" charset="-122"/>
                    <a:ea typeface="思源黑体 CN Bold" panose="02010600030101010101" pitchFamily="34" charset="-122"/>
                  </a:rPr>
                  <a:t>语文精品课件</a:t>
                </a:r>
                <a:endParaRPr lang="en-US" altLang="zh-CN" sz="1200" dirty="0">
                  <a:solidFill>
                    <a:sysClr val="windowText" lastClr="000000"/>
                  </a:solidFill>
                  <a:effectLst/>
                  <a:latin typeface="思源黑体 CN Bold" panose="02010600030101010101" pitchFamily="34" charset="-122"/>
                  <a:ea typeface="思源黑体 CN Bold" panose="02010600030101010101" pitchFamily="34" charset="-122"/>
                </a:endParaRPr>
              </a:p>
            </p:txBody>
          </p:sp>
        </p:grpSp>
        <p:sp>
          <p:nvSpPr>
            <p:cNvPr id="28" name="文本框 27"/>
            <p:cNvSpPr txBox="1"/>
            <p:nvPr/>
          </p:nvSpPr>
          <p:spPr>
            <a:xfrm>
              <a:off x="7901609" y="5134222"/>
              <a:ext cx="24779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站酷庆科黄油体" panose="02000803000000020004" pitchFamily="2" charset="-122"/>
                  <a:ea typeface="站酷庆科黄油体" panose="02000803000000020004" pitchFamily="2" charset="-122"/>
                  <a:cs typeface="+mn-cs"/>
                </a:rPr>
                <a:t>语文园地（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站酷庆科黄油体" panose="02000803000000020004" pitchFamily="2" charset="-122"/>
                  <a:ea typeface="站酷庆科黄油体" panose="02000803000000020004" pitchFamily="2" charset="-122"/>
                  <a:cs typeface="+mn-cs"/>
                </a:rPr>
                <a:t>1</a:t>
              </a:r>
              <a:r>
                <a: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站酷庆科黄油体" panose="02000803000000020004" pitchFamily="2" charset="-122"/>
                  <a:ea typeface="站酷庆科黄油体" panose="02000803000000020004" pitchFamily="2" charset="-122"/>
                  <a:cs typeface="+mn-cs"/>
                </a:rPr>
                <a:t>）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670050" y="2555102"/>
            <a:ext cx="7169150" cy="2676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风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 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 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雷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霜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冰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狂风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雪花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炸雷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闪电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大雪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结冰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毛毛雨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万里无云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风和日丽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北风呼呼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鹅毛大雪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电闪雷鸣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雷声滚滚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半晴半阴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charset="-122"/>
            </a:endParaRPr>
          </a:p>
        </p:txBody>
      </p:sp>
      <p:sp>
        <p:nvSpPr>
          <p:cNvPr id="59" name="文本占位符 8"/>
          <p:cNvSpPr>
            <a:spLocks noGrp="1"/>
          </p:cNvSpPr>
          <p:nvPr>
            <p:ph type="body" sz="quarter" idx="10"/>
          </p:nvPr>
        </p:nvSpPr>
        <p:spPr>
          <a:xfrm>
            <a:off x="641350" y="423863"/>
            <a:ext cx="2082800" cy="377825"/>
          </a:xfrm>
        </p:spPr>
        <p:txBody>
          <a:bodyPr>
            <a:normAutofit/>
          </a:bodyPr>
          <a:lstStyle/>
          <a:p>
            <a:r>
              <a:rPr lang="en-US" altLang="zh-CN" dirty="0"/>
              <a:t>02  </a:t>
            </a:r>
            <a:r>
              <a:rPr lang="zh-CN" altLang="en-US" dirty="0"/>
              <a:t>识字加油站</a:t>
            </a:r>
          </a:p>
        </p:txBody>
      </p:sp>
      <p:sp>
        <p:nvSpPr>
          <p:cNvPr id="60" name="矩形: 圆角 59"/>
          <p:cNvSpPr/>
          <p:nvPr/>
        </p:nvSpPr>
        <p:spPr>
          <a:xfrm>
            <a:off x="647700" y="2027583"/>
            <a:ext cx="10896600" cy="3667539"/>
          </a:xfrm>
          <a:prstGeom prst="roundRect">
            <a:avLst>
              <a:gd name="adj" fmla="val 6851"/>
            </a:avLst>
          </a:prstGeom>
          <a:noFill/>
          <a:ln>
            <a:solidFill>
              <a:srgbClr val="0383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FandolFang R" panose="02010600030101010101" pitchFamily="50" charset="-122"/>
              <a:ea typeface="FandolFang R" panose="02010600030101010101" pitchFamily="5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70050" y="1765272"/>
            <a:ext cx="6939280" cy="521970"/>
          </a:xfrm>
          <a:prstGeom prst="rect">
            <a:avLst/>
          </a:prstGeom>
          <a:solidFill>
            <a:schemeClr val="bg1"/>
          </a:solidFill>
          <a:ln>
            <a:solidFill>
              <a:srgbClr val="0383CD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说一说：你还知道哪些与天气有关的词语。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785482" y="1803400"/>
            <a:ext cx="8621036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用线连一连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雷阵雨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    晴       </a:t>
            </a:r>
            <a:r>
              <a:rPr kumimoji="0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多云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   </a:t>
            </a:r>
            <a:r>
              <a:rPr kumimoji="0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小雪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     阴    </a:t>
            </a:r>
            <a:r>
              <a:rPr kumimoji="0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大雨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charset="-122"/>
            </a:endParaRPr>
          </a:p>
        </p:txBody>
      </p:sp>
      <p:pic>
        <p:nvPicPr>
          <p:cNvPr id="107374403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482" y="2696845"/>
            <a:ext cx="8745220" cy="110871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" name="直接连接符 1"/>
          <p:cNvCxnSpPr/>
          <p:nvPr/>
        </p:nvCxnSpPr>
        <p:spPr>
          <a:xfrm>
            <a:off x="2631302" y="3522345"/>
            <a:ext cx="1374775" cy="1436370"/>
          </a:xfrm>
          <a:prstGeom prst="line">
            <a:avLst/>
          </a:prstGeom>
          <a:ln w="4762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" name="直接箭头连接符 3"/>
          <p:cNvCxnSpPr/>
          <p:nvPr/>
        </p:nvCxnSpPr>
        <p:spPr>
          <a:xfrm flipH="1" flipV="1">
            <a:off x="3945117" y="4393565"/>
            <a:ext cx="15240" cy="152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3945117" y="3522345"/>
            <a:ext cx="1374775" cy="1436370"/>
          </a:xfrm>
          <a:prstGeom prst="line">
            <a:avLst/>
          </a:prstGeom>
          <a:ln w="4762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5471022" y="3639820"/>
            <a:ext cx="2858770" cy="1425575"/>
          </a:xfrm>
          <a:prstGeom prst="line">
            <a:avLst/>
          </a:prstGeom>
          <a:ln w="4762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6682602" y="3533140"/>
            <a:ext cx="2858770" cy="1425575"/>
          </a:xfrm>
          <a:prstGeom prst="line">
            <a:avLst/>
          </a:prstGeom>
          <a:ln w="4762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6878182" y="3559175"/>
            <a:ext cx="1266190" cy="1475740"/>
          </a:xfrm>
          <a:prstGeom prst="line">
            <a:avLst/>
          </a:prstGeom>
          <a:ln w="4762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H="1">
            <a:off x="2631302" y="3430905"/>
            <a:ext cx="6981825" cy="1497330"/>
          </a:xfrm>
          <a:prstGeom prst="line">
            <a:avLst/>
          </a:prstGeom>
          <a:ln w="4762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3" name="文本占位符 8"/>
          <p:cNvSpPr>
            <a:spLocks noGrp="1"/>
          </p:cNvSpPr>
          <p:nvPr>
            <p:ph type="body" sz="quarter" idx="10"/>
          </p:nvPr>
        </p:nvSpPr>
        <p:spPr>
          <a:xfrm>
            <a:off x="641350" y="423863"/>
            <a:ext cx="2082800" cy="377825"/>
          </a:xfrm>
        </p:spPr>
        <p:txBody>
          <a:bodyPr>
            <a:normAutofit/>
          </a:bodyPr>
          <a:lstStyle/>
          <a:p>
            <a:r>
              <a:rPr lang="en-US" altLang="zh-CN" dirty="0"/>
              <a:t>02  </a:t>
            </a:r>
            <a:r>
              <a:rPr lang="zh-CN" altLang="en-US" dirty="0"/>
              <a:t>识字加油站</a:t>
            </a:r>
          </a:p>
        </p:txBody>
      </p:sp>
      <p:sp>
        <p:nvSpPr>
          <p:cNvPr id="54" name="矩形: 圆角 53"/>
          <p:cNvSpPr/>
          <p:nvPr/>
        </p:nvSpPr>
        <p:spPr>
          <a:xfrm>
            <a:off x="647700" y="1270000"/>
            <a:ext cx="10896600" cy="4940300"/>
          </a:xfrm>
          <a:prstGeom prst="roundRect">
            <a:avLst>
              <a:gd name="adj" fmla="val 6851"/>
            </a:avLst>
          </a:prstGeom>
          <a:noFill/>
          <a:ln>
            <a:solidFill>
              <a:srgbClr val="0383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FandolFang R" panose="02010600030101010101" pitchFamily="50" charset="-122"/>
              <a:ea typeface="FandolFang R" panose="02010600030101010101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/>
          <p:cNvSpPr txBox="1"/>
          <p:nvPr/>
        </p:nvSpPr>
        <p:spPr>
          <a:xfrm>
            <a:off x="1080716" y="2228197"/>
            <a:ext cx="3938545" cy="3023905"/>
          </a:xfrm>
          <a:prstGeom prst="rect">
            <a:avLst/>
          </a:prstGeom>
          <a:noFill/>
          <a:ln w="34925" cmpd="dbl">
            <a:solidFill>
              <a:srgbClr val="0383CD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汉语拼音" panose="020B0604020202020204" pitchFamily="34" charset="0"/>
              </a:rPr>
              <a:t>A   B    C    D     E    F     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汉语拼音" panose="020B0604020202020204" pitchFamily="34" charset="0"/>
              </a:rPr>
              <a:t>ɑ    b    c    d      e     f     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汉语拼音" panose="020B0604020202020204" pitchFamily="34" charset="0"/>
              </a:rPr>
              <a:t>H   I    J    K     L    M     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汉语拼音" panose="020B0604020202020204" pitchFamily="34" charset="0"/>
              </a:rPr>
              <a:t>h   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汉语拼音" panose="020B0604020202020204" pitchFamily="34" charset="0"/>
              </a:rPr>
              <a:t>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汉语拼音" panose="020B0604020202020204" pitchFamily="34" charset="0"/>
              </a:rPr>
              <a:t>    j     k      l     m    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汉语拼音" panose="020B0604020202020204" pitchFamily="34" charset="0"/>
              </a:rPr>
              <a:t>O   P    Q          R    S     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汉语拼音" panose="020B0604020202020204" pitchFamily="34" charset="0"/>
              </a:rPr>
              <a:t>o    p    q            r     s     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汉语拼音" panose="020B0604020202020204" pitchFamily="34" charset="0"/>
              </a:rPr>
              <a:t>U   V    W          X    Y     Z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汉语拼音" panose="020B0604020202020204" pitchFamily="34" charset="0"/>
              </a:rPr>
              <a:t>u     v   w          x     y     z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汉语拼音" panose="020B0604020202020204" pitchFamily="34" charset="0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03  </a:t>
            </a:r>
            <a:r>
              <a:rPr lang="zh-CN" altLang="en-US" dirty="0"/>
              <a:t>字词句运用</a:t>
            </a:r>
          </a:p>
        </p:txBody>
      </p:sp>
      <p:sp>
        <p:nvSpPr>
          <p:cNvPr id="59" name="矩形: 圆角 58"/>
          <p:cNvSpPr/>
          <p:nvPr/>
        </p:nvSpPr>
        <p:spPr>
          <a:xfrm>
            <a:off x="647700" y="1270000"/>
            <a:ext cx="10896600" cy="4940300"/>
          </a:xfrm>
          <a:prstGeom prst="roundRect">
            <a:avLst>
              <a:gd name="adj" fmla="val 6851"/>
            </a:avLst>
          </a:prstGeom>
          <a:noFill/>
          <a:ln>
            <a:solidFill>
              <a:srgbClr val="0383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FandolFang R" panose="02010600030101010101" pitchFamily="50" charset="-122"/>
              <a:ea typeface="FandolFang R" panose="02010600030101010101" pitchFamily="50" charset="-122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5544834" y="1934293"/>
            <a:ext cx="5473893" cy="279063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①有哪些大小写字母完全一样？</a:t>
            </a:r>
          </a:p>
          <a:p>
            <a:pPr marL="0" marR="0" lvl="0" indent="0" algn="l" defTabSz="914400" rtl="0" eaLnBrk="1" fontAlgn="auto" latinLnBrk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②有哪些大小写字母相近？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③剩下的是哪几对大小写字母不相同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?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charset="-122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5889411" y="2543502"/>
            <a:ext cx="48743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Cc  Kk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Oo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  Pp  Ss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Vv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Ww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  Xx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Zz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charset="-122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5889411" y="3846810"/>
            <a:ext cx="4495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 Ff  Ii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Jj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Ll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  Mm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Nn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  Tt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Uu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Yy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5656022" y="4836485"/>
            <a:ext cx="3881384" cy="5746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    Aa  Bb  Dd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Ee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  Gg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Hh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Qq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  Rr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969023" y="2468493"/>
            <a:ext cx="10472613" cy="3102339"/>
          </a:xfrm>
          <a:prstGeom prst="roundRect">
            <a:avLst/>
          </a:prstGeom>
          <a:noFill/>
          <a:ln w="28575" cmpd="dbl">
            <a:noFill/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DDEE6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      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这是字母表。这里的小写字母同学们非常熟悉，我们可以对照小写字母认识大写字母。在记忆这些字母时，先找一找哪些大小写字母完全一样，哪些大小写字母相近，再看剩下的是哪几对大小写字母。这样，记忆字母就不难了。在会写字母之后还要按顺序进行背诵，如果记忆有困难，可通过学唱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《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字母歌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》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楷体" panose="02010609060101010101" pitchFamily="49" charset="-122"/>
                <a:sym typeface="+mn-ea"/>
              </a:rPr>
              <a:t>帮助记忆。</a:t>
            </a:r>
          </a:p>
        </p:txBody>
      </p:sp>
      <p:sp>
        <p:nvSpPr>
          <p:cNvPr id="45" name="文本占位符 13"/>
          <p:cNvSpPr>
            <a:spLocks noGrp="1"/>
          </p:cNvSpPr>
          <p:nvPr>
            <p:ph type="body" sz="quarter" idx="10"/>
          </p:nvPr>
        </p:nvSpPr>
        <p:spPr>
          <a:xfrm>
            <a:off x="641350" y="423863"/>
            <a:ext cx="2082800" cy="377825"/>
          </a:xfrm>
        </p:spPr>
        <p:txBody>
          <a:bodyPr/>
          <a:lstStyle/>
          <a:p>
            <a:r>
              <a:rPr lang="en-US" altLang="zh-CN" dirty="0"/>
              <a:t>03  </a:t>
            </a:r>
            <a:r>
              <a:rPr lang="zh-CN" altLang="en-US" dirty="0"/>
              <a:t>字词句运用</a:t>
            </a:r>
          </a:p>
        </p:txBody>
      </p:sp>
      <p:sp>
        <p:nvSpPr>
          <p:cNvPr id="46" name="矩形: 圆角 45"/>
          <p:cNvSpPr/>
          <p:nvPr/>
        </p:nvSpPr>
        <p:spPr>
          <a:xfrm>
            <a:off x="647700" y="2097156"/>
            <a:ext cx="10896600" cy="3925957"/>
          </a:xfrm>
          <a:prstGeom prst="roundRect">
            <a:avLst>
              <a:gd name="adj" fmla="val 6851"/>
            </a:avLst>
          </a:prstGeom>
          <a:noFill/>
          <a:ln>
            <a:solidFill>
              <a:srgbClr val="0383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FandolFang R" panose="02010600030101010101" pitchFamily="50" charset="-122"/>
              <a:ea typeface="FandolFang R" panose="02010600030101010101" pitchFamily="5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59657" y="1868782"/>
            <a:ext cx="1802130" cy="521970"/>
          </a:xfrm>
          <a:prstGeom prst="rect">
            <a:avLst/>
          </a:prstGeom>
          <a:solidFill>
            <a:schemeClr val="bg1"/>
          </a:solidFill>
          <a:ln>
            <a:solidFill>
              <a:srgbClr val="0383C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课堂点拨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38510" y="1711764"/>
            <a:ext cx="3581316" cy="1641967"/>
            <a:chOff x="1767685" y="1113656"/>
            <a:chExt cx="4774467" cy="218928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4726" y="1113656"/>
              <a:ext cx="1239034" cy="1051148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3462" y="1123766"/>
              <a:ext cx="1239034" cy="1051148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092" y="1147750"/>
              <a:ext cx="1239034" cy="1051148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3118" y="1147750"/>
              <a:ext cx="1239034" cy="1051148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685" y="2217703"/>
              <a:ext cx="1239034" cy="1051148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6421" y="2227813"/>
              <a:ext cx="1239034" cy="1051148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8982" y="2251797"/>
              <a:ext cx="1239034" cy="1051148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8220" y="2251797"/>
              <a:ext cx="1239034" cy="1051148"/>
            </a:xfrm>
            <a:prstGeom prst="rect">
              <a:avLst/>
            </a:prstGeom>
          </p:spPr>
        </p:pic>
      </p:grpSp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2855721" y="1590826"/>
            <a:ext cx="3165959" cy="166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di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见   万   王   方    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+mn-cs"/>
            </a:endParaRPr>
          </a:p>
          <a:p>
            <a:pPr marL="0" marR="0" lvl="0" indent="0" algn="di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长   全   半   上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33769" y="3951212"/>
            <a:ext cx="1047403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ɑn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汉语拼音" panose="020B0604020202020204" pitchFamily="34" charset="0"/>
              </a:rPr>
              <a:t>: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汉语拼音" panose="020B0604020202020204" pitchFamily="34" charset="0"/>
            </a:endParaRPr>
          </a:p>
        </p:txBody>
      </p:sp>
      <p:sp>
        <p:nvSpPr>
          <p:cNvPr id="9" name="TextBox 18"/>
          <p:cNvSpPr txBox="1"/>
          <p:nvPr/>
        </p:nvSpPr>
        <p:spPr>
          <a:xfrm>
            <a:off x="4333769" y="5033142"/>
            <a:ext cx="1416093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ɑ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汉语拼音" panose="020B0604020202020204" pitchFamily="34" charset="0"/>
              </a:rPr>
              <a:t>nɡ:</a:t>
            </a:r>
          </a:p>
        </p:txBody>
      </p:sp>
      <p:grpSp>
        <p:nvGrpSpPr>
          <p:cNvPr id="10248" name="组合 20"/>
          <p:cNvGrpSpPr/>
          <p:nvPr/>
        </p:nvGrpSpPr>
        <p:grpSpPr bwMode="auto">
          <a:xfrm>
            <a:off x="5975963" y="3920826"/>
            <a:ext cx="3692525" cy="923330"/>
            <a:chOff x="2483768" y="2684365"/>
            <a:chExt cx="3692535" cy="922856"/>
          </a:xfrm>
        </p:grpSpPr>
        <p:grpSp>
          <p:nvGrpSpPr>
            <p:cNvPr id="10257" name="组合 10"/>
            <p:cNvGrpSpPr/>
            <p:nvPr/>
          </p:nvGrpSpPr>
          <p:grpSpPr bwMode="auto">
            <a:xfrm>
              <a:off x="2483768" y="2684365"/>
              <a:ext cx="2769751" cy="922856"/>
              <a:chOff x="2483768" y="2684365"/>
              <a:chExt cx="2769751" cy="922856"/>
            </a:xfrm>
          </p:grpSpPr>
          <p:grpSp>
            <p:nvGrpSpPr>
              <p:cNvPr id="10259" name="组合 4"/>
              <p:cNvGrpSpPr/>
              <p:nvPr/>
            </p:nvGrpSpPr>
            <p:grpSpPr bwMode="auto">
              <a:xfrm>
                <a:off x="2483768" y="2684365"/>
                <a:ext cx="897424" cy="922856"/>
                <a:chOff x="317986" y="1700573"/>
                <a:chExt cx="1887537" cy="1845840"/>
              </a:xfrm>
            </p:grpSpPr>
            <p:pic>
              <p:nvPicPr>
                <p:cNvPr id="10262" name="图片 2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7986" y="1748182"/>
                  <a:ext cx="1887537" cy="16825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263" name="TextBox 4"/>
                <p:cNvSpPr txBox="1">
                  <a:spLocks noChangeArrowheads="1"/>
                </p:cNvSpPr>
                <p:nvPr/>
              </p:nvSpPr>
              <p:spPr bwMode="auto">
                <a:xfrm>
                  <a:off x="367199" y="1700573"/>
                  <a:ext cx="1838324" cy="18458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Ctr="1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思源黑体 CN Bold" panose="02010600030101010101" pitchFamily="34" charset="-122"/>
                      <a:ea typeface="思源黑体 CN Bold" panose="02010600030101010101" pitchFamily="34" charset="-122"/>
                      <a:cs typeface="+mn-cs"/>
                    </a:rPr>
                    <a:t>见</a:t>
                  </a:r>
                </a:p>
              </p:txBody>
            </p:sp>
          </p:grpSp>
          <p:pic>
            <p:nvPicPr>
              <p:cNvPr id="10260" name="图片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2025" y="2708167"/>
                <a:ext cx="897424" cy="841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61" name="图片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56095" y="2708167"/>
                <a:ext cx="897424" cy="841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258" name="图片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8879" y="2708168"/>
              <a:ext cx="897424" cy="84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49" name="组合 21"/>
          <p:cNvGrpSpPr/>
          <p:nvPr/>
        </p:nvGrpSpPr>
        <p:grpSpPr bwMode="auto">
          <a:xfrm>
            <a:off x="5975963" y="5020147"/>
            <a:ext cx="3692525" cy="933055"/>
            <a:chOff x="2484105" y="3795409"/>
            <a:chExt cx="3692198" cy="933394"/>
          </a:xfrm>
        </p:grpSpPr>
        <p:grpSp>
          <p:nvGrpSpPr>
            <p:cNvPr id="10250" name="组合 12"/>
            <p:cNvGrpSpPr/>
            <p:nvPr/>
          </p:nvGrpSpPr>
          <p:grpSpPr bwMode="auto">
            <a:xfrm>
              <a:off x="2484105" y="3795409"/>
              <a:ext cx="2763937" cy="933394"/>
              <a:chOff x="2483768" y="2708167"/>
              <a:chExt cx="2763937" cy="933394"/>
            </a:xfrm>
          </p:grpSpPr>
          <p:grpSp>
            <p:nvGrpSpPr>
              <p:cNvPr id="10252" name="组合 4"/>
              <p:cNvGrpSpPr/>
              <p:nvPr/>
            </p:nvGrpSpPr>
            <p:grpSpPr bwMode="auto">
              <a:xfrm>
                <a:off x="2483768" y="2708168"/>
                <a:ext cx="897424" cy="933393"/>
                <a:chOff x="317986" y="1748182"/>
                <a:chExt cx="1887537" cy="1866916"/>
              </a:xfrm>
            </p:grpSpPr>
            <p:pic>
              <p:nvPicPr>
                <p:cNvPr id="10255" name="图片 2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7986" y="1748182"/>
                  <a:ext cx="1887537" cy="16825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256" name="TextBox 4"/>
                <p:cNvSpPr txBox="1">
                  <a:spLocks noChangeArrowheads="1"/>
                </p:cNvSpPr>
                <p:nvPr/>
              </p:nvSpPr>
              <p:spPr bwMode="auto">
                <a:xfrm>
                  <a:off x="367198" y="1767640"/>
                  <a:ext cx="1838325" cy="18474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Ctr="1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思源黑体 CN Bold" panose="02010600030101010101" pitchFamily="34" charset="-122"/>
                      <a:ea typeface="思源黑体 CN Bold" panose="02010600030101010101" pitchFamily="34" charset="-122"/>
                      <a:cs typeface="+mn-cs"/>
                    </a:rPr>
                    <a:t>长</a:t>
                  </a:r>
                </a:p>
              </p:txBody>
            </p:sp>
          </p:grpSp>
          <p:pic>
            <p:nvPicPr>
              <p:cNvPr id="10253" name="图片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2025" y="2708167"/>
                <a:ext cx="897424" cy="841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54" name="图片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50281" y="2708437"/>
                <a:ext cx="897424" cy="841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251" name="图片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8879" y="3808922"/>
              <a:ext cx="897424" cy="84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圆角矩形标注 10"/>
          <p:cNvSpPr/>
          <p:nvPr/>
        </p:nvSpPr>
        <p:spPr>
          <a:xfrm flipH="1">
            <a:off x="6636129" y="1737335"/>
            <a:ext cx="3032359" cy="1690436"/>
          </a:xfrm>
          <a:prstGeom prst="wedgeRoundRectCallout">
            <a:avLst>
              <a:gd name="adj1" fmla="val 58571"/>
              <a:gd name="adj2" fmla="val -20953"/>
              <a:gd name="adj3" fmla="val 16667"/>
            </a:avLst>
          </a:prstGeom>
          <a:solidFill>
            <a:schemeClr val="bg1"/>
          </a:solidFill>
          <a:ln>
            <a:solidFill>
              <a:srgbClr val="0383CD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  观察右边的字，读一读它们的拼音，分别填入对应的拼音之后。</a:t>
            </a: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6918746" y="3932415"/>
            <a:ext cx="874713" cy="9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万</a:t>
            </a: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7853100" y="3932415"/>
            <a:ext cx="873125" cy="9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全</a:t>
            </a:r>
          </a:p>
        </p:txBody>
      </p:sp>
      <p:sp>
        <p:nvSpPr>
          <p:cNvPr id="23" name="TextBox 4"/>
          <p:cNvSpPr txBox="1">
            <a:spLocks noChangeArrowheads="1"/>
          </p:cNvSpPr>
          <p:nvPr/>
        </p:nvSpPr>
        <p:spPr bwMode="auto">
          <a:xfrm>
            <a:off x="8804013" y="3932415"/>
            <a:ext cx="873125" cy="9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半</a:t>
            </a:r>
          </a:p>
        </p:txBody>
      </p:sp>
      <p:sp>
        <p:nvSpPr>
          <p:cNvPr id="25" name="TextBox 4"/>
          <p:cNvSpPr txBox="1">
            <a:spLocks noChangeArrowheads="1"/>
          </p:cNvSpPr>
          <p:nvPr/>
        </p:nvSpPr>
        <p:spPr bwMode="auto">
          <a:xfrm>
            <a:off x="6920914" y="5034558"/>
            <a:ext cx="874713" cy="9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王</a:t>
            </a:r>
          </a:p>
        </p:txBody>
      </p:sp>
      <p:sp>
        <p:nvSpPr>
          <p:cNvPr id="31" name="TextBox 4"/>
          <p:cNvSpPr txBox="1">
            <a:spLocks noChangeArrowheads="1"/>
          </p:cNvSpPr>
          <p:nvPr/>
        </p:nvSpPr>
        <p:spPr bwMode="auto">
          <a:xfrm>
            <a:off x="7832139" y="5034558"/>
            <a:ext cx="874713" cy="9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方</a:t>
            </a:r>
          </a:p>
        </p:txBody>
      </p:sp>
      <p:sp>
        <p:nvSpPr>
          <p:cNvPr id="32" name="TextBox 4"/>
          <p:cNvSpPr txBox="1">
            <a:spLocks noChangeArrowheads="1"/>
          </p:cNvSpPr>
          <p:nvPr/>
        </p:nvSpPr>
        <p:spPr bwMode="auto">
          <a:xfrm>
            <a:off x="8830677" y="5034558"/>
            <a:ext cx="873125" cy="9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上</a:t>
            </a:r>
          </a:p>
        </p:txBody>
      </p:sp>
      <p:sp>
        <p:nvSpPr>
          <p:cNvPr id="41" name="矩形 40"/>
          <p:cNvSpPr/>
          <p:nvPr/>
        </p:nvSpPr>
        <p:spPr>
          <a:xfrm>
            <a:off x="2707713" y="4035851"/>
            <a:ext cx="1408261" cy="577081"/>
          </a:xfrm>
          <a:prstGeom prst="rect">
            <a:avLst/>
          </a:prstGeom>
          <a:solidFill>
            <a:schemeClr val="bg1"/>
          </a:solidFill>
          <a:ln>
            <a:solidFill>
              <a:srgbClr val="0383CD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300" b="1" i="0" strike="noStrike" kern="1200" cap="none" spc="0" normalizeH="0" baseline="0" noProof="0" dirty="0">
                <a:ln w="0"/>
                <a:solidFill>
                  <a:srgbClr val="FF0000"/>
                </a:solidFill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前鼻音</a:t>
            </a:r>
          </a:p>
        </p:txBody>
      </p:sp>
      <p:sp>
        <p:nvSpPr>
          <p:cNvPr id="43" name="矩形 42"/>
          <p:cNvSpPr/>
          <p:nvPr/>
        </p:nvSpPr>
        <p:spPr>
          <a:xfrm>
            <a:off x="2707713" y="5117781"/>
            <a:ext cx="1408261" cy="577081"/>
          </a:xfrm>
          <a:prstGeom prst="rect">
            <a:avLst/>
          </a:prstGeom>
          <a:solidFill>
            <a:schemeClr val="bg1"/>
          </a:solidFill>
          <a:ln>
            <a:solidFill>
              <a:srgbClr val="0383CD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300" b="1" i="0" strike="noStrike" kern="1200" cap="none" spc="0" normalizeH="0" baseline="0" noProof="0" dirty="0">
                <a:ln w="0"/>
                <a:solidFill>
                  <a:srgbClr val="FF0000"/>
                </a:solidFill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后鼻音</a:t>
            </a:r>
          </a:p>
        </p:txBody>
      </p:sp>
      <p:sp>
        <p:nvSpPr>
          <p:cNvPr id="81" name="文本占位符 13"/>
          <p:cNvSpPr>
            <a:spLocks noGrp="1"/>
          </p:cNvSpPr>
          <p:nvPr>
            <p:ph type="body" sz="quarter" idx="10"/>
          </p:nvPr>
        </p:nvSpPr>
        <p:spPr>
          <a:xfrm>
            <a:off x="641350" y="423863"/>
            <a:ext cx="2082800" cy="377825"/>
          </a:xfrm>
        </p:spPr>
        <p:txBody>
          <a:bodyPr/>
          <a:lstStyle/>
          <a:p>
            <a:r>
              <a:rPr lang="en-US" altLang="zh-CN" dirty="0"/>
              <a:t>03  </a:t>
            </a:r>
            <a:r>
              <a:rPr lang="zh-CN" altLang="en-US" dirty="0"/>
              <a:t>字词句运用</a:t>
            </a:r>
          </a:p>
        </p:txBody>
      </p:sp>
      <p:sp>
        <p:nvSpPr>
          <p:cNvPr id="82" name="矩形: 圆角 81"/>
          <p:cNvSpPr/>
          <p:nvPr/>
        </p:nvSpPr>
        <p:spPr>
          <a:xfrm>
            <a:off x="647700" y="1270000"/>
            <a:ext cx="10896600" cy="4940300"/>
          </a:xfrm>
          <a:prstGeom prst="roundRect">
            <a:avLst>
              <a:gd name="adj" fmla="val 6851"/>
            </a:avLst>
          </a:prstGeom>
          <a:noFill/>
          <a:ln>
            <a:solidFill>
              <a:srgbClr val="0383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FandolFang R" panose="02010600030101010101" pitchFamily="50" charset="-122"/>
              <a:ea typeface="FandolFang R" panose="02010600030101010101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ldLvl="0" animBg="1"/>
      <p:bldP spid="43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90955" y="1871520"/>
            <a:ext cx="9609455" cy="740061"/>
          </a:xfrm>
          <a:prstGeom prst="roundRect">
            <a:avLst/>
          </a:prstGeom>
          <a:noFill/>
          <a:ln w="28575">
            <a:solidFill>
              <a:srgbClr val="0383CD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      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还知道哪些字韵母是“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ɑn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”，哪些字韵母是“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ɑnɡ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</a:rPr>
              <a:t>”？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089827" y="4462401"/>
            <a:ext cx="3114675" cy="1039811"/>
          </a:xfrm>
          <a:prstGeom prst="leftArrow">
            <a:avLst/>
          </a:prstGeom>
          <a:solidFill>
            <a:schemeClr val="bg1"/>
          </a:solidFill>
          <a:ln>
            <a:solidFill>
              <a:srgbClr val="0383C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江、狼、广、光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843957" y="4670681"/>
            <a:ext cx="1390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ɑnɡ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：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843957" y="3409314"/>
            <a:ext cx="1124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ɑn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：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089827" y="3200399"/>
            <a:ext cx="4621530" cy="1039356"/>
          </a:xfrm>
          <a:prstGeom prst="leftArrow">
            <a:avLst/>
          </a:prstGeom>
          <a:solidFill>
            <a:schemeClr val="bg1"/>
          </a:solidFill>
          <a:ln>
            <a:solidFill>
              <a:srgbClr val="0383C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+mn-cs"/>
                <a:sym typeface="+mn-ea"/>
              </a:rPr>
              <a:t>天 、田 、蓝 、 甜、 完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+mn-cs"/>
            </a:endParaRPr>
          </a:p>
        </p:txBody>
      </p:sp>
      <p:sp>
        <p:nvSpPr>
          <p:cNvPr id="46" name="文本占位符 13"/>
          <p:cNvSpPr>
            <a:spLocks noGrp="1"/>
          </p:cNvSpPr>
          <p:nvPr>
            <p:ph type="body" sz="quarter" idx="10"/>
          </p:nvPr>
        </p:nvSpPr>
        <p:spPr>
          <a:xfrm>
            <a:off x="641350" y="423863"/>
            <a:ext cx="2082800" cy="377825"/>
          </a:xfrm>
        </p:spPr>
        <p:txBody>
          <a:bodyPr/>
          <a:lstStyle/>
          <a:p>
            <a:r>
              <a:rPr lang="en-US" altLang="zh-CN" dirty="0"/>
              <a:t>03  </a:t>
            </a:r>
            <a:r>
              <a:rPr lang="zh-CN" altLang="en-US" dirty="0"/>
              <a:t>字词句运用</a:t>
            </a:r>
          </a:p>
        </p:txBody>
      </p:sp>
      <p:sp>
        <p:nvSpPr>
          <p:cNvPr id="47" name="矩形: 圆角 46"/>
          <p:cNvSpPr/>
          <p:nvPr/>
        </p:nvSpPr>
        <p:spPr>
          <a:xfrm>
            <a:off x="647700" y="1270000"/>
            <a:ext cx="10896600" cy="4940300"/>
          </a:xfrm>
          <a:prstGeom prst="roundRect">
            <a:avLst>
              <a:gd name="adj" fmla="val 6851"/>
            </a:avLst>
          </a:prstGeom>
          <a:noFill/>
          <a:ln>
            <a:solidFill>
              <a:srgbClr val="0383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FandolFang R" panose="02010600030101010101" pitchFamily="50" charset="-122"/>
              <a:ea typeface="FandolFang R" panose="02010600030101010101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/>
        </p:nvSpPr>
        <p:spPr>
          <a:xfrm>
            <a:off x="978397" y="2012198"/>
            <a:ext cx="4397458" cy="3785652"/>
          </a:xfrm>
          <a:prstGeom prst="roundRect">
            <a:avLst>
              <a:gd name="adj" fmla="val 0"/>
            </a:avLst>
          </a:prstGeom>
          <a:noFill/>
          <a:ln w="476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zǔ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ɡuó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duō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me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ɡuǎnɡ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dà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祖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多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么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大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dà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xīnɡ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lǐnɡ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岭，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xuě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huā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hái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zài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fēi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wǔ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还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飞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舞。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chánɡ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jiānɡ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liǎnɡ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àn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两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岸，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liǔ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zhī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yǐ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jīnɡ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fā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yá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</a:rPr>
              <a:t>发芽。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375855" y="2585689"/>
            <a:ext cx="6132583" cy="2553891"/>
          </a:xfrm>
          <a:prstGeom prst="roundRect">
            <a:avLst/>
          </a:prstGeom>
          <a:noFill/>
          <a:ln w="63500" cmpd="dbl">
            <a:noFill/>
            <a:prstDash val="sysDot"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hǎi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 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nán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dǎo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shànɡ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charset="-122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海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岛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上，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charset="-122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dào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chù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shènɡ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kāi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zhe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xiān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huā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charset="-122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到 处  盛  开 着 鲜 花。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charset="-122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wǒ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  men de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zǔ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ɡuó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  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duō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 me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ɡuǎnɡ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dà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charset="-122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的祖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多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么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Bold" panose="02010600030101010101" pitchFamily="34" charset="-122"/>
                <a:ea typeface="思源黑体 CN Bold" panose="02010600030101010101" pitchFamily="34" charset="-122"/>
                <a:cs typeface="黑体" panose="02010609060101010101" charset="-122"/>
                <a:sym typeface="+mn-ea"/>
              </a:rPr>
              <a:t>大。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10600030101010101" pitchFamily="34" charset="-122"/>
              <a:ea typeface="思源黑体 CN Bold" panose="02010600030101010101" pitchFamily="34" charset="-122"/>
              <a:cs typeface="黑体" panose="02010609060101010101" charset="-122"/>
            </a:endParaRPr>
          </a:p>
        </p:txBody>
      </p:sp>
      <p:sp>
        <p:nvSpPr>
          <p:cNvPr id="48" name="文本占位符 13"/>
          <p:cNvSpPr>
            <a:spLocks noGrp="1"/>
          </p:cNvSpPr>
          <p:nvPr>
            <p:ph type="body" sz="quarter" idx="10"/>
          </p:nvPr>
        </p:nvSpPr>
        <p:spPr>
          <a:xfrm>
            <a:off x="641350" y="423863"/>
            <a:ext cx="2082800" cy="377825"/>
          </a:xfrm>
        </p:spPr>
        <p:txBody>
          <a:bodyPr/>
          <a:lstStyle/>
          <a:p>
            <a:r>
              <a:rPr lang="en-US" altLang="zh-CN" dirty="0"/>
              <a:t>03  </a:t>
            </a:r>
            <a:r>
              <a:rPr lang="zh-CN" altLang="en-US" dirty="0"/>
              <a:t>字词句运用</a:t>
            </a:r>
          </a:p>
        </p:txBody>
      </p:sp>
      <p:sp>
        <p:nvSpPr>
          <p:cNvPr id="49" name="矩形: 圆角 48"/>
          <p:cNvSpPr/>
          <p:nvPr/>
        </p:nvSpPr>
        <p:spPr>
          <a:xfrm>
            <a:off x="647700" y="1270000"/>
            <a:ext cx="10896600" cy="4940300"/>
          </a:xfrm>
          <a:prstGeom prst="roundRect">
            <a:avLst>
              <a:gd name="adj" fmla="val 6851"/>
            </a:avLst>
          </a:prstGeom>
          <a:noFill/>
          <a:ln>
            <a:solidFill>
              <a:srgbClr val="0383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FandolFang R" panose="02010600030101010101" pitchFamily="50" charset="-122"/>
              <a:ea typeface="FandolFang R" panose="02010600030101010101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www.2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1329</Words>
  <Application>Microsoft Office PowerPoint</Application>
  <PresentationFormat>宽屏</PresentationFormat>
  <Paragraphs>225</Paragraphs>
  <Slides>21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2" baseType="lpstr">
      <vt:lpstr>Calibri</vt:lpstr>
      <vt:lpstr>黑体</vt:lpstr>
      <vt:lpstr>汉语拼音</vt:lpstr>
      <vt:lpstr>思源黑体 CN Bold</vt:lpstr>
      <vt:lpstr>站酷庆科黄油体</vt:lpstr>
      <vt:lpstr>宋体</vt:lpstr>
      <vt:lpstr>楷体</vt:lpstr>
      <vt:lpstr>Arial</vt:lpstr>
      <vt:lpstr>FandolFang R</vt:lpstr>
      <vt:lpstr>等线</vt:lpstr>
      <vt:lpstr>www.2ppt.com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>www.ppt818.com</dc:creator>
  <dc:description>www.ppt818.com-提供资源下载</dc:description>
  <cp:lastModifiedBy>Windows 用户</cp:lastModifiedBy>
  <cp:revision>34</cp:revision>
  <dcterms:created xsi:type="dcterms:W3CDTF">2020-06-05T01:58:00Z</dcterms:created>
  <dcterms:modified xsi:type="dcterms:W3CDTF">2023-01-13T20:32:07Z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720840CB0B4E456987F3AA78BCCD7F67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