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3639967-12B7-418F-BE55-956347166B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B65E8-76D6-40C1-A8EA-4E25F4AC4DF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D7E06-C377-49FC-9294-AF2C8C87EC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10527-F034-467B-BD8B-AFC6B9DAC9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1ADDB-E928-464E-B516-D14BD3D85F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9CA5-AF98-4CC2-A380-3196A0CC71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C67F-1ED6-4FE7-AC78-8210CF757D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AE9C-1B0B-4D09-9D39-F49E0FD6E2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81E5-A383-4BCB-936F-57BE92C65E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6C8A2-41F9-4AF6-B4A3-86084A985A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B957F-30A0-409B-AEF4-1E5443E34B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255D-1B9E-4BA2-B779-0E3C6FE2F1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8717B4F-A91E-4264-8CA4-C4DCA69390C9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2"/>
          <p:cNvSpPr txBox="1">
            <a:spLocks noChangeArrowheads="1"/>
          </p:cNvSpPr>
          <p:nvPr/>
        </p:nvSpPr>
        <p:spPr bwMode="auto">
          <a:xfrm>
            <a:off x="0" y="916781"/>
            <a:ext cx="91440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</a:p>
        </p:txBody>
      </p:sp>
      <p:sp>
        <p:nvSpPr>
          <p:cNvPr id="7171" name="标题 2"/>
          <p:cNvSpPr txBox="1">
            <a:spLocks noChangeArrowheads="1"/>
          </p:cNvSpPr>
          <p:nvPr/>
        </p:nvSpPr>
        <p:spPr bwMode="auto">
          <a:xfrm>
            <a:off x="4419600" y="2029142"/>
            <a:ext cx="4724400" cy="2057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3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Unit10 </a:t>
            </a:r>
            <a:endParaRPr lang="en-US" altLang="zh-CN" sz="37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zh-CN" sz="3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If </a:t>
            </a:r>
            <a:r>
              <a:rPr lang="en-US" altLang="zh-CN" sz="37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go to the party, you’ll </a:t>
            </a:r>
            <a:r>
              <a:rPr lang="en-US" altLang="zh-CN" sz="37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havea</a:t>
            </a:r>
            <a:r>
              <a:rPr lang="en-US" altLang="zh-CN" sz="37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good time!</a:t>
            </a:r>
          </a:p>
        </p:txBody>
      </p:sp>
      <p:sp>
        <p:nvSpPr>
          <p:cNvPr id="7172" name="标题 2"/>
          <p:cNvSpPr txBox="1">
            <a:spLocks noChangeArrowheads="1"/>
          </p:cNvSpPr>
          <p:nvPr/>
        </p:nvSpPr>
        <p:spPr bwMode="auto">
          <a:xfrm>
            <a:off x="4419600" y="4585152"/>
            <a:ext cx="4724400" cy="51593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Section B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（第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课时）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73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38" y="11604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5870575"/>
            <a:ext cx="6350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1328" y="7158319"/>
            <a:ext cx="1219200" cy="1077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/>
                <a:ea typeface="黑体" panose="02010609060101010101" pitchFamily="49" charset="-122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pic>
        <p:nvPicPr>
          <p:cNvPr id="7176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860550"/>
            <a:ext cx="4419600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0" y="588554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04800" y="5334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2d  Fill in the blanks with the phrases in the box.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914400" y="1066800"/>
            <a:ext cx="6934200" cy="1323975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  <a:prstDash val="sysDash"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200"/>
              </a:lnSpc>
              <a:defRPr/>
            </a:pPr>
            <a:r>
              <a:rPr lang="en-US" altLang="zh-CN" sz="26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discuss your problems   tell her parents    </a:t>
            </a:r>
          </a:p>
          <a:p>
            <a:pPr eaLnBrk="0" hangingPunct="0">
              <a:lnSpc>
                <a:spcPts val="3200"/>
              </a:lnSpc>
              <a:defRPr/>
            </a:pPr>
            <a:r>
              <a:rPr lang="en-US" altLang="zh-CN" sz="26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unless you talk</a:t>
            </a:r>
            <a:r>
              <a:rPr lang="zh-CN" altLang="en-US" sz="26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6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run away from    talk to someone        </a:t>
            </a:r>
          </a:p>
          <a:p>
            <a:pPr eaLnBrk="0" hangingPunct="0">
              <a:lnSpc>
                <a:spcPts val="3200"/>
              </a:lnSpc>
              <a:defRPr/>
            </a:pPr>
            <a:r>
              <a:rPr lang="en-US" altLang="zh-CN" sz="26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share her problems</a:t>
            </a:r>
            <a:r>
              <a:rPr lang="zh-CN" altLang="en-US" sz="26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6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do something </a:t>
            </a:r>
            <a:endParaRPr lang="zh-CN" altLang="en-US" sz="2600" dirty="0">
              <a:solidFill>
                <a:srgbClr val="00B05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7200" y="2514600"/>
            <a:ext cx="8382000" cy="3957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Students often have a lot of problems and worries. Laura Mills thinks the worst thing is _____________. She thinks you’ll feel worse if you don’t _____________ about your problems. Laura remembers that she once lost her wallet and was afraid to _____________ about it. Now she believes you cannot feel better _______________ to someone.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33938" y="3124200"/>
            <a:ext cx="316706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to do nothing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61050" y="3657600"/>
            <a:ext cx="3359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talk to anyone</a:t>
            </a:r>
            <a:endParaRPr lang="en-US" altLang="zh-CN" sz="28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572000" y="4800600"/>
            <a:ext cx="23383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tell her parents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85800" y="5943600"/>
            <a:ext cx="2335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unless you talk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8351838" cy="3892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says she will always ________________ in the future. Robert Hunt agrees with Laura. He thinks you should not _____________ your problems, but you should try to solve them. If you cannot talk to an expert like Robert, you can ___________________ with your parents because they have a lot of experience.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114800" y="1228725"/>
            <a:ext cx="291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share her problems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133600" y="2490788"/>
            <a:ext cx="2298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run away from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05200" y="3706813"/>
            <a:ext cx="3394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discuss your problems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3"/>
          <p:cNvGrpSpPr/>
          <p:nvPr/>
        </p:nvGrpSpPr>
        <p:grpSpPr bwMode="auto">
          <a:xfrm>
            <a:off x="533400" y="1981200"/>
            <a:ext cx="8305800" cy="4267200"/>
            <a:chOff x="457308" y="2057436"/>
            <a:chExt cx="5943444" cy="1106700"/>
          </a:xfrm>
        </p:grpSpPr>
        <p:sp>
          <p:nvSpPr>
            <p:cNvPr id="8" name="对角圆角矩形 7"/>
            <p:cNvSpPr/>
            <p:nvPr/>
          </p:nvSpPr>
          <p:spPr bwMode="auto">
            <a:xfrm>
              <a:off x="457308" y="2057436"/>
              <a:ext cx="5943444" cy="1106700"/>
            </a:xfrm>
            <a:prstGeom prst="round2DiagRect">
              <a:avLst/>
            </a:prstGeom>
            <a:solidFill>
              <a:srgbClr val="A7D55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kern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圆角矩形 2"/>
            <p:cNvSpPr>
              <a:spLocks noChangeArrowheads="1"/>
            </p:cNvSpPr>
            <p:nvPr/>
          </p:nvSpPr>
          <p:spPr bwMode="auto">
            <a:xfrm>
              <a:off x="566362" y="2115900"/>
              <a:ext cx="5670809" cy="9901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noFill/>
              <a:rou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kern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2e  Ask three students the following questions. Take notes of their answers. Write a passage with the information.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1. What problems do you have with schoolwork?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2. Who do you talk to about these problems and why?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3. Who else can you get advice from?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4. Do you always tell your parents about your problems? Why or why not?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5. Do you ever give advice to your friends about their problems? What advice do you give?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 bwMode="auto">
          <a:xfrm>
            <a:off x="381000" y="1447800"/>
            <a:ext cx="8382000" cy="44958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prstDash val="lgDash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defTabSz="683895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Words:</a:t>
            </a:r>
          </a:p>
          <a:p>
            <a:pPr defTabSz="683895">
              <a:lnSpc>
                <a:spcPct val="120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themselves, normal, teenager, unless, certainly, wallet, mile, angry, understanding, careless, mistake, himself, careful, advise, solve, step, trust, experience</a:t>
            </a:r>
          </a:p>
          <a:p>
            <a:pPr defTabSz="683895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Sentences:</a:t>
            </a:r>
          </a:p>
          <a:p>
            <a:pPr defTabSz="683895">
              <a:lnSpc>
                <a:spcPct val="120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Some people believe the worst thing is to do nothing.</a:t>
            </a:r>
          </a:p>
          <a:p>
            <a:pPr defTabSz="683895">
              <a:lnSpc>
                <a:spcPct val="120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I think talking to someone helps a lot.</a:t>
            </a:r>
          </a:p>
          <a:p>
            <a:pPr defTabSz="683895">
              <a:lnSpc>
                <a:spcPct val="120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just kept thinking, “If I tell my parents, they’ll be angry!”</a:t>
            </a:r>
          </a:p>
          <a:p>
            <a:pPr defTabSz="683895">
              <a:lnSpc>
                <a:spcPct val="120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thinks the first step is to find someone you trust to talk to.</a:t>
            </a:r>
          </a:p>
        </p:txBody>
      </p:sp>
      <p:sp>
        <p:nvSpPr>
          <p:cNvPr id="19459" name="标题 1"/>
          <p:cNvSpPr txBox="1">
            <a:spLocks noChangeArrowheads="1"/>
          </p:cNvSpPr>
          <p:nvPr/>
        </p:nvSpPr>
        <p:spPr bwMode="auto">
          <a:xfrm>
            <a:off x="381000" y="609600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Summary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0" y="609600"/>
            <a:ext cx="22860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问题探究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0" y="1295400"/>
            <a:ext cx="8915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1.advice </a:t>
            </a:r>
            <a:r>
              <a:rPr lang="zh-CN" altLang="en-US" sz="2800">
                <a:latin typeface="Times New Roman" panose="02020603050405020304" pitchFamily="18" charset="0"/>
              </a:rPr>
              <a:t>是不可数名词，表示一条建议用 </a:t>
            </a:r>
            <a:r>
              <a:rPr lang="en-US" altLang="zh-CN" sz="2800">
                <a:latin typeface="Times New Roman" panose="02020603050405020304" pitchFamily="18" charset="0"/>
              </a:rPr>
              <a:t>a piece of advice.</a:t>
            </a: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拓展：</a:t>
            </a:r>
            <a:r>
              <a:rPr lang="en-US" altLang="zh-CN" sz="2800">
                <a:latin typeface="Times New Roman" panose="02020603050405020304" pitchFamily="18" charset="0"/>
              </a:rPr>
              <a:t>advise</a:t>
            </a:r>
            <a:r>
              <a:rPr lang="zh-CN" altLang="en-US" sz="2800">
                <a:latin typeface="Times New Roman" panose="02020603050405020304" pitchFamily="18" charset="0"/>
              </a:rPr>
              <a:t>是动词，</a:t>
            </a:r>
            <a:r>
              <a:rPr lang="en-US" altLang="zh-CN" sz="2800">
                <a:latin typeface="Times New Roman" panose="02020603050405020304" pitchFamily="18" charset="0"/>
              </a:rPr>
              <a:t>advise sb. about/on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</a:rPr>
              <a:t>意为“关于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</a:rPr>
              <a:t>给某人忠告，建议”。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导练：</a:t>
            </a:r>
            <a:r>
              <a:rPr lang="en-US" altLang="zh-CN" sz="2800">
                <a:latin typeface="Times New Roman" panose="02020603050405020304" pitchFamily="18" charset="0"/>
              </a:rPr>
              <a:t>They </a:t>
            </a:r>
            <a:r>
              <a:rPr lang="en-US" altLang="zh-CN" sz="2800" u="sng">
                <a:solidFill>
                  <a:srgbClr val="FF0000"/>
                </a:solidFill>
                <a:latin typeface="Times New Roman" panose="02020603050405020304" pitchFamily="18" charset="0"/>
              </a:rPr>
              <a:t>advised the children about/on the healthy problem</a:t>
            </a:r>
            <a:r>
              <a:rPr lang="en-US" altLang="zh-CN" sz="2800">
                <a:latin typeface="Times New Roman" panose="02020603050405020304" pitchFamily="18" charset="0"/>
              </a:rPr>
              <a:t>.</a:t>
            </a:r>
            <a:r>
              <a:rPr lang="zh-CN" altLang="en-US" sz="2800">
                <a:latin typeface="Times New Roman" panose="02020603050405020304" pitchFamily="18" charset="0"/>
              </a:rPr>
              <a:t>他们就健康问题给孩子们提出建议。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advise sb.to do sth</a:t>
            </a:r>
            <a:r>
              <a:rPr lang="zh-CN" altLang="en-US" sz="2800">
                <a:latin typeface="Times New Roman" panose="02020603050405020304" pitchFamily="18" charset="0"/>
              </a:rPr>
              <a:t>建议某人做某事。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导练：</a:t>
            </a:r>
            <a:r>
              <a:rPr lang="en-US" altLang="zh-CN" sz="2800">
                <a:latin typeface="Times New Roman" panose="02020603050405020304" pitchFamily="18" charset="0"/>
              </a:rPr>
              <a:t>Mrs . Smith  </a:t>
            </a:r>
            <a:r>
              <a:rPr lang="en-US" altLang="zh-CN" sz="2800" u="sng">
                <a:solidFill>
                  <a:srgbClr val="FF0000"/>
                </a:solidFill>
                <a:latin typeface="Times New Roman" panose="02020603050405020304" pitchFamily="18" charset="0"/>
              </a:rPr>
              <a:t>advises us to exercise </a:t>
            </a:r>
            <a:r>
              <a:rPr lang="en-US" altLang="zh-CN" sz="2800">
                <a:latin typeface="Times New Roman" panose="02020603050405020304" pitchFamily="18" charset="0"/>
              </a:rPr>
              <a:t>more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2.Unless  </a:t>
            </a:r>
            <a:r>
              <a:rPr lang="zh-CN" altLang="en-US" sz="2800">
                <a:latin typeface="Times New Roman" panose="02020603050405020304" pitchFamily="18" charset="0"/>
              </a:rPr>
              <a:t>连词，意为“除非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</a:rPr>
              <a:t>；如果不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</a:rPr>
              <a:t>”，引导条件状语从句，可与</a:t>
            </a:r>
            <a:r>
              <a:rPr lang="en-US" altLang="zh-CN" sz="2800">
                <a:latin typeface="Times New Roman" panose="02020603050405020304" pitchFamily="18" charset="0"/>
              </a:rPr>
              <a:t>if</a:t>
            </a:r>
            <a:r>
              <a:rPr lang="zh-CN" altLang="en-US" sz="2800">
                <a:latin typeface="Times New Roman" panose="02020603050405020304" pitchFamily="18" charset="0"/>
              </a:rPr>
              <a:t>引导的否定条件状语从句互换。如：</a:t>
            </a:r>
            <a:r>
              <a:rPr lang="en-US" altLang="zh-CN" sz="2800">
                <a:latin typeface="Times New Roman" panose="02020603050405020304" pitchFamily="18" charset="0"/>
              </a:rPr>
              <a:t>You’ll be late unless you hurry up= You’ll be late if you don’t hurry up.</a:t>
            </a:r>
            <a:r>
              <a:rPr lang="zh-CN" altLang="en-US" sz="2800">
                <a:latin typeface="Times New Roman" panose="02020603050405020304" pitchFamily="18" charset="0"/>
              </a:rPr>
              <a:t>你不赶快就会迟到。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"/>
          <p:cNvSpPr>
            <a:spLocks noChangeArrowheads="1"/>
          </p:cNvSpPr>
          <p:nvPr/>
        </p:nvSpPr>
        <p:spPr bwMode="auto">
          <a:xfrm>
            <a:off x="228600" y="838200"/>
            <a:ext cx="8763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</a:rPr>
              <a:t>拓展：一般情况下，</a:t>
            </a:r>
            <a:r>
              <a:rPr lang="en-US" altLang="zh-CN" sz="2800">
                <a:latin typeface="Times New Roman" panose="02020603050405020304" pitchFamily="18" charset="0"/>
              </a:rPr>
              <a:t>unless</a:t>
            </a:r>
            <a:r>
              <a:rPr lang="zh-CN" altLang="en-US" sz="2800">
                <a:latin typeface="Times New Roman" panose="02020603050405020304" pitchFamily="18" charset="0"/>
              </a:rPr>
              <a:t>与</a:t>
            </a:r>
            <a:r>
              <a:rPr lang="en-US" altLang="zh-CN" sz="2800">
                <a:latin typeface="Times New Roman" panose="02020603050405020304" pitchFamily="18" charset="0"/>
              </a:rPr>
              <a:t>if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>
                <a:latin typeface="Times New Roman" panose="02020603050405020304" pitchFamily="18" charset="0"/>
              </a:rPr>
              <a:t>not </a:t>
            </a:r>
            <a:r>
              <a:rPr lang="zh-CN" altLang="en-US" sz="2800">
                <a:latin typeface="Times New Roman" panose="02020603050405020304" pitchFamily="18" charset="0"/>
              </a:rPr>
              <a:t>可以互换。但是，在下列情况下，两者是有区别的：</a:t>
            </a:r>
            <a:r>
              <a:rPr lang="en-US" altLang="zh-CN" sz="2800"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</a:rPr>
              <a:t>unless</a:t>
            </a:r>
            <a:r>
              <a:rPr lang="zh-CN" altLang="en-US" sz="2800">
                <a:latin typeface="Times New Roman" panose="02020603050405020304" pitchFamily="18" charset="0"/>
              </a:rPr>
              <a:t>引导真实条件句，</a:t>
            </a:r>
            <a:r>
              <a:rPr lang="en-US" altLang="zh-CN" sz="2800">
                <a:latin typeface="Times New Roman" panose="02020603050405020304" pitchFamily="18" charset="0"/>
              </a:rPr>
              <a:t>if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>
                <a:latin typeface="Times New Roman" panose="02020603050405020304" pitchFamily="18" charset="0"/>
              </a:rPr>
              <a:t>not</a:t>
            </a:r>
            <a:r>
              <a:rPr lang="zh-CN" altLang="en-US" sz="2800">
                <a:latin typeface="Times New Roman" panose="02020603050405020304" pitchFamily="18" charset="0"/>
              </a:rPr>
              <a:t>可以引导真实条件句或非真实条件句。</a:t>
            </a:r>
            <a:endParaRPr lang="en-US" altLang="zh-CN" sz="2800">
              <a:latin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</a:rPr>
              <a:t>unless</a:t>
            </a:r>
            <a:r>
              <a:rPr lang="zh-CN" altLang="en-US" sz="2800">
                <a:latin typeface="Times New Roman" panose="02020603050405020304" pitchFamily="18" charset="0"/>
              </a:rPr>
              <a:t>从句中有否定词时，不能换成</a:t>
            </a:r>
            <a:r>
              <a:rPr lang="en-US" altLang="zh-CN" sz="2800">
                <a:latin typeface="Times New Roman" panose="02020603050405020304" pitchFamily="18" charset="0"/>
              </a:rPr>
              <a:t>if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>
                <a:latin typeface="Times New Roman" panose="02020603050405020304" pitchFamily="18" charset="0"/>
              </a:rPr>
              <a:t>not</a:t>
            </a:r>
            <a:r>
              <a:rPr lang="zh-CN" altLang="en-US" sz="2800">
                <a:latin typeface="Times New Roman" panose="02020603050405020304" pitchFamily="18" charset="0"/>
              </a:rPr>
              <a:t>结构</a:t>
            </a:r>
            <a:endParaRPr lang="en-US" altLang="zh-CN" sz="2800">
              <a:latin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</a:rPr>
              <a:t>3</a:t>
            </a:r>
            <a:r>
              <a:rPr lang="zh-CN" altLang="en-US" sz="2800">
                <a:latin typeface="Times New Roman" panose="02020603050405020304" pitchFamily="18" charset="0"/>
              </a:rPr>
              <a:t>）如果主句描述的是情感或情绪活动方面的内容，</a:t>
            </a:r>
            <a:r>
              <a:rPr lang="en-US" altLang="zh-CN" sz="2800">
                <a:latin typeface="Times New Roman" panose="02020603050405020304" pitchFamily="18" charset="0"/>
              </a:rPr>
              <a:t>if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>
                <a:latin typeface="Times New Roman" panose="02020603050405020304" pitchFamily="18" charset="0"/>
              </a:rPr>
              <a:t>not</a:t>
            </a:r>
            <a:r>
              <a:rPr lang="zh-CN" altLang="en-US" sz="2800">
                <a:latin typeface="Times New Roman" panose="02020603050405020304" pitchFamily="18" charset="0"/>
              </a:rPr>
              <a:t>结构不能换成</a:t>
            </a:r>
            <a:r>
              <a:rPr lang="en-US" altLang="zh-CN" sz="2800">
                <a:latin typeface="Times New Roman" panose="02020603050405020304" pitchFamily="18" charset="0"/>
              </a:rPr>
              <a:t>unless.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3.Be angry with sb.</a:t>
            </a:r>
            <a:r>
              <a:rPr lang="zh-CN" altLang="en-US" sz="2800">
                <a:latin typeface="Times New Roman" panose="02020603050405020304" pitchFamily="18" charset="0"/>
              </a:rPr>
              <a:t>生某人的气；</a:t>
            </a:r>
            <a:r>
              <a:rPr lang="en-US" altLang="zh-CN" sz="2800">
                <a:latin typeface="Times New Roman" panose="02020603050405020304" pitchFamily="18" charset="0"/>
              </a:rPr>
              <a:t>be angry at/ about sth.</a:t>
            </a:r>
            <a:r>
              <a:rPr lang="zh-CN" altLang="en-US" sz="2800">
                <a:latin typeface="Times New Roman" panose="02020603050405020304" pitchFamily="18" charset="0"/>
              </a:rPr>
              <a:t>因某事生气</a:t>
            </a:r>
            <a:endParaRPr lang="en-US" altLang="zh-CN" sz="2800">
              <a:latin typeface="Times New Roman" panose="02020603050405020304" pitchFamily="18" charset="0"/>
            </a:endParaRPr>
          </a:p>
          <a:p>
            <a:r>
              <a:rPr lang="zh-CN" altLang="en-US" sz="2800">
                <a:latin typeface="Times New Roman" panose="02020603050405020304" pitchFamily="18" charset="0"/>
              </a:rPr>
              <a:t>导练：</a:t>
            </a:r>
            <a:r>
              <a:rPr lang="en-US" altLang="zh-CN" sz="2800">
                <a:latin typeface="Times New Roman" panose="02020603050405020304" pitchFamily="18" charset="0"/>
              </a:rPr>
              <a:t>If I don’t finish my homework, my teacher will </a:t>
            </a:r>
            <a:r>
              <a:rPr lang="en-US" altLang="zh-CN" sz="2800" u="sng">
                <a:solidFill>
                  <a:srgbClr val="FF0000"/>
                </a:solidFill>
                <a:latin typeface="Times New Roman" panose="02020603050405020304" pitchFamily="18" charset="0"/>
              </a:rPr>
              <a:t>be angry with </a:t>
            </a:r>
            <a:r>
              <a:rPr lang="en-US" altLang="zh-CN" sz="2800">
                <a:latin typeface="Times New Roman" panose="02020603050405020304" pitchFamily="18" charset="0"/>
              </a:rPr>
              <a:t>me.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My father </a:t>
            </a:r>
            <a:r>
              <a:rPr lang="en-US" altLang="zh-CN" sz="2800" u="sng">
                <a:solidFill>
                  <a:srgbClr val="FF0000"/>
                </a:solidFill>
                <a:latin typeface="Times New Roman" panose="02020603050405020304" pitchFamily="18" charset="0"/>
              </a:rPr>
              <a:t>is angry at/about </a:t>
            </a:r>
            <a:r>
              <a:rPr lang="en-US" altLang="zh-CN" sz="2800">
                <a:latin typeface="Times New Roman" panose="02020603050405020304" pitchFamily="18" charset="0"/>
              </a:rPr>
              <a:t>my mistake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0"/>
            <a:ext cx="2209800" cy="715963"/>
          </a:xfrm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课堂评价</a:t>
            </a: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305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一、汉译英：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如果你分享问题，你就感觉更好一些。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If you _____________, you __________ better.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如果你寻求帮助，你就能找到。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If you _____________, you ________________.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如果你成了运动员，你就会很容易受伤。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If you ________________, you ____________ injured.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2590800"/>
            <a:ext cx="297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share a problem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86400" y="2590800"/>
            <a:ext cx="1363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will feel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2600" y="3581400"/>
            <a:ext cx="187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ask for help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10200" y="3657600"/>
            <a:ext cx="1638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can find it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66800" y="4495800"/>
            <a:ext cx="2533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become a player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4572000"/>
            <a:ext cx="215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will be easily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533400" y="9144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二、单选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1.You should keep the window ______ because the room is too hot.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A. open     B. opening      C. opened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2.We have some problems _______the problem.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A. solve    B. solving      C. solved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3.They will lose the game ______ they try their best.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A. unless   B. once     C. since     D. after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4.—Do you consider yourself a rude person?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—_____ not . I always have good manners.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A. Probably   B. Usually  C. Generally   D. Certainly</a:t>
            </a:r>
          </a:p>
          <a:p>
            <a:pPr eaLnBrk="1" hangingPunct="1"/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67600" y="2590800"/>
            <a:ext cx="415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17526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077200" y="3505200"/>
            <a:ext cx="43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81800" y="5029200"/>
            <a:ext cx="442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5.The ______ mother is _______ about his son’s health.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A. worried, worry            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B. worried, worried       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C. worrying, worrying        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D. worrying, worried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1981200"/>
            <a:ext cx="442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04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" y="2193018"/>
            <a:ext cx="82296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0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1. Read the passage in 2b more times after class.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2. Write a passage about your friends using the target language in this period.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标题 3"/>
          <p:cNvSpPr>
            <a:spLocks noGrp="1" noChangeArrowheads="1"/>
          </p:cNvSpPr>
          <p:nvPr>
            <p:ph type="title"/>
          </p:nvPr>
        </p:nvSpPr>
        <p:spPr>
          <a:xfrm>
            <a:off x="652463" y="1295400"/>
            <a:ext cx="7958137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学习并掌握以下词汇：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normal, teenager, unless, certainly, wallet, angry, keep…to oneself, in half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等。</a:t>
            </a:r>
            <a:b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了解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Laura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Robert Hunt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解决问题和烦恼的过程和方法。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能正确的运用相关短语表达，通过跟读，仿说，能够用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if …, will…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来对文章里面提出的问题进行推测和判断，获得相关信息，完成阅读任务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0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195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38" y="11604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5870575"/>
            <a:ext cx="6350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1328" y="7158319"/>
            <a:ext cx="1219200" cy="1077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/>
                <a:ea typeface="黑体" panose="02010609060101010101" pitchFamily="49" charset="-122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05200" y="6096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  <a:ea typeface="宋体" panose="02010600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24250" y="6858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  <a:ea typeface="宋体" panose="02010600030101010101" pitchFamily="2" charset="-122"/>
              </a:rPr>
              <a:t>自学互研</a:t>
            </a:r>
          </a:p>
        </p:txBody>
      </p:sp>
      <p:sp>
        <p:nvSpPr>
          <p:cNvPr id="4" name="矩形 3"/>
          <p:cNvSpPr/>
          <p:nvPr/>
        </p:nvSpPr>
        <p:spPr>
          <a:xfrm>
            <a:off x="609600" y="10668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  <a:ea typeface="宋体" panose="02010600030101010101" pitchFamily="2" charset="-122"/>
              </a:rPr>
              <a:t>新词自查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457200" y="1752600"/>
            <a:ext cx="64912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根据句意及汉语提示完成句子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609600" y="2743200"/>
            <a:ext cx="82534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dirty="0">
                <a:latin typeface="Times New Roman" panose="02020603050405020304" pitchFamily="18" charset="0"/>
              </a:rPr>
              <a:t>1. The boy is old enough to look after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himself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他自己</a:t>
            </a:r>
            <a:r>
              <a:rPr lang="en-US" altLang="zh-CN" sz="2600" dirty="0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CN" sz="2600" dirty="0">
                <a:latin typeface="Times New Roman" panose="02020603050405020304" pitchFamily="18" charset="0"/>
              </a:rPr>
              <a:t>2. Most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teenager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青少年</a:t>
            </a:r>
            <a:r>
              <a:rPr lang="en-US" altLang="zh-CN" sz="2600" dirty="0">
                <a:latin typeface="Times New Roman" panose="02020603050405020304" pitchFamily="18" charset="0"/>
              </a:rPr>
              <a:t>) have problems with their parents.</a:t>
            </a:r>
          </a:p>
          <a:p>
            <a:pPr eaLnBrk="1" hangingPunct="1"/>
            <a:r>
              <a:rPr lang="en-US" altLang="zh-CN" sz="2600" dirty="0">
                <a:latin typeface="Times New Roman" panose="02020603050405020304" pitchFamily="18" charset="0"/>
              </a:rPr>
              <a:t>3. Laura is very glad that she got a new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wallent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钱包</a:t>
            </a:r>
            <a:r>
              <a:rPr lang="en-US" altLang="zh-CN" sz="2600" dirty="0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CN" sz="2600" dirty="0">
                <a:latin typeface="Times New Roman" panose="02020603050405020304" pitchFamily="18" charset="0"/>
              </a:rPr>
              <a:t>4. We all like the girl because she is very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understanding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善</a:t>
            </a:r>
            <a:endParaRPr lang="en-US" altLang="zh-CN" sz="2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600" dirty="0">
                <a:latin typeface="Times New Roman" panose="02020603050405020304" pitchFamily="18" charset="0"/>
              </a:rPr>
              <a:t>    </a:t>
            </a:r>
            <a:r>
              <a:rPr lang="zh-CN" altLang="en-US" sz="2600" dirty="0">
                <a:latin typeface="Times New Roman" panose="02020603050405020304" pitchFamily="18" charset="0"/>
              </a:rPr>
              <a:t>解人意的</a:t>
            </a:r>
            <a:r>
              <a:rPr lang="en-US" altLang="zh-CN" sz="2600" dirty="0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CN" sz="2600" dirty="0">
                <a:latin typeface="Times New Roman" panose="02020603050405020304" pitchFamily="18" charset="0"/>
              </a:rPr>
              <a:t>5. I have no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experience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经验</a:t>
            </a:r>
            <a:r>
              <a:rPr lang="en-US" altLang="zh-CN" sz="2600" dirty="0">
                <a:latin typeface="Times New Roman" panose="02020603050405020304" pitchFamily="18" charset="0"/>
              </a:rPr>
              <a:t>) looking after the baby.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5715000" y="32004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752600" y="3657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943600" y="39624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172200" y="4419600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286000" y="5257800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减号 15"/>
          <p:cNvSpPr/>
          <p:nvPr/>
        </p:nvSpPr>
        <p:spPr bwMode="auto">
          <a:xfrm>
            <a:off x="5562600" y="2133600"/>
            <a:ext cx="13716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减号 16"/>
          <p:cNvSpPr/>
          <p:nvPr/>
        </p:nvSpPr>
        <p:spPr bwMode="auto">
          <a:xfrm>
            <a:off x="1524000" y="2590800"/>
            <a:ext cx="16002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减号 17"/>
          <p:cNvSpPr/>
          <p:nvPr/>
        </p:nvSpPr>
        <p:spPr bwMode="auto">
          <a:xfrm>
            <a:off x="5715000" y="2895600"/>
            <a:ext cx="13716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减号 18"/>
          <p:cNvSpPr/>
          <p:nvPr/>
        </p:nvSpPr>
        <p:spPr bwMode="auto">
          <a:xfrm>
            <a:off x="5791200" y="3429000"/>
            <a:ext cx="2590800" cy="15240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减号 19"/>
          <p:cNvSpPr/>
          <p:nvPr/>
        </p:nvSpPr>
        <p:spPr bwMode="auto">
          <a:xfrm>
            <a:off x="1981200" y="4267200"/>
            <a:ext cx="2057400" cy="15240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667000" y="14478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99"/>
                </a:solidFill>
              </a:rPr>
              <a:t>Brain storming</a:t>
            </a:r>
            <a:endParaRPr lang="zh-CN" altLang="en-US" sz="3600" b="1" dirty="0">
              <a:solidFill>
                <a:srgbClr val="000099"/>
              </a:solidFill>
            </a:endParaRPr>
          </a:p>
        </p:txBody>
      </p:sp>
      <p:sp>
        <p:nvSpPr>
          <p:cNvPr id="10243" name="圆角矩形 3"/>
          <p:cNvSpPr>
            <a:spLocks noChangeArrowheads="1"/>
          </p:cNvSpPr>
          <p:nvPr/>
        </p:nvSpPr>
        <p:spPr bwMode="auto">
          <a:xfrm>
            <a:off x="533400" y="2590800"/>
            <a:ext cx="7848600" cy="31242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C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838200" y="3008313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</a:rPr>
              <a:t>A: What will you do if you have a lot of money?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矩形 6"/>
          <p:cNvSpPr>
            <a:spLocks noChangeArrowheads="1"/>
          </p:cNvSpPr>
          <p:nvPr/>
        </p:nvSpPr>
        <p:spPr bwMode="auto">
          <a:xfrm>
            <a:off x="838200" y="3541713"/>
            <a:ext cx="59436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spcAft>
                <a:spcPts val="1000"/>
              </a:spcAft>
            </a:pPr>
            <a:r>
              <a:rPr lang="en-US" altLang="zh-CN" sz="2800" dirty="0">
                <a:latin typeface="Times New Roman" panose="02020603050405020304" pitchFamily="18" charset="0"/>
              </a:rPr>
              <a:t>B: If I have a lot of money, I’ll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 dirty="0">
                <a:latin typeface="Times New Roman" panose="02020603050405020304" pitchFamily="18" charset="0"/>
              </a:rPr>
              <a:t>.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  <a:spcAft>
                <a:spcPts val="1000"/>
              </a:spcAft>
            </a:pPr>
            <a:r>
              <a:rPr lang="en-US" altLang="zh-CN" sz="2800" dirty="0">
                <a:latin typeface="Times New Roman" panose="02020603050405020304" pitchFamily="18" charset="0"/>
              </a:rPr>
              <a:t>C: If I have a lot of money, I’ll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 dirty="0">
                <a:latin typeface="Times New Roman" panose="02020603050405020304" pitchFamily="18" charset="0"/>
              </a:rPr>
              <a:t>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9600" y="6858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  <a:ea typeface="宋体" panose="02010600030101010101" pitchFamily="2" charset="-122"/>
              </a:rPr>
              <a:t>情景导入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4"/>
          <p:cNvSpPr>
            <a:spLocks noChangeArrowheads="1"/>
          </p:cNvSpPr>
          <p:nvPr/>
        </p:nvSpPr>
        <p:spPr bwMode="auto">
          <a:xfrm>
            <a:off x="304800" y="3352800"/>
            <a:ext cx="8534400" cy="1433513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</a:rPr>
              <a:t>What kinds of things do you usually worry about?</a:t>
            </a:r>
            <a:endParaRPr lang="zh-CN" altLang="zh-CN" sz="2800" dirty="0">
              <a:latin typeface="Tahoma" panose="020B0604030504040204" pitchFamily="34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</a:rPr>
              <a:t>Who do you usually go to for help?</a:t>
            </a:r>
            <a:endParaRPr lang="zh-CN" altLang="zh-CN" sz="2800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246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3622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/>
            </a:r>
            <a:br>
              <a:rPr lang="en-US" altLang="zh-CN" sz="2800" b="1" dirty="0" smtClean="0">
                <a:latin typeface="Times New Roman" panose="02020603050405020304" pitchFamily="18" charset="0"/>
              </a:rPr>
            </a:br>
            <a:r>
              <a:rPr lang="en-US" altLang="zh-CN" sz="2800" b="1" dirty="0" smtClean="0">
                <a:latin typeface="Times New Roman" panose="02020603050405020304" pitchFamily="18" charset="0"/>
              </a:rPr>
              <a:t>Think about the questions and discuss them in groups .</a:t>
            </a:r>
            <a:r>
              <a:rPr lang="zh-CN" altLang="zh-CN" sz="2800" b="1" dirty="0" smtClean="0">
                <a:latin typeface="Times New Roman" panose="02020603050405020304" pitchFamily="18" charset="0"/>
              </a:rPr>
              <a:t/>
            </a:r>
            <a:br>
              <a:rPr lang="zh-CN" altLang="zh-CN" sz="2800" b="1" dirty="0" smtClean="0">
                <a:latin typeface="Times New Roman" panose="02020603050405020304" pitchFamily="18" charset="0"/>
              </a:rPr>
            </a:br>
            <a:endParaRPr lang="zh-CN" altLang="en-US" sz="2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457200" y="17526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99"/>
                </a:solidFill>
              </a:rPr>
              <a:t>Ask and answer</a:t>
            </a:r>
            <a:endParaRPr lang="zh-CN" altLang="en-US" sz="3200" b="1" dirty="0">
              <a:solidFill>
                <a:srgbClr val="000099"/>
              </a:solidFill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57200" y="838200"/>
            <a:ext cx="24384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</a:rPr>
              <a:t>导学达标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762000" y="1143000"/>
            <a:ext cx="8382000" cy="10668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Task1 Read the statements in 2b and skim the passage to choose the main idea of the passage.</a:t>
            </a:r>
            <a:endParaRPr lang="zh-CN" altLang="en-US" sz="2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99"/>
                </a:solidFill>
              </a:rPr>
              <a:t>Reading </a:t>
            </a:r>
            <a:endParaRPr lang="zh-CN" altLang="en-US" sz="3200" b="1" dirty="0">
              <a:solidFill>
                <a:srgbClr val="000099"/>
              </a:solidFill>
            </a:endParaRPr>
          </a:p>
        </p:txBody>
      </p:sp>
      <p:grpSp>
        <p:nvGrpSpPr>
          <p:cNvPr id="12292" name="组合 14"/>
          <p:cNvGrpSpPr/>
          <p:nvPr/>
        </p:nvGrpSpPr>
        <p:grpSpPr bwMode="auto">
          <a:xfrm>
            <a:off x="457200" y="2286000"/>
            <a:ext cx="3660775" cy="2254250"/>
            <a:chOff x="225712" y="2165995"/>
            <a:chExt cx="3744066" cy="2253605"/>
          </a:xfrm>
        </p:grpSpPr>
        <p:sp>
          <p:nvSpPr>
            <p:cNvPr id="12302" name="MH_Other_1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712" y="2165995"/>
              <a:ext cx="3744066" cy="2253605"/>
            </a:xfrm>
            <a:custGeom>
              <a:avLst/>
              <a:gdLst>
                <a:gd name="T0" fmla="*/ 3413511 w 2809"/>
                <a:gd name="T1" fmla="*/ 212834 h 1853"/>
                <a:gd name="T2" fmla="*/ 2356535 w 2809"/>
                <a:gd name="T3" fmla="*/ 201888 h 1853"/>
                <a:gd name="T4" fmla="*/ 1011658 w 2809"/>
                <a:gd name="T5" fmla="*/ 137430 h 1853"/>
                <a:gd name="T6" fmla="*/ 279905 w 2809"/>
                <a:gd name="T7" fmla="*/ 228644 h 1853"/>
                <a:gd name="T8" fmla="*/ 70643 w 2809"/>
                <a:gd name="T9" fmla="*/ 758904 h 1853"/>
                <a:gd name="T10" fmla="*/ 121292 w 2809"/>
                <a:gd name="T11" fmla="*/ 1364568 h 1853"/>
                <a:gd name="T12" fmla="*/ 258579 w 2809"/>
                <a:gd name="T13" fmla="*/ 2005502 h 1853"/>
                <a:gd name="T14" fmla="*/ 1320886 w 2809"/>
                <a:gd name="T15" fmla="*/ 2164823 h 1853"/>
                <a:gd name="T16" fmla="*/ 2180595 w 2809"/>
                <a:gd name="T17" fmla="*/ 2112527 h 1853"/>
                <a:gd name="T18" fmla="*/ 3250900 w 2809"/>
                <a:gd name="T19" fmla="*/ 2123472 h 1853"/>
                <a:gd name="T20" fmla="*/ 3593450 w 2809"/>
                <a:gd name="T21" fmla="*/ 1548213 h 1853"/>
                <a:gd name="T22" fmla="*/ 3576123 w 2809"/>
                <a:gd name="T23" fmla="*/ 1014305 h 1853"/>
                <a:gd name="T24" fmla="*/ 3413511 w 2809"/>
                <a:gd name="T25" fmla="*/ 212834 h 18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9"/>
                <a:gd name="T40" fmla="*/ 0 h 1853"/>
                <a:gd name="T41" fmla="*/ 2809 w 2809"/>
                <a:gd name="T42" fmla="*/ 1853 h 18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09" h="1853">
                  <a:moveTo>
                    <a:pt x="2561" y="175"/>
                  </a:moveTo>
                  <a:cubicBezTo>
                    <a:pt x="2314" y="0"/>
                    <a:pt x="2066" y="106"/>
                    <a:pt x="1768" y="166"/>
                  </a:cubicBezTo>
                  <a:cubicBezTo>
                    <a:pt x="1470" y="226"/>
                    <a:pt x="1056" y="194"/>
                    <a:pt x="759" y="113"/>
                  </a:cubicBezTo>
                  <a:cubicBezTo>
                    <a:pt x="461" y="31"/>
                    <a:pt x="210" y="188"/>
                    <a:pt x="210" y="188"/>
                  </a:cubicBezTo>
                  <a:cubicBezTo>
                    <a:pt x="69" y="326"/>
                    <a:pt x="0" y="442"/>
                    <a:pt x="53" y="624"/>
                  </a:cubicBezTo>
                  <a:cubicBezTo>
                    <a:pt x="107" y="805"/>
                    <a:pt x="122" y="918"/>
                    <a:pt x="91" y="1122"/>
                  </a:cubicBezTo>
                  <a:cubicBezTo>
                    <a:pt x="60" y="1326"/>
                    <a:pt x="0" y="1445"/>
                    <a:pt x="194" y="1649"/>
                  </a:cubicBezTo>
                  <a:cubicBezTo>
                    <a:pt x="389" y="1853"/>
                    <a:pt x="755" y="1815"/>
                    <a:pt x="991" y="1780"/>
                  </a:cubicBezTo>
                  <a:cubicBezTo>
                    <a:pt x="1226" y="1746"/>
                    <a:pt x="1429" y="1715"/>
                    <a:pt x="1636" y="1737"/>
                  </a:cubicBezTo>
                  <a:cubicBezTo>
                    <a:pt x="1843" y="1758"/>
                    <a:pt x="2198" y="1827"/>
                    <a:pt x="2439" y="1746"/>
                  </a:cubicBezTo>
                  <a:cubicBezTo>
                    <a:pt x="2730" y="1646"/>
                    <a:pt x="2740" y="1395"/>
                    <a:pt x="2696" y="1273"/>
                  </a:cubicBezTo>
                  <a:cubicBezTo>
                    <a:pt x="2652" y="1150"/>
                    <a:pt x="2630" y="1041"/>
                    <a:pt x="2683" y="834"/>
                  </a:cubicBezTo>
                  <a:cubicBezTo>
                    <a:pt x="2737" y="627"/>
                    <a:pt x="2809" y="351"/>
                    <a:pt x="2561" y="17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MH_SubTitle_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2075" y="2285057"/>
              <a:ext cx="3399250" cy="2015750"/>
            </a:xfrm>
            <a:custGeom>
              <a:avLst/>
              <a:gdLst>
                <a:gd name="T0" fmla="*/ 3099138 w 2809"/>
                <a:gd name="T1" fmla="*/ 190370 h 1853"/>
                <a:gd name="T2" fmla="*/ 2139506 w 2809"/>
                <a:gd name="T3" fmla="*/ 180580 h 1853"/>
                <a:gd name="T4" fmla="*/ 918487 w 2809"/>
                <a:gd name="T5" fmla="*/ 122925 h 1853"/>
                <a:gd name="T6" fmla="*/ 254127 w 2809"/>
                <a:gd name="T7" fmla="*/ 204512 h 1853"/>
                <a:gd name="T8" fmla="*/ 64137 w 2809"/>
                <a:gd name="T9" fmla="*/ 678806 h 1853"/>
                <a:gd name="T10" fmla="*/ 110122 w 2809"/>
                <a:gd name="T11" fmla="*/ 1220546 h 1853"/>
                <a:gd name="T12" fmla="*/ 234765 w 2809"/>
                <a:gd name="T13" fmla="*/ 1793833 h 1853"/>
                <a:gd name="T14" fmla="*/ 1199237 w 2809"/>
                <a:gd name="T15" fmla="*/ 1936338 h 1853"/>
                <a:gd name="T16" fmla="*/ 1979770 w 2809"/>
                <a:gd name="T17" fmla="*/ 1889562 h 1853"/>
                <a:gd name="T18" fmla="*/ 2951503 w 2809"/>
                <a:gd name="T19" fmla="*/ 1899352 h 1853"/>
                <a:gd name="T20" fmla="*/ 3262506 w 2809"/>
                <a:gd name="T21" fmla="*/ 1384808 h 1853"/>
                <a:gd name="T22" fmla="*/ 3246774 w 2809"/>
                <a:gd name="T23" fmla="*/ 907251 h 1853"/>
                <a:gd name="T24" fmla="*/ 3099138 w 2809"/>
                <a:gd name="T25" fmla="*/ 190370 h 18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9"/>
                <a:gd name="T40" fmla="*/ 0 h 1853"/>
                <a:gd name="T41" fmla="*/ 2809 w 2809"/>
                <a:gd name="T42" fmla="*/ 1853 h 18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09" h="1853">
                  <a:moveTo>
                    <a:pt x="2561" y="175"/>
                  </a:moveTo>
                  <a:cubicBezTo>
                    <a:pt x="2314" y="0"/>
                    <a:pt x="2066" y="106"/>
                    <a:pt x="1768" y="166"/>
                  </a:cubicBezTo>
                  <a:cubicBezTo>
                    <a:pt x="1470" y="226"/>
                    <a:pt x="1056" y="194"/>
                    <a:pt x="759" y="113"/>
                  </a:cubicBezTo>
                  <a:cubicBezTo>
                    <a:pt x="461" y="31"/>
                    <a:pt x="210" y="188"/>
                    <a:pt x="210" y="188"/>
                  </a:cubicBezTo>
                  <a:cubicBezTo>
                    <a:pt x="69" y="326"/>
                    <a:pt x="0" y="442"/>
                    <a:pt x="53" y="624"/>
                  </a:cubicBezTo>
                  <a:cubicBezTo>
                    <a:pt x="107" y="805"/>
                    <a:pt x="122" y="918"/>
                    <a:pt x="91" y="1122"/>
                  </a:cubicBezTo>
                  <a:cubicBezTo>
                    <a:pt x="60" y="1326"/>
                    <a:pt x="0" y="1445"/>
                    <a:pt x="194" y="1649"/>
                  </a:cubicBezTo>
                  <a:cubicBezTo>
                    <a:pt x="389" y="1853"/>
                    <a:pt x="755" y="1815"/>
                    <a:pt x="991" y="1780"/>
                  </a:cubicBezTo>
                  <a:cubicBezTo>
                    <a:pt x="1226" y="1746"/>
                    <a:pt x="1429" y="1715"/>
                    <a:pt x="1636" y="1737"/>
                  </a:cubicBezTo>
                  <a:cubicBezTo>
                    <a:pt x="1843" y="1758"/>
                    <a:pt x="2198" y="1827"/>
                    <a:pt x="2439" y="1746"/>
                  </a:cubicBezTo>
                  <a:cubicBezTo>
                    <a:pt x="2730" y="1646"/>
                    <a:pt x="2740" y="1395"/>
                    <a:pt x="2696" y="1273"/>
                  </a:cubicBezTo>
                  <a:cubicBezTo>
                    <a:pt x="2652" y="1150"/>
                    <a:pt x="2630" y="1041"/>
                    <a:pt x="2683" y="834"/>
                  </a:cubicBezTo>
                  <a:cubicBezTo>
                    <a:pt x="2737" y="627"/>
                    <a:pt x="2809" y="351"/>
                    <a:pt x="2561" y="1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TextBox 11"/>
            <p:cNvSpPr txBox="1">
              <a:spLocks noChangeArrowheads="1"/>
            </p:cNvSpPr>
            <p:nvPr/>
          </p:nvSpPr>
          <p:spPr bwMode="auto">
            <a:xfrm>
              <a:off x="533400" y="2514600"/>
              <a:ext cx="30480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a. If people have problems, they should get advice from an expert.</a:t>
              </a: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293" name="组合 15"/>
          <p:cNvGrpSpPr/>
          <p:nvPr/>
        </p:nvGrpSpPr>
        <p:grpSpPr bwMode="auto">
          <a:xfrm>
            <a:off x="4008438" y="2090738"/>
            <a:ext cx="3743325" cy="1871662"/>
            <a:chOff x="4008437" y="2090738"/>
            <a:chExt cx="3744066" cy="1871662"/>
          </a:xfrm>
        </p:grpSpPr>
        <p:sp>
          <p:nvSpPr>
            <p:cNvPr id="12299" name="MH_Other_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08437" y="2090738"/>
              <a:ext cx="3744066" cy="1871662"/>
            </a:xfrm>
            <a:custGeom>
              <a:avLst/>
              <a:gdLst>
                <a:gd name="T0" fmla="*/ 3413511 w 2809"/>
                <a:gd name="T1" fmla="*/ 176762 h 1853"/>
                <a:gd name="T2" fmla="*/ 2356535 w 2809"/>
                <a:gd name="T3" fmla="*/ 167672 h 1853"/>
                <a:gd name="T4" fmla="*/ 1011658 w 2809"/>
                <a:gd name="T5" fmla="*/ 114138 h 1853"/>
                <a:gd name="T6" fmla="*/ 279905 w 2809"/>
                <a:gd name="T7" fmla="*/ 189893 h 1853"/>
                <a:gd name="T8" fmla="*/ 70643 w 2809"/>
                <a:gd name="T9" fmla="*/ 630285 h 1853"/>
                <a:gd name="T10" fmla="*/ 121292 w 2809"/>
                <a:gd name="T11" fmla="*/ 1133300 h 1853"/>
                <a:gd name="T12" fmla="*/ 258579 w 2809"/>
                <a:gd name="T13" fmla="*/ 1665608 h 1853"/>
                <a:gd name="T14" fmla="*/ 1320886 w 2809"/>
                <a:gd name="T15" fmla="*/ 1797927 h 1853"/>
                <a:gd name="T16" fmla="*/ 2180595 w 2809"/>
                <a:gd name="T17" fmla="*/ 1754494 h 1853"/>
                <a:gd name="T18" fmla="*/ 3250900 w 2809"/>
                <a:gd name="T19" fmla="*/ 1763584 h 1853"/>
                <a:gd name="T20" fmla="*/ 3593450 w 2809"/>
                <a:gd name="T21" fmla="*/ 1285821 h 1853"/>
                <a:gd name="T22" fmla="*/ 3576123 w 2809"/>
                <a:gd name="T23" fmla="*/ 842399 h 1853"/>
                <a:gd name="T24" fmla="*/ 3413511 w 2809"/>
                <a:gd name="T25" fmla="*/ 176762 h 18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9"/>
                <a:gd name="T40" fmla="*/ 0 h 1853"/>
                <a:gd name="T41" fmla="*/ 2809 w 2809"/>
                <a:gd name="T42" fmla="*/ 1853 h 18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09" h="1853">
                  <a:moveTo>
                    <a:pt x="2561" y="175"/>
                  </a:moveTo>
                  <a:cubicBezTo>
                    <a:pt x="2314" y="0"/>
                    <a:pt x="2066" y="106"/>
                    <a:pt x="1768" y="166"/>
                  </a:cubicBezTo>
                  <a:cubicBezTo>
                    <a:pt x="1470" y="226"/>
                    <a:pt x="1056" y="194"/>
                    <a:pt x="759" y="113"/>
                  </a:cubicBezTo>
                  <a:cubicBezTo>
                    <a:pt x="461" y="31"/>
                    <a:pt x="210" y="188"/>
                    <a:pt x="210" y="188"/>
                  </a:cubicBezTo>
                  <a:cubicBezTo>
                    <a:pt x="69" y="326"/>
                    <a:pt x="0" y="442"/>
                    <a:pt x="53" y="624"/>
                  </a:cubicBezTo>
                  <a:cubicBezTo>
                    <a:pt x="107" y="805"/>
                    <a:pt x="122" y="918"/>
                    <a:pt x="91" y="1122"/>
                  </a:cubicBezTo>
                  <a:cubicBezTo>
                    <a:pt x="60" y="1326"/>
                    <a:pt x="0" y="1445"/>
                    <a:pt x="194" y="1649"/>
                  </a:cubicBezTo>
                  <a:cubicBezTo>
                    <a:pt x="389" y="1853"/>
                    <a:pt x="755" y="1815"/>
                    <a:pt x="991" y="1780"/>
                  </a:cubicBezTo>
                  <a:cubicBezTo>
                    <a:pt x="1226" y="1746"/>
                    <a:pt x="1429" y="1715"/>
                    <a:pt x="1636" y="1737"/>
                  </a:cubicBezTo>
                  <a:cubicBezTo>
                    <a:pt x="1843" y="1758"/>
                    <a:pt x="2198" y="1827"/>
                    <a:pt x="2439" y="1746"/>
                  </a:cubicBezTo>
                  <a:cubicBezTo>
                    <a:pt x="2730" y="1646"/>
                    <a:pt x="2740" y="1395"/>
                    <a:pt x="2696" y="1273"/>
                  </a:cubicBezTo>
                  <a:cubicBezTo>
                    <a:pt x="2652" y="1150"/>
                    <a:pt x="2630" y="1041"/>
                    <a:pt x="2683" y="834"/>
                  </a:cubicBezTo>
                  <a:cubicBezTo>
                    <a:pt x="2737" y="627"/>
                    <a:pt x="2809" y="351"/>
                    <a:pt x="2561" y="17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MH_SubTitle_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114800" y="2209800"/>
              <a:ext cx="3399250" cy="1612852"/>
            </a:xfrm>
            <a:custGeom>
              <a:avLst/>
              <a:gdLst>
                <a:gd name="T0" fmla="*/ 3099138 w 2809"/>
                <a:gd name="T1" fmla="*/ 152320 h 1853"/>
                <a:gd name="T2" fmla="*/ 2139506 w 2809"/>
                <a:gd name="T3" fmla="*/ 144486 h 1853"/>
                <a:gd name="T4" fmla="*/ 918487 w 2809"/>
                <a:gd name="T5" fmla="*/ 98355 h 1853"/>
                <a:gd name="T6" fmla="*/ 254127 w 2809"/>
                <a:gd name="T7" fmla="*/ 163635 h 1853"/>
                <a:gd name="T8" fmla="*/ 64137 w 2809"/>
                <a:gd name="T9" fmla="*/ 543130 h 1853"/>
                <a:gd name="T10" fmla="*/ 110122 w 2809"/>
                <a:gd name="T11" fmla="*/ 976589 h 1853"/>
                <a:gd name="T12" fmla="*/ 234765 w 2809"/>
                <a:gd name="T13" fmla="*/ 1435290 h 1853"/>
                <a:gd name="T14" fmla="*/ 1199237 w 2809"/>
                <a:gd name="T15" fmla="*/ 1549313 h 1853"/>
                <a:gd name="T16" fmla="*/ 1979770 w 2809"/>
                <a:gd name="T17" fmla="*/ 1511886 h 1853"/>
                <a:gd name="T18" fmla="*/ 2951503 w 2809"/>
                <a:gd name="T19" fmla="*/ 1519719 h 1853"/>
                <a:gd name="T20" fmla="*/ 3262506 w 2809"/>
                <a:gd name="T21" fmla="*/ 1108020 h 1853"/>
                <a:gd name="T22" fmla="*/ 3246774 w 2809"/>
                <a:gd name="T23" fmla="*/ 725914 h 1853"/>
                <a:gd name="T24" fmla="*/ 3099138 w 2809"/>
                <a:gd name="T25" fmla="*/ 152320 h 18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9"/>
                <a:gd name="T40" fmla="*/ 0 h 1853"/>
                <a:gd name="T41" fmla="*/ 2809 w 2809"/>
                <a:gd name="T42" fmla="*/ 1853 h 18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09" h="1853">
                  <a:moveTo>
                    <a:pt x="2561" y="175"/>
                  </a:moveTo>
                  <a:cubicBezTo>
                    <a:pt x="2314" y="0"/>
                    <a:pt x="2066" y="106"/>
                    <a:pt x="1768" y="166"/>
                  </a:cubicBezTo>
                  <a:cubicBezTo>
                    <a:pt x="1470" y="226"/>
                    <a:pt x="1056" y="194"/>
                    <a:pt x="759" y="113"/>
                  </a:cubicBezTo>
                  <a:cubicBezTo>
                    <a:pt x="461" y="31"/>
                    <a:pt x="210" y="188"/>
                    <a:pt x="210" y="188"/>
                  </a:cubicBezTo>
                  <a:cubicBezTo>
                    <a:pt x="69" y="326"/>
                    <a:pt x="0" y="442"/>
                    <a:pt x="53" y="624"/>
                  </a:cubicBezTo>
                  <a:cubicBezTo>
                    <a:pt x="107" y="805"/>
                    <a:pt x="122" y="918"/>
                    <a:pt x="91" y="1122"/>
                  </a:cubicBezTo>
                  <a:cubicBezTo>
                    <a:pt x="60" y="1326"/>
                    <a:pt x="0" y="1445"/>
                    <a:pt x="194" y="1649"/>
                  </a:cubicBezTo>
                  <a:cubicBezTo>
                    <a:pt x="389" y="1853"/>
                    <a:pt x="755" y="1815"/>
                    <a:pt x="991" y="1780"/>
                  </a:cubicBezTo>
                  <a:cubicBezTo>
                    <a:pt x="1226" y="1746"/>
                    <a:pt x="1429" y="1715"/>
                    <a:pt x="1636" y="1737"/>
                  </a:cubicBezTo>
                  <a:cubicBezTo>
                    <a:pt x="1843" y="1758"/>
                    <a:pt x="2198" y="1827"/>
                    <a:pt x="2439" y="1746"/>
                  </a:cubicBezTo>
                  <a:cubicBezTo>
                    <a:pt x="2730" y="1646"/>
                    <a:pt x="2740" y="1395"/>
                    <a:pt x="2696" y="1273"/>
                  </a:cubicBezTo>
                  <a:cubicBezTo>
                    <a:pt x="2652" y="1150"/>
                    <a:pt x="2630" y="1041"/>
                    <a:pt x="2683" y="834"/>
                  </a:cubicBezTo>
                  <a:cubicBezTo>
                    <a:pt x="2737" y="627"/>
                    <a:pt x="2809" y="351"/>
                    <a:pt x="2561" y="1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TextBox 12"/>
            <p:cNvSpPr txBox="1">
              <a:spLocks noChangeArrowheads="1"/>
            </p:cNvSpPr>
            <p:nvPr/>
          </p:nvSpPr>
          <p:spPr bwMode="auto">
            <a:xfrm>
              <a:off x="4389437" y="2471738"/>
              <a:ext cx="3048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b. If people have problems, they should talk to other people.</a:t>
              </a: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294" name="组合 16"/>
          <p:cNvGrpSpPr/>
          <p:nvPr/>
        </p:nvGrpSpPr>
        <p:grpSpPr bwMode="auto">
          <a:xfrm>
            <a:off x="3124200" y="4419600"/>
            <a:ext cx="3746500" cy="1895475"/>
            <a:chOff x="3475036" y="4146550"/>
            <a:chExt cx="3746638" cy="1895559"/>
          </a:xfrm>
        </p:grpSpPr>
        <p:sp>
          <p:nvSpPr>
            <p:cNvPr id="7" name="MH_Other_9"/>
            <p:cNvSpPr/>
            <p:nvPr>
              <p:custDataLst>
                <p:tags r:id="rId1"/>
              </p:custDataLst>
            </p:nvPr>
          </p:nvSpPr>
          <p:spPr bwMode="auto">
            <a:xfrm>
              <a:off x="3475036" y="4146550"/>
              <a:ext cx="3746638" cy="1895559"/>
            </a:xfrm>
            <a:custGeom>
              <a:avLst/>
              <a:gdLst>
                <a:gd name="T0" fmla="*/ 2561 w 2809"/>
                <a:gd name="T1" fmla="*/ 175 h 1853"/>
                <a:gd name="T2" fmla="*/ 1768 w 2809"/>
                <a:gd name="T3" fmla="*/ 166 h 1853"/>
                <a:gd name="T4" fmla="*/ 759 w 2809"/>
                <a:gd name="T5" fmla="*/ 113 h 1853"/>
                <a:gd name="T6" fmla="*/ 210 w 2809"/>
                <a:gd name="T7" fmla="*/ 188 h 1853"/>
                <a:gd name="T8" fmla="*/ 53 w 2809"/>
                <a:gd name="T9" fmla="*/ 624 h 1853"/>
                <a:gd name="T10" fmla="*/ 91 w 2809"/>
                <a:gd name="T11" fmla="*/ 1122 h 1853"/>
                <a:gd name="T12" fmla="*/ 194 w 2809"/>
                <a:gd name="T13" fmla="*/ 1649 h 1853"/>
                <a:gd name="T14" fmla="*/ 991 w 2809"/>
                <a:gd name="T15" fmla="*/ 1780 h 1853"/>
                <a:gd name="T16" fmla="*/ 1636 w 2809"/>
                <a:gd name="T17" fmla="*/ 1737 h 1853"/>
                <a:gd name="T18" fmla="*/ 2439 w 2809"/>
                <a:gd name="T19" fmla="*/ 1746 h 1853"/>
                <a:gd name="T20" fmla="*/ 2696 w 2809"/>
                <a:gd name="T21" fmla="*/ 1273 h 1853"/>
                <a:gd name="T22" fmla="*/ 2683 w 2809"/>
                <a:gd name="T23" fmla="*/ 834 h 1853"/>
                <a:gd name="T24" fmla="*/ 2561 w 2809"/>
                <a:gd name="T25" fmla="*/ 175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9" h="1853">
                  <a:moveTo>
                    <a:pt x="2561" y="175"/>
                  </a:moveTo>
                  <a:cubicBezTo>
                    <a:pt x="2314" y="0"/>
                    <a:pt x="2066" y="106"/>
                    <a:pt x="1768" y="166"/>
                  </a:cubicBezTo>
                  <a:cubicBezTo>
                    <a:pt x="1470" y="226"/>
                    <a:pt x="1056" y="194"/>
                    <a:pt x="759" y="113"/>
                  </a:cubicBezTo>
                  <a:cubicBezTo>
                    <a:pt x="461" y="31"/>
                    <a:pt x="210" y="188"/>
                    <a:pt x="210" y="188"/>
                  </a:cubicBezTo>
                  <a:cubicBezTo>
                    <a:pt x="69" y="326"/>
                    <a:pt x="0" y="442"/>
                    <a:pt x="53" y="624"/>
                  </a:cubicBezTo>
                  <a:cubicBezTo>
                    <a:pt x="107" y="805"/>
                    <a:pt x="122" y="918"/>
                    <a:pt x="91" y="1122"/>
                  </a:cubicBezTo>
                  <a:cubicBezTo>
                    <a:pt x="60" y="1326"/>
                    <a:pt x="0" y="1445"/>
                    <a:pt x="194" y="1649"/>
                  </a:cubicBezTo>
                  <a:cubicBezTo>
                    <a:pt x="389" y="1853"/>
                    <a:pt x="755" y="1815"/>
                    <a:pt x="991" y="1780"/>
                  </a:cubicBezTo>
                  <a:cubicBezTo>
                    <a:pt x="1226" y="1746"/>
                    <a:pt x="1429" y="1715"/>
                    <a:pt x="1636" y="1737"/>
                  </a:cubicBezTo>
                  <a:cubicBezTo>
                    <a:pt x="1843" y="1758"/>
                    <a:pt x="2198" y="1827"/>
                    <a:pt x="2439" y="1746"/>
                  </a:cubicBezTo>
                  <a:cubicBezTo>
                    <a:pt x="2730" y="1646"/>
                    <a:pt x="2740" y="1395"/>
                    <a:pt x="2696" y="1273"/>
                  </a:cubicBezTo>
                  <a:cubicBezTo>
                    <a:pt x="2652" y="1150"/>
                    <a:pt x="2630" y="1041"/>
                    <a:pt x="2683" y="834"/>
                  </a:cubicBezTo>
                  <a:cubicBezTo>
                    <a:pt x="2737" y="627"/>
                    <a:pt x="2809" y="351"/>
                    <a:pt x="2561" y="17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297" name="MH_SubTitle_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81400" y="4267200"/>
              <a:ext cx="3399250" cy="1631949"/>
            </a:xfrm>
            <a:custGeom>
              <a:avLst/>
              <a:gdLst>
                <a:gd name="T0" fmla="*/ 3099138 w 2809"/>
                <a:gd name="T1" fmla="*/ 154124 h 1853"/>
                <a:gd name="T2" fmla="*/ 2139506 w 2809"/>
                <a:gd name="T3" fmla="*/ 146197 h 1853"/>
                <a:gd name="T4" fmla="*/ 918487 w 2809"/>
                <a:gd name="T5" fmla="*/ 99520 h 1853"/>
                <a:gd name="T6" fmla="*/ 254127 w 2809"/>
                <a:gd name="T7" fmla="*/ 165573 h 1853"/>
                <a:gd name="T8" fmla="*/ 64137 w 2809"/>
                <a:gd name="T9" fmla="*/ 549561 h 1853"/>
                <a:gd name="T10" fmla="*/ 110122 w 2809"/>
                <a:gd name="T11" fmla="*/ 988153 h 1853"/>
                <a:gd name="T12" fmla="*/ 234765 w 2809"/>
                <a:gd name="T13" fmla="*/ 1452285 h 1853"/>
                <a:gd name="T14" fmla="*/ 1199237 w 2809"/>
                <a:gd name="T15" fmla="*/ 1567657 h 1853"/>
                <a:gd name="T16" fmla="*/ 1979770 w 2809"/>
                <a:gd name="T17" fmla="*/ 1529787 h 1853"/>
                <a:gd name="T18" fmla="*/ 2951503 w 2809"/>
                <a:gd name="T19" fmla="*/ 1537713 h 1853"/>
                <a:gd name="T20" fmla="*/ 3262506 w 2809"/>
                <a:gd name="T21" fmla="*/ 1121139 h 1853"/>
                <a:gd name="T22" fmla="*/ 3246774 w 2809"/>
                <a:gd name="T23" fmla="*/ 734509 h 1853"/>
                <a:gd name="T24" fmla="*/ 3099138 w 2809"/>
                <a:gd name="T25" fmla="*/ 154124 h 18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9"/>
                <a:gd name="T40" fmla="*/ 0 h 1853"/>
                <a:gd name="T41" fmla="*/ 2809 w 2809"/>
                <a:gd name="T42" fmla="*/ 1853 h 18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09" h="1853">
                  <a:moveTo>
                    <a:pt x="2561" y="175"/>
                  </a:moveTo>
                  <a:cubicBezTo>
                    <a:pt x="2314" y="0"/>
                    <a:pt x="2066" y="106"/>
                    <a:pt x="1768" y="166"/>
                  </a:cubicBezTo>
                  <a:cubicBezTo>
                    <a:pt x="1470" y="226"/>
                    <a:pt x="1056" y="194"/>
                    <a:pt x="759" y="113"/>
                  </a:cubicBezTo>
                  <a:cubicBezTo>
                    <a:pt x="461" y="31"/>
                    <a:pt x="210" y="188"/>
                    <a:pt x="210" y="188"/>
                  </a:cubicBezTo>
                  <a:cubicBezTo>
                    <a:pt x="69" y="326"/>
                    <a:pt x="0" y="442"/>
                    <a:pt x="53" y="624"/>
                  </a:cubicBezTo>
                  <a:cubicBezTo>
                    <a:pt x="107" y="805"/>
                    <a:pt x="122" y="918"/>
                    <a:pt x="91" y="1122"/>
                  </a:cubicBezTo>
                  <a:cubicBezTo>
                    <a:pt x="60" y="1326"/>
                    <a:pt x="0" y="1445"/>
                    <a:pt x="194" y="1649"/>
                  </a:cubicBezTo>
                  <a:cubicBezTo>
                    <a:pt x="389" y="1853"/>
                    <a:pt x="755" y="1815"/>
                    <a:pt x="991" y="1780"/>
                  </a:cubicBezTo>
                  <a:cubicBezTo>
                    <a:pt x="1226" y="1746"/>
                    <a:pt x="1429" y="1715"/>
                    <a:pt x="1636" y="1737"/>
                  </a:cubicBezTo>
                  <a:cubicBezTo>
                    <a:pt x="1843" y="1758"/>
                    <a:pt x="2198" y="1827"/>
                    <a:pt x="2439" y="1746"/>
                  </a:cubicBezTo>
                  <a:cubicBezTo>
                    <a:pt x="2730" y="1646"/>
                    <a:pt x="2740" y="1395"/>
                    <a:pt x="2696" y="1273"/>
                  </a:cubicBezTo>
                  <a:cubicBezTo>
                    <a:pt x="2652" y="1150"/>
                    <a:pt x="2630" y="1041"/>
                    <a:pt x="2683" y="834"/>
                  </a:cubicBezTo>
                  <a:cubicBezTo>
                    <a:pt x="2737" y="627"/>
                    <a:pt x="2809" y="351"/>
                    <a:pt x="2561" y="1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TextBox 13"/>
            <p:cNvSpPr txBox="1">
              <a:spLocks noChangeArrowheads="1"/>
            </p:cNvSpPr>
            <p:nvPr/>
          </p:nvSpPr>
          <p:spPr bwMode="auto">
            <a:xfrm>
              <a:off x="3703636" y="4572000"/>
              <a:ext cx="3230564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c. If people have problems, they should keep them to themselves.</a:t>
              </a: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149" name="Picture 5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114800" y="2438400"/>
            <a:ext cx="109855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b="1" smtClean="0">
                <a:latin typeface="Times New Roman" panose="02020603050405020304" pitchFamily="18" charset="0"/>
              </a:rPr>
              <a:t>Task2  Read the passage again and tell true or false.</a:t>
            </a:r>
            <a:endParaRPr lang="zh-CN" altLang="en-US" sz="2800" b="1" smtClean="0">
              <a:latin typeface="Times New Roman" panose="02020603050405020304" pitchFamily="18" charset="0"/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10600" cy="4267200"/>
          </a:xfrm>
          <a:ln w="19050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/>
          <a:lstStyle/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It’s normal for teenagers to have problems and worries.  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If we talk to someone, we’ll certainly feel worse.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Laura once lost her wallet and her parents were angry.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Her dad sometimes made careless mistakes himself. 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If we talk to someone about our problems, we are halfway to solving them.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defRPr/>
            </a:pP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58200" y="1676400"/>
            <a:ext cx="40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T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0" y="2438400"/>
            <a:ext cx="40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F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05800" y="3200400"/>
            <a:ext cx="40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F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077200" y="3886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T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5257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T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28600" y="7620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2c  Read the passage again and answer the questions.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228600" y="1600200"/>
            <a:ext cx="8686800" cy="332422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prstDash val="sysDot"/>
            <a:miter lim="800000"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50000"/>
              </a:lnSpc>
              <a:buFont typeface="Arial" panose="020B0604020202020204" pitchFamily="34" charset="0"/>
              <a:buAutoNum type="arabicPeriod"/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the worst thing to do if you have a problem?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__________________________________________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Why didn’t Laura want to tell her parents about her 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lost wallet?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__________________________________________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62000" y="23622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 do nothing.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09600" y="42672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Because she thought her parents would be angry.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304800" y="838200"/>
            <a:ext cx="8610600" cy="518477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prstDash val="sysDot"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What is the first thing you should do when you want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to solve a problem?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__________________________________________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___________________________________________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Why can our parents give us good advice about our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problems?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__________________________________________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__________________________________________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838200" y="4800600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Because they have more experience, and are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38200" y="5410200"/>
            <a:ext cx="3849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always  there to help us.</a:t>
            </a:r>
            <a:endParaRPr lang="zh-CN" altLang="en-US" sz="2800"/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09600" y="2209800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The first thing you should do is to find someone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5800" y="2895600"/>
            <a:ext cx="313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you trust to talk to.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5161539"/>
  <p:tag name="MH_LIBRARY" val="GRAPHIC"/>
  <p:tag name="MH_TYPE" val="Other"/>
  <p:tag name="MH_ORDER" val="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5161539"/>
  <p:tag name="MH_LIBRARY" val="GRAPHIC"/>
  <p:tag name="MH_TYPE" val="SubTitle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5161539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5161539"/>
  <p:tag name="MH_LIBRARY" val="GRAPHIC"/>
  <p:tag name="MH_TYPE" val="SubTitle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5161539"/>
  <p:tag name="MH_LIBRARY" val="GRAPHIC"/>
  <p:tag name="MH_TYPE" val="Other"/>
  <p:tag name="MH_ORDER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5161539"/>
  <p:tag name="MH_LIBRARY" val="GRAPHIC"/>
  <p:tag name="MH_TYPE" val="SubTitle"/>
  <p:tag name="MH_ORDER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1349</Words>
  <Application>Microsoft Office PowerPoint</Application>
  <PresentationFormat>全屏显示(4:3)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黑体</vt:lpstr>
      <vt:lpstr>华文楷体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Tahoma</vt:lpstr>
      <vt:lpstr>Times New Roman</vt:lpstr>
      <vt:lpstr>Wingdings 2</vt:lpstr>
      <vt:lpstr>WWW.2PPT.COM
</vt:lpstr>
      <vt:lpstr>PowerPoint 演示文稿</vt:lpstr>
      <vt:lpstr>1. 学习并掌握以下词汇：normal, teenager, unless, certainly, wallet, angry, keep…to oneself, in half 等。 2. 了解Laura和Robert Hunt解决问题和烦恼的过程和方法。 3.能正确的运用相关短语表达，通过跟读，仿说，能够用if …, will…来对文章里面提出的问题进行推测和判断，获得相关信息，完成阅读任务。</vt:lpstr>
      <vt:lpstr>PowerPoint 演示文稿</vt:lpstr>
      <vt:lpstr>PowerPoint 演示文稿</vt:lpstr>
      <vt:lpstr> Think about the questions and discuss them in groups . </vt:lpstr>
      <vt:lpstr>PowerPoint 演示文稿</vt:lpstr>
      <vt:lpstr>Task2  Read the passage again and tell true or false.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课堂评价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2023-01-16T20:29:06Z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98F4B74F1EB2434CA42222AF132BCE76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