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8" r:id="rId3"/>
    <p:sldId id="280" r:id="rId4"/>
    <p:sldId id="367" r:id="rId5"/>
    <p:sldId id="301" r:id="rId6"/>
    <p:sldId id="302" r:id="rId7"/>
    <p:sldId id="265" r:id="rId8"/>
    <p:sldId id="368" r:id="rId9"/>
    <p:sldId id="369" r:id="rId10"/>
    <p:sldId id="370" r:id="rId11"/>
    <p:sldId id="266" r:id="rId12"/>
    <p:sldId id="371" r:id="rId13"/>
    <p:sldId id="343" r:id="rId14"/>
    <p:sldId id="328" r:id="rId15"/>
    <p:sldId id="271" r:id="rId16"/>
    <p:sldId id="272" r:id="rId1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2">
          <p15:clr>
            <a:srgbClr val="A4A3A4"/>
          </p15:clr>
        </p15:guide>
        <p15:guide id="2" pos="28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>
        <p:scale>
          <a:sx n="120" d="100"/>
          <a:sy n="120" d="100"/>
        </p:scale>
        <p:origin x="-1560" y="-654"/>
      </p:cViewPr>
      <p:guideLst>
        <p:guide orient="horz" pos="1922"/>
        <p:guide pos="284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Relationship Id="rId6" Type="http://schemas.openxmlformats.org/officeDocument/2006/relationships/slide" Target="slide16.xml"/><Relationship Id="rId5" Type="http://schemas.openxmlformats.org/officeDocument/2006/relationships/slide" Target="slide15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苏教版  数学  三年级  上册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1563640"/>
            <a:ext cx="9152668" cy="992579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6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列 表</a:t>
            </a:r>
            <a:endParaRPr lang="zh-CN" altLang="en-US" sz="6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8" y="4457280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课前导入</a:t>
            </a:r>
          </a:p>
        </p:txBody>
      </p:sp>
      <p:sp>
        <p:nvSpPr>
          <p:cNvPr id="17" name="圆角矩形 16">
            <a:hlinkClick r:id="rId4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5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6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0" name="矩形 19"/>
          <p:cNvSpPr/>
          <p:nvPr/>
        </p:nvSpPr>
        <p:spPr>
          <a:xfrm>
            <a:off x="1029063" y="598897"/>
            <a:ext cx="3011081" cy="56169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l"/>
            <a:r>
              <a:rPr lang="zh-CN" altLang="en-US" sz="3200" dirty="0">
                <a:solidFill>
                  <a:srgbClr val="0050A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解决问题的策略</a:t>
            </a:r>
          </a:p>
        </p:txBody>
      </p:sp>
      <p:sp>
        <p:nvSpPr>
          <p:cNvPr id="21" name="圆角矩形 20">
            <a:hlinkClick r:id="rId7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51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3" name="组合 22"/>
          <p:cNvGrpSpPr/>
          <p:nvPr/>
        </p:nvGrpSpPr>
        <p:grpSpPr>
          <a:xfrm>
            <a:off x="231787" y="555526"/>
            <a:ext cx="654821" cy="648000"/>
            <a:chOff x="1306635" y="1440417"/>
            <a:chExt cx="654821" cy="648000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25" name="文本框 10"/>
            <p:cNvSpPr txBox="1"/>
            <p:nvPr/>
          </p:nvSpPr>
          <p:spPr>
            <a:xfrm>
              <a:off x="1419258" y="1449674"/>
              <a:ext cx="434734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sz="3500" b="1" dirty="0">
                  <a:solidFill>
                    <a:srgbClr val="0050AA"/>
                  </a:solidFill>
                  <a:latin typeface="+mj-ea"/>
                  <a:ea typeface="+mj-ea"/>
                </a:rPr>
                <a:t>5</a:t>
              </a:r>
            </a:p>
          </p:txBody>
        </p:sp>
      </p:grpSp>
      <p:sp>
        <p:nvSpPr>
          <p:cNvPr id="26" name="矩形 25"/>
          <p:cNvSpPr/>
          <p:nvPr/>
        </p:nvSpPr>
        <p:spPr>
          <a:xfrm>
            <a:off x="3072224" y="4397498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0245"/>
          <p:cNvSpPr txBox="1"/>
          <p:nvPr/>
        </p:nvSpPr>
        <p:spPr>
          <a:xfrm>
            <a:off x="889639" y="2755900"/>
            <a:ext cx="4330437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l">
              <a:buNone/>
            </a:pPr>
            <a:r>
              <a:rPr sz="2800" b="1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圆珠笔一共有多少支？</a:t>
            </a:r>
          </a:p>
        </p:txBody>
      </p:sp>
      <p:sp>
        <p:nvSpPr>
          <p:cNvPr id="5" name="文本框 10245"/>
          <p:cNvSpPr txBox="1"/>
          <p:nvPr/>
        </p:nvSpPr>
        <p:spPr>
          <a:xfrm>
            <a:off x="448314" y="981710"/>
            <a:ext cx="817308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根据已知条件提出不同的问题，并说说怎样解答。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8198" name="矩形 16"/>
          <p:cNvSpPr/>
          <p:nvPr/>
        </p:nvSpPr>
        <p:spPr>
          <a:xfrm>
            <a:off x="663578" y="1647825"/>
            <a:ext cx="723275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(2)</a:t>
            </a:r>
            <a:endParaRPr lang="en-US" altLang="zh-CN" sz="28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7" name="文本框 10245"/>
          <p:cNvSpPr txBox="1">
            <a:spLocks noChangeArrowheads="1"/>
          </p:cNvSpPr>
          <p:nvPr/>
        </p:nvSpPr>
        <p:spPr bwMode="auto">
          <a:xfrm>
            <a:off x="2954659" y="3668395"/>
            <a:ext cx="280733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algn="ctr" defTabSz="914400">
              <a:buClrTx/>
              <a:buSzTx/>
              <a:buFontTx/>
              <a:buNone/>
              <a:defRPr/>
            </a:pPr>
            <a:r>
              <a:rPr kumimoji="0" lang="zh-CN" altLang="en-US" sz="28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30+18=48（支）</a:t>
            </a:r>
          </a:p>
        </p:txBody>
      </p:sp>
      <p:sp>
        <p:nvSpPr>
          <p:cNvPr id="16" name="矩形 15"/>
          <p:cNvSpPr/>
          <p:nvPr/>
        </p:nvSpPr>
        <p:spPr>
          <a:xfrm>
            <a:off x="1183005" y="1668782"/>
            <a:ext cx="70192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买了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盒钢笔，每盒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10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支，买的圆珠笔比钢笔多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18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0245"/>
          <p:cNvSpPr txBox="1"/>
          <p:nvPr/>
        </p:nvSpPr>
        <p:spPr>
          <a:xfrm>
            <a:off x="494983" y="770575"/>
            <a:ext cx="8139112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2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一个皮球从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16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米的高处落下，如果</a:t>
            </a:r>
            <a:r>
              <a:rPr lang="zh-CN" altLang="en-US" sz="2800" b="1" dirty="0">
                <a:solidFill>
                  <a:srgbClr val="008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每次弹起的高度总是它下落高度的一半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，第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次弹起多少米？第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次呢？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（算一算，填一填）</a:t>
            </a:r>
            <a:endParaRPr lang="en-US" altLang="zh-CN" sz="2800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宋体" panose="02010600030101010101" pitchFamily="2" charset="-122"/>
            </a:endParaRPr>
          </a:p>
        </p:txBody>
      </p:sp>
      <p:graphicFrame>
        <p:nvGraphicFramePr>
          <p:cNvPr id="10244" name="表格 10243"/>
          <p:cNvGraphicFramePr/>
          <p:nvPr/>
        </p:nvGraphicFramePr>
        <p:xfrm>
          <a:off x="1050290" y="2457452"/>
          <a:ext cx="6934200" cy="2011680"/>
        </p:xfrm>
        <a:graphic>
          <a:graphicData uri="http://schemas.openxmlformats.org/drawingml/2006/table">
            <a:tbl>
              <a:tblPr/>
              <a:tblGrid>
                <a:gridCol w="1387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5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7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8720">
                <a:tc>
                  <a:txBody>
                    <a:bodyPr/>
                    <a:lstStyle/>
                    <a:p>
                      <a:pPr marL="0" lvl="0" indent="0" algn="ctr" defTabSz="815975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开始落下时</a:t>
                      </a: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15975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第</a:t>
                      </a:r>
                      <a:r>
                        <a:rPr lang="en-US" altLang="zh-CN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1</a:t>
                      </a: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次弹起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15975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第</a:t>
                      </a:r>
                      <a:r>
                        <a:rPr lang="en-US" altLang="zh-CN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2</a:t>
                      </a: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次弹起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15975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第</a:t>
                      </a:r>
                      <a:r>
                        <a:rPr lang="en-US" altLang="zh-CN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3</a:t>
                      </a: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次弹起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15975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第</a:t>
                      </a:r>
                      <a:r>
                        <a:rPr lang="en-US" altLang="zh-CN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4</a:t>
                      </a: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次弹起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lvl="0" indent="0" algn="ctr" defTabSz="815975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40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16</a:t>
                      </a: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  <a:sym typeface="宋体" panose="02010600030101010101" pitchFamily="2" charset="-122"/>
                        </a:rPr>
                        <a:t>米</a:t>
                      </a: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defTabSz="815975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dirty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（ ）</a:t>
                      </a: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  <a:sym typeface="宋体" panose="02010600030101010101" pitchFamily="2" charset="-122"/>
                        </a:rPr>
                        <a:t>米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defTabSz="815975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dirty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（ ）</a:t>
                      </a: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  <a:sym typeface="宋体" panose="02010600030101010101" pitchFamily="2" charset="-122"/>
                        </a:rPr>
                        <a:t>米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defTabSz="815975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dirty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（ ）</a:t>
                      </a: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  <a:sym typeface="宋体" panose="02010600030101010101" pitchFamily="2" charset="-122"/>
                        </a:rPr>
                        <a:t>米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defTabSz="815975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400" dirty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（ ）</a:t>
                      </a:r>
                      <a:r>
                        <a:rPr lang="zh-CN" altLang="en-US" sz="24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  <a:sym typeface="宋体" panose="02010600030101010101" pitchFamily="2" charset="-122"/>
                        </a:rPr>
                        <a:t>米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3"/>
          <p:cNvSpPr/>
          <p:nvPr/>
        </p:nvSpPr>
        <p:spPr>
          <a:xfrm>
            <a:off x="2730500" y="763905"/>
            <a:ext cx="5228590" cy="142192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F907A3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      </a:t>
            </a:r>
            <a:r>
              <a:rPr lang="zh-CN" altLang="en-US" sz="3600" b="1" dirty="0">
                <a:solidFill>
                  <a:srgbClr val="F907A3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如果每次弹起的高度总是它下落高度的一半</a:t>
            </a:r>
          </a:p>
        </p:txBody>
      </p:sp>
      <p:grpSp>
        <p:nvGrpSpPr>
          <p:cNvPr id="3" name="Group 7"/>
          <p:cNvGrpSpPr/>
          <p:nvPr/>
        </p:nvGrpSpPr>
        <p:grpSpPr>
          <a:xfrm>
            <a:off x="1155700" y="545467"/>
            <a:ext cx="398780" cy="4414520"/>
            <a:chOff x="3288" y="119"/>
            <a:chExt cx="408" cy="4201"/>
          </a:xfrm>
        </p:grpSpPr>
        <p:sp>
          <p:nvSpPr>
            <p:cNvPr id="4" name="Rectangle 8"/>
            <p:cNvSpPr/>
            <p:nvPr/>
          </p:nvSpPr>
          <p:spPr>
            <a:xfrm>
              <a:off x="3288" y="119"/>
              <a:ext cx="408" cy="4201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>
              <a:solidFill>
                <a:schemeClr val="tx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Verdana" panose="020B060403050404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5" name="Group 9"/>
            <p:cNvGrpSpPr/>
            <p:nvPr/>
          </p:nvGrpSpPr>
          <p:grpSpPr>
            <a:xfrm>
              <a:off x="3288" y="366"/>
              <a:ext cx="408" cy="3682"/>
              <a:chOff x="385" y="247"/>
              <a:chExt cx="318" cy="3682"/>
            </a:xfrm>
          </p:grpSpPr>
          <p:sp>
            <p:nvSpPr>
              <p:cNvPr id="6" name="Line 10"/>
              <p:cNvSpPr/>
              <p:nvPr/>
            </p:nvSpPr>
            <p:spPr>
              <a:xfrm>
                <a:off x="385" y="247"/>
                <a:ext cx="318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eaLnBrk="0" hangingPunct="0"/>
                <a:endParaRPr lang="zh-CN" altLang="en-US">
                  <a:latin typeface="Verdana" panose="020B060403050404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7" name="Line 11"/>
              <p:cNvSpPr/>
              <p:nvPr/>
            </p:nvSpPr>
            <p:spPr>
              <a:xfrm>
                <a:off x="385" y="492"/>
                <a:ext cx="318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eaLnBrk="0" hangingPunct="0"/>
                <a:endParaRPr lang="zh-CN" altLang="en-US">
                  <a:latin typeface="Verdana" panose="020B060403050404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8" name="Line 12"/>
              <p:cNvSpPr/>
              <p:nvPr/>
            </p:nvSpPr>
            <p:spPr>
              <a:xfrm>
                <a:off x="385" y="782"/>
                <a:ext cx="318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eaLnBrk="0" hangingPunct="0"/>
                <a:endParaRPr lang="zh-CN" altLang="en-US">
                  <a:latin typeface="Verdana" panose="020B060403050404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9" name="Line 13"/>
              <p:cNvSpPr/>
              <p:nvPr/>
            </p:nvSpPr>
            <p:spPr>
              <a:xfrm>
                <a:off x="385" y="1026"/>
                <a:ext cx="318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eaLnBrk="0" hangingPunct="0"/>
                <a:endParaRPr lang="zh-CN" altLang="en-US">
                  <a:latin typeface="Verdana" panose="020B060403050404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" name="Line 14"/>
              <p:cNvSpPr/>
              <p:nvPr/>
            </p:nvSpPr>
            <p:spPr>
              <a:xfrm>
                <a:off x="385" y="1285"/>
                <a:ext cx="318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eaLnBrk="0" hangingPunct="0"/>
                <a:endParaRPr lang="zh-CN" altLang="en-US">
                  <a:latin typeface="Verdana" panose="020B060403050404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1" name="Line 15"/>
              <p:cNvSpPr/>
              <p:nvPr/>
            </p:nvSpPr>
            <p:spPr>
              <a:xfrm>
                <a:off x="385" y="1562"/>
                <a:ext cx="318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eaLnBrk="0" hangingPunct="0"/>
                <a:endParaRPr lang="zh-CN" altLang="en-US">
                  <a:latin typeface="Verdana" panose="020B060403050404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2" name="Line 16"/>
              <p:cNvSpPr/>
              <p:nvPr/>
            </p:nvSpPr>
            <p:spPr>
              <a:xfrm>
                <a:off x="385" y="2591"/>
                <a:ext cx="318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eaLnBrk="0" hangingPunct="0"/>
                <a:endParaRPr lang="zh-CN" altLang="en-US">
                  <a:latin typeface="Verdana" panose="020B060403050404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" name="Line 17"/>
              <p:cNvSpPr/>
              <p:nvPr/>
            </p:nvSpPr>
            <p:spPr>
              <a:xfrm>
                <a:off x="385" y="2072"/>
                <a:ext cx="318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eaLnBrk="0" hangingPunct="0"/>
                <a:endParaRPr lang="zh-CN" altLang="en-US">
                  <a:latin typeface="Verdana" panose="020B060403050404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4" name="Line 18"/>
              <p:cNvSpPr/>
              <p:nvPr/>
            </p:nvSpPr>
            <p:spPr>
              <a:xfrm>
                <a:off x="385" y="3929"/>
                <a:ext cx="318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eaLnBrk="0" hangingPunct="0"/>
                <a:endParaRPr lang="zh-CN" altLang="en-US">
                  <a:latin typeface="Verdana" panose="020B060403050404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5" name="Line 19"/>
              <p:cNvSpPr/>
              <p:nvPr/>
            </p:nvSpPr>
            <p:spPr>
              <a:xfrm>
                <a:off x="385" y="1803"/>
                <a:ext cx="318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eaLnBrk="0" hangingPunct="0"/>
                <a:endParaRPr lang="zh-CN" altLang="en-US">
                  <a:latin typeface="Verdana" panose="020B060403050404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" name="Line 20"/>
              <p:cNvSpPr/>
              <p:nvPr/>
            </p:nvSpPr>
            <p:spPr>
              <a:xfrm>
                <a:off x="385" y="2342"/>
                <a:ext cx="318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eaLnBrk="0" hangingPunct="0"/>
                <a:endParaRPr lang="zh-CN" altLang="en-US">
                  <a:latin typeface="Verdana" panose="020B060403050404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7" name="Line 21"/>
              <p:cNvSpPr/>
              <p:nvPr/>
            </p:nvSpPr>
            <p:spPr>
              <a:xfrm>
                <a:off x="385" y="2840"/>
                <a:ext cx="318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eaLnBrk="0" hangingPunct="0"/>
                <a:endParaRPr lang="zh-CN" altLang="en-US">
                  <a:latin typeface="Verdana" panose="020B060403050404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8" name="Line 22"/>
              <p:cNvSpPr/>
              <p:nvPr/>
            </p:nvSpPr>
            <p:spPr>
              <a:xfrm>
                <a:off x="385" y="3385"/>
                <a:ext cx="318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eaLnBrk="0" hangingPunct="0"/>
                <a:endParaRPr lang="zh-CN" altLang="en-US">
                  <a:latin typeface="Verdana" panose="020B060403050404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" name="Line 23"/>
              <p:cNvSpPr/>
              <p:nvPr/>
            </p:nvSpPr>
            <p:spPr>
              <a:xfrm>
                <a:off x="385" y="3113"/>
                <a:ext cx="318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eaLnBrk="0" hangingPunct="0"/>
                <a:endParaRPr lang="zh-CN" altLang="en-US">
                  <a:latin typeface="Verdana" panose="020B060403050404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20" name="Line 24"/>
              <p:cNvSpPr/>
              <p:nvPr/>
            </p:nvSpPr>
            <p:spPr>
              <a:xfrm>
                <a:off x="385" y="3657"/>
                <a:ext cx="318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anchor="t"/>
              <a:lstStyle/>
              <a:p>
                <a:pPr eaLnBrk="0" hangingPunct="0"/>
                <a:endParaRPr lang="zh-CN" altLang="en-US">
                  <a:latin typeface="Verdana" panose="020B060403050404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184" name=" 184"/>
          <p:cNvSpPr/>
          <p:nvPr/>
        </p:nvSpPr>
        <p:spPr>
          <a:xfrm>
            <a:off x="1247144" y="350522"/>
            <a:ext cx="194945" cy="194945"/>
          </a:xfrm>
          <a:prstGeom prst="ellipse">
            <a:avLst/>
          </a:prstGeo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1" name="Text Box 6"/>
          <p:cNvSpPr txBox="1"/>
          <p:nvPr/>
        </p:nvSpPr>
        <p:spPr>
          <a:xfrm>
            <a:off x="633000" y="396559"/>
            <a:ext cx="704310" cy="4708981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16m</a:t>
            </a:r>
          </a:p>
          <a:p>
            <a:pPr>
              <a:spcBef>
                <a:spcPct val="50000"/>
              </a:spcBef>
            </a:pPr>
            <a:r>
              <a:rPr lang="en-US" altLang="zh-CN" sz="1200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15m</a:t>
            </a:r>
          </a:p>
          <a:p>
            <a:pPr>
              <a:spcBef>
                <a:spcPct val="50000"/>
              </a:spcBef>
            </a:pPr>
            <a:r>
              <a:rPr lang="en-US" altLang="zh-CN" sz="1200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14m</a:t>
            </a:r>
          </a:p>
          <a:p>
            <a:pPr>
              <a:spcBef>
                <a:spcPct val="50000"/>
              </a:spcBef>
            </a:pPr>
            <a:r>
              <a:rPr lang="en-US" altLang="zh-CN" sz="1200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13m</a:t>
            </a:r>
          </a:p>
          <a:p>
            <a:pPr>
              <a:spcBef>
                <a:spcPct val="50000"/>
              </a:spcBef>
            </a:pPr>
            <a:r>
              <a:rPr lang="en-US" altLang="zh-CN" sz="1200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12m</a:t>
            </a:r>
          </a:p>
          <a:p>
            <a:pPr>
              <a:spcBef>
                <a:spcPct val="50000"/>
              </a:spcBef>
            </a:pPr>
            <a:r>
              <a:rPr lang="en-US" altLang="zh-CN" sz="1200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11m</a:t>
            </a:r>
          </a:p>
          <a:p>
            <a:pPr>
              <a:spcBef>
                <a:spcPct val="50000"/>
              </a:spcBef>
            </a:pPr>
            <a:r>
              <a:rPr lang="en-US" altLang="zh-CN" sz="1200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10m</a:t>
            </a:r>
          </a:p>
          <a:p>
            <a:pPr>
              <a:spcBef>
                <a:spcPct val="50000"/>
              </a:spcBef>
            </a:pPr>
            <a:r>
              <a:rPr lang="en-US" altLang="zh-CN" sz="1200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9m</a:t>
            </a:r>
          </a:p>
          <a:p>
            <a:pPr>
              <a:spcBef>
                <a:spcPct val="50000"/>
              </a:spcBef>
            </a:pPr>
            <a:r>
              <a:rPr lang="en-US" altLang="zh-CN" sz="1200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8m</a:t>
            </a:r>
          </a:p>
          <a:p>
            <a:pPr>
              <a:spcBef>
                <a:spcPct val="50000"/>
              </a:spcBef>
            </a:pPr>
            <a:r>
              <a:rPr lang="en-US" altLang="zh-CN" sz="1200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7m</a:t>
            </a:r>
          </a:p>
          <a:p>
            <a:pPr>
              <a:spcBef>
                <a:spcPct val="50000"/>
              </a:spcBef>
            </a:pPr>
            <a:r>
              <a:rPr lang="en-US" altLang="zh-CN" sz="1200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6m</a:t>
            </a:r>
          </a:p>
          <a:p>
            <a:pPr>
              <a:spcBef>
                <a:spcPct val="50000"/>
              </a:spcBef>
            </a:pPr>
            <a:r>
              <a:rPr lang="en-US" altLang="zh-CN" sz="1200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5m</a:t>
            </a:r>
          </a:p>
          <a:p>
            <a:pPr>
              <a:spcBef>
                <a:spcPct val="50000"/>
              </a:spcBef>
            </a:pPr>
            <a:r>
              <a:rPr lang="en-US" altLang="zh-CN" sz="1200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4m</a:t>
            </a:r>
          </a:p>
          <a:p>
            <a:pPr>
              <a:spcBef>
                <a:spcPct val="50000"/>
              </a:spcBef>
            </a:pPr>
            <a:r>
              <a:rPr lang="en-US" altLang="zh-CN" sz="1200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3m</a:t>
            </a:r>
          </a:p>
          <a:p>
            <a:pPr>
              <a:spcBef>
                <a:spcPct val="50000"/>
              </a:spcBef>
            </a:pPr>
            <a:r>
              <a:rPr lang="en-US" altLang="zh-CN" sz="1200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2m</a:t>
            </a:r>
          </a:p>
          <a:p>
            <a:pPr>
              <a:spcBef>
                <a:spcPct val="50000"/>
              </a:spcBef>
            </a:pPr>
            <a:r>
              <a:rPr lang="en-US" altLang="zh-CN" sz="1200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1m</a:t>
            </a:r>
          </a:p>
          <a:p>
            <a:pPr>
              <a:spcBef>
                <a:spcPct val="50000"/>
              </a:spcBef>
            </a:pPr>
            <a:r>
              <a:rPr lang="en-US" altLang="zh-CN" sz="1200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0m</a:t>
            </a:r>
          </a:p>
        </p:txBody>
      </p:sp>
      <p:graphicFrame>
        <p:nvGraphicFramePr>
          <p:cNvPr id="22" name="表格 21"/>
          <p:cNvGraphicFramePr/>
          <p:nvPr/>
        </p:nvGraphicFramePr>
        <p:xfrm>
          <a:off x="1898654" y="2816227"/>
          <a:ext cx="7018655" cy="1417320"/>
        </p:xfrm>
        <a:graphic>
          <a:graphicData uri="http://schemas.openxmlformats.org/drawingml/2006/table">
            <a:tbl>
              <a:tblPr/>
              <a:tblGrid>
                <a:gridCol w="1471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7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5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7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8660">
                <a:tc>
                  <a:txBody>
                    <a:bodyPr/>
                    <a:lstStyle/>
                    <a:p>
                      <a:pPr marL="0" lvl="0" indent="0" algn="ctr" defTabSz="815975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开始落下时</a:t>
                      </a: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15975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第</a:t>
                      </a:r>
                      <a:r>
                        <a:rPr lang="en-US" altLang="zh-CN" sz="20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1</a:t>
                      </a:r>
                      <a:r>
                        <a:rPr lang="zh-CN" altLang="en-US" sz="20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次弹起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15975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第</a:t>
                      </a:r>
                      <a:r>
                        <a:rPr lang="en-US" altLang="zh-CN" sz="20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2</a:t>
                      </a:r>
                      <a:r>
                        <a:rPr lang="zh-CN" altLang="en-US" sz="20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次弹起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15975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第</a:t>
                      </a:r>
                      <a:r>
                        <a:rPr lang="en-US" altLang="zh-CN" sz="20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3</a:t>
                      </a:r>
                      <a:r>
                        <a:rPr lang="zh-CN" altLang="en-US" sz="20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次弹起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815975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第</a:t>
                      </a:r>
                      <a:r>
                        <a:rPr lang="en-US" altLang="zh-CN" sz="20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4</a:t>
                      </a:r>
                      <a:r>
                        <a:rPr lang="zh-CN" altLang="en-US" sz="20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次弹起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marL="0" lvl="0" indent="0" algn="ctr" defTabSz="815975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en-US" altLang="zh-CN" sz="200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16</a:t>
                      </a:r>
                      <a:r>
                        <a:rPr lang="zh-CN" altLang="en-US" sz="20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  <a:sym typeface="宋体" panose="02010600030101010101" pitchFamily="2" charset="-122"/>
                        </a:rPr>
                        <a:t>米</a:t>
                      </a:r>
                    </a:p>
                  </a:txBody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defTabSz="815975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（  ）</a:t>
                      </a:r>
                      <a:r>
                        <a:rPr lang="zh-CN" altLang="en-US" sz="20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  <a:sym typeface="宋体" panose="02010600030101010101" pitchFamily="2" charset="-122"/>
                        </a:rPr>
                        <a:t>米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defTabSz="815975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（  ）</a:t>
                      </a:r>
                      <a:r>
                        <a:rPr lang="zh-CN" altLang="en-US" sz="20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  <a:sym typeface="宋体" panose="02010600030101010101" pitchFamily="2" charset="-122"/>
                        </a:rPr>
                        <a:t>米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defTabSz="815975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（  ）</a:t>
                      </a:r>
                      <a:r>
                        <a:rPr lang="zh-CN" altLang="en-US" sz="20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  <a:sym typeface="宋体" panose="02010600030101010101" pitchFamily="2" charset="-122"/>
                        </a:rPr>
                        <a:t>米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defTabSz="815975" eaLnBrk="1" hangingPunct="1">
                        <a:spcBef>
                          <a:spcPct val="0"/>
                        </a:spcBef>
                        <a:buNone/>
                      </a:pPr>
                      <a:r>
                        <a:rPr lang="zh-CN" altLang="en-US" sz="2000" dirty="0">
                          <a:solidFill>
                            <a:srgbClr val="000000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（  ）</a:t>
                      </a:r>
                      <a:r>
                        <a:rPr lang="zh-CN" altLang="en-US" sz="2000" b="1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  <a:sym typeface="宋体" panose="02010600030101010101" pitchFamily="2" charset="-122"/>
                        </a:rPr>
                        <a:t>米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Text Box 49"/>
          <p:cNvSpPr txBox="1"/>
          <p:nvPr/>
        </p:nvSpPr>
        <p:spPr>
          <a:xfrm>
            <a:off x="3707765" y="3330575"/>
            <a:ext cx="355600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</a:p>
        </p:txBody>
      </p:sp>
      <p:sp>
        <p:nvSpPr>
          <p:cNvPr id="26" name="Text Box 49"/>
          <p:cNvSpPr txBox="1"/>
          <p:nvPr/>
        </p:nvSpPr>
        <p:spPr>
          <a:xfrm>
            <a:off x="5046980" y="3330575"/>
            <a:ext cx="355600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</a:p>
        </p:txBody>
      </p:sp>
      <p:sp>
        <p:nvSpPr>
          <p:cNvPr id="27" name="Text Box 49"/>
          <p:cNvSpPr txBox="1"/>
          <p:nvPr/>
        </p:nvSpPr>
        <p:spPr>
          <a:xfrm>
            <a:off x="6439535" y="3330575"/>
            <a:ext cx="355600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</a:p>
        </p:txBody>
      </p:sp>
      <p:sp>
        <p:nvSpPr>
          <p:cNvPr id="28" name="Text Box 49"/>
          <p:cNvSpPr txBox="1"/>
          <p:nvPr/>
        </p:nvSpPr>
        <p:spPr>
          <a:xfrm>
            <a:off x="7832090" y="3330575"/>
            <a:ext cx="355600" cy="4001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002500 0.863210 " pathEditMode="relative" rAng="0" ptsTypes="">
                                      <p:cBhvr>
                                        <p:cTn id="24" dur="2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569 0.863210 L -0.001319 0.427037 " pathEditMode="relative" rAng="0" ptsTypes="">
                                      <p:cBhvr>
                                        <p:cTn id="27" dur="2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19 0.427037 L -0.001319 0.860988 " pathEditMode="relative" ptsTypes="">
                                      <p:cBhvr>
                                        <p:cTn id="35" dur="2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19 0.860988 L -0.001319 0.637037 " pathEditMode="relative" ptsTypes="">
                                      <p:cBhvr>
                                        <p:cTn id="38" dur="2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" grpId="0"/>
      <p:bldP spid="184" grpId="0" bldLvl="0" animBg="1"/>
      <p:bldP spid="184" grpId="1" bldLvl="0" animBg="1"/>
      <p:bldP spid="184" grpId="2" bldLvl="0" animBg="1"/>
      <p:bldP spid="184" grpId="3" animBg="1"/>
      <p:bldP spid="184" grpId="4" animBg="1"/>
      <p:bldP spid="21" grpId="0"/>
      <p:bldP spid="23" grpId="0"/>
      <p:bldP spid="26" grpId="0"/>
      <p:bldP spid="27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0245"/>
          <p:cNvSpPr txBox="1"/>
          <p:nvPr/>
        </p:nvSpPr>
        <p:spPr>
          <a:xfrm>
            <a:off x="566738" y="985840"/>
            <a:ext cx="7650162" cy="120032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.18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个小朋友站成一排。从左往右数，芳芳排在第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；从右往左数，兵兵排在第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。芳芳和兵兵之间有多少人？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宋体" panose="02010600030101010101" pitchFamily="2" charset="-122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（先在图中标出两人的位置，再解答）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37" name="椭圆 36"/>
          <p:cNvSpPr/>
          <p:nvPr/>
        </p:nvSpPr>
        <p:spPr>
          <a:xfrm>
            <a:off x="1184275" y="2568576"/>
            <a:ext cx="355600" cy="355600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1539875" y="2568576"/>
            <a:ext cx="355600" cy="355600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1895475" y="2568576"/>
            <a:ext cx="355600" cy="355600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2251075" y="2568576"/>
            <a:ext cx="355600" cy="355600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2606675" y="2568576"/>
            <a:ext cx="355600" cy="355600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2962275" y="2568576"/>
            <a:ext cx="355600" cy="355600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45" name="椭圆 44"/>
          <p:cNvSpPr/>
          <p:nvPr/>
        </p:nvSpPr>
        <p:spPr>
          <a:xfrm>
            <a:off x="3317875" y="2568576"/>
            <a:ext cx="355600" cy="355600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4029075" y="2568576"/>
            <a:ext cx="355600" cy="355600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4384675" y="2568576"/>
            <a:ext cx="355600" cy="355600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4740275" y="2568576"/>
            <a:ext cx="355600" cy="355600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50" name="椭圆 49"/>
          <p:cNvSpPr/>
          <p:nvPr/>
        </p:nvSpPr>
        <p:spPr>
          <a:xfrm>
            <a:off x="5095875" y="2568576"/>
            <a:ext cx="355600" cy="355600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5451475" y="2568576"/>
            <a:ext cx="355600" cy="355600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5807075" y="2568576"/>
            <a:ext cx="355600" cy="355600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6518275" y="2568576"/>
            <a:ext cx="355600" cy="355600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6873875" y="2568576"/>
            <a:ext cx="355600" cy="355600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7229475" y="2568576"/>
            <a:ext cx="355600" cy="355600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grpSp>
        <p:nvGrpSpPr>
          <p:cNvPr id="2" name="组合 23"/>
          <p:cNvGrpSpPr/>
          <p:nvPr/>
        </p:nvGrpSpPr>
        <p:grpSpPr>
          <a:xfrm>
            <a:off x="3540125" y="2568569"/>
            <a:ext cx="755650" cy="680736"/>
            <a:chOff x="3149600" y="2927350"/>
            <a:chExt cx="755650" cy="680180"/>
          </a:xfrm>
        </p:grpSpPr>
        <p:sp>
          <p:nvSpPr>
            <p:cNvPr id="46" name="椭圆 45"/>
            <p:cNvSpPr/>
            <p:nvPr/>
          </p:nvSpPr>
          <p:spPr>
            <a:xfrm>
              <a:off x="3282950" y="2927350"/>
              <a:ext cx="355600" cy="35531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DE2E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  <p:sp>
          <p:nvSpPr>
            <p:cNvPr id="11292" name="TextBox 21"/>
            <p:cNvSpPr txBox="1"/>
            <p:nvPr/>
          </p:nvSpPr>
          <p:spPr>
            <a:xfrm>
              <a:off x="3149600" y="3238500"/>
              <a:ext cx="755650" cy="3690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芳芳</a:t>
              </a:r>
            </a:p>
          </p:txBody>
        </p:sp>
      </p:grpSp>
      <p:grpSp>
        <p:nvGrpSpPr>
          <p:cNvPr id="13" name="组合 24"/>
          <p:cNvGrpSpPr/>
          <p:nvPr/>
        </p:nvGrpSpPr>
        <p:grpSpPr>
          <a:xfrm>
            <a:off x="6029325" y="2568569"/>
            <a:ext cx="755650" cy="680736"/>
            <a:chOff x="5638800" y="2927350"/>
            <a:chExt cx="755650" cy="680180"/>
          </a:xfrm>
        </p:grpSpPr>
        <p:sp>
          <p:nvSpPr>
            <p:cNvPr id="53" name="椭圆 52"/>
            <p:cNvSpPr/>
            <p:nvPr/>
          </p:nvSpPr>
          <p:spPr>
            <a:xfrm>
              <a:off x="5772150" y="2927350"/>
              <a:ext cx="355600" cy="35531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DE2E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endParaRPr>
            </a:p>
          </p:txBody>
        </p:sp>
        <p:sp>
          <p:nvSpPr>
            <p:cNvPr id="11290" name="TextBox 22"/>
            <p:cNvSpPr txBox="1"/>
            <p:nvPr/>
          </p:nvSpPr>
          <p:spPr>
            <a:xfrm>
              <a:off x="5638800" y="3238500"/>
              <a:ext cx="755650" cy="3690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兵兵</a:t>
              </a:r>
            </a:p>
          </p:txBody>
        </p:sp>
      </p:grpSp>
      <p:sp>
        <p:nvSpPr>
          <p:cNvPr id="26" name="椭圆 25"/>
          <p:cNvSpPr/>
          <p:nvPr/>
        </p:nvSpPr>
        <p:spPr>
          <a:xfrm>
            <a:off x="3673475" y="2568576"/>
            <a:ext cx="355600" cy="355600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6162675" y="2568576"/>
            <a:ext cx="355600" cy="355600"/>
          </a:xfrm>
          <a:prstGeom prst="ellipse">
            <a:avLst/>
          </a:prstGeom>
          <a:noFill/>
          <a:ln>
            <a:solidFill>
              <a:srgbClr val="DE2E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486028" y="3543302"/>
            <a:ext cx="4052713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答：芳芳和兵兵之间有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6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人。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ldLvl="0" animBg="1"/>
      <p:bldP spid="38" grpId="0" bldLvl="0" animBg="1"/>
      <p:bldP spid="41" grpId="0" bldLvl="0" animBg="1"/>
      <p:bldP spid="42" grpId="0" bldLvl="0" animBg="1"/>
      <p:bldP spid="43" grpId="0" bldLvl="0" animBg="1"/>
      <p:bldP spid="44" grpId="0" bldLvl="0" animBg="1"/>
      <p:bldP spid="45" grpId="0" bldLvl="0" animBg="1"/>
      <p:bldP spid="47" grpId="0" bldLvl="0" animBg="1"/>
      <p:bldP spid="48" grpId="0" bldLvl="0" animBg="1"/>
      <p:bldP spid="49" grpId="0" bldLvl="0" animBg="1"/>
      <p:bldP spid="50" grpId="0" bldLvl="0" animBg="1"/>
      <p:bldP spid="51" grpId="0" bldLvl="0" animBg="1"/>
      <p:bldP spid="52" grpId="0" bldLvl="0" animBg="1"/>
      <p:bldP spid="54" grpId="0" bldLvl="0" animBg="1"/>
      <p:bldP spid="55" grpId="0" bldLvl="0" animBg="1"/>
      <p:bldP spid="56" grpId="0" bldLvl="0" animBg="1"/>
      <p:bldP spid="26" grpId="0" bldLvl="0" animBg="1"/>
      <p:bldP spid="27" grpId="0" bldLvl="0" animBg="1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0245"/>
          <p:cNvSpPr txBox="1"/>
          <p:nvPr/>
        </p:nvSpPr>
        <p:spPr>
          <a:xfrm>
            <a:off x="642054" y="483520"/>
            <a:ext cx="8060690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用地砖铺成一块长方形活动场地，其中白地砖有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8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行，每行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15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块。花地砖比白地砖少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70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块。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宋体" panose="02010600030101010101" pitchFamily="2" charset="-122"/>
            </a:endParaRPr>
          </a:p>
        </p:txBody>
      </p:sp>
      <p:pic>
        <p:nvPicPr>
          <p:cNvPr id="6146" name="Picture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05579" y="1525238"/>
            <a:ext cx="2844800" cy="17684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" name="圆角矩形标注 27"/>
          <p:cNvSpPr/>
          <p:nvPr/>
        </p:nvSpPr>
        <p:spPr>
          <a:xfrm>
            <a:off x="2108904" y="2422174"/>
            <a:ext cx="2400300" cy="444500"/>
          </a:xfrm>
          <a:prstGeom prst="wedgeRoundRectCallout">
            <a:avLst>
              <a:gd name="adj1" fmla="val 62897"/>
              <a:gd name="adj2" fmla="val 35357"/>
              <a:gd name="adj3" fmla="val 16667"/>
            </a:avLst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花地砖有多少块？</a:t>
            </a:r>
          </a:p>
        </p:txBody>
      </p:sp>
      <p:sp>
        <p:nvSpPr>
          <p:cNvPr id="29" name="圆角矩形标注 28"/>
          <p:cNvSpPr/>
          <p:nvPr/>
        </p:nvSpPr>
        <p:spPr>
          <a:xfrm>
            <a:off x="1353254" y="3488974"/>
            <a:ext cx="4533900" cy="682724"/>
          </a:xfrm>
          <a:prstGeom prst="wedgeRoundRectCallout">
            <a:avLst>
              <a:gd name="adj1" fmla="val -56237"/>
              <a:gd name="adj2" fmla="val 25617"/>
              <a:gd name="adj3" fmla="val 16667"/>
            </a:avLst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说说从条件开始可以怎样想，先算什么，后算什么，再列式解答。</a:t>
            </a:r>
          </a:p>
        </p:txBody>
      </p:sp>
      <p:sp>
        <p:nvSpPr>
          <p:cNvPr id="13" name="矩形 12"/>
          <p:cNvSpPr/>
          <p:nvPr/>
        </p:nvSpPr>
        <p:spPr>
          <a:xfrm>
            <a:off x="5972244" y="2062765"/>
            <a:ext cx="24701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120-70=50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（块）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4755584" y="2328194"/>
            <a:ext cx="777240" cy="1114425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5955738" y="1472215"/>
            <a:ext cx="24352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15×8=120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（块）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845244" y="2614580"/>
            <a:ext cx="29032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答：花地砖有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50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块。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 animBg="1"/>
      <p:bldP spid="29" grpId="0" bldLvl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88085" y="1929767"/>
            <a:ext cx="6432550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要看清题中每个</a:t>
            </a:r>
            <a:r>
              <a:rPr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条件的含义</a:t>
            </a:r>
            <a:r>
              <a:rPr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，看清要求的</a:t>
            </a:r>
            <a:r>
              <a:rPr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问题</a:t>
            </a:r>
            <a:r>
              <a:rPr 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;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  <p:sp>
        <p:nvSpPr>
          <p:cNvPr id="5" name="矩形 4"/>
          <p:cNvSpPr/>
          <p:nvPr/>
        </p:nvSpPr>
        <p:spPr>
          <a:xfrm>
            <a:off x="1188085" y="2794637"/>
            <a:ext cx="6767830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可以</a:t>
            </a:r>
            <a:r>
              <a:rPr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从条件开始想起</a:t>
            </a:r>
            <a:r>
              <a:rPr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，确定先算什么，再算什么</a:t>
            </a:r>
            <a:r>
              <a:rPr 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;</a:t>
            </a:r>
          </a:p>
        </p:txBody>
      </p:sp>
      <p:sp>
        <p:nvSpPr>
          <p:cNvPr id="6" name="矩形 5"/>
          <p:cNvSpPr/>
          <p:nvPr/>
        </p:nvSpPr>
        <p:spPr>
          <a:xfrm>
            <a:off x="1188085" y="3724912"/>
            <a:ext cx="6996378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可以</a:t>
            </a:r>
            <a:r>
              <a:rPr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列式</a:t>
            </a:r>
            <a:r>
              <a:rPr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计算，也可以</a:t>
            </a:r>
            <a:r>
              <a:rPr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列表</a:t>
            </a:r>
            <a:r>
              <a:rPr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找出答案。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  <p:sp>
        <p:nvSpPr>
          <p:cNvPr id="6" name="矩形 4"/>
          <p:cNvSpPr>
            <a:spLocks noChangeArrowheads="1"/>
          </p:cNvSpPr>
          <p:nvPr/>
        </p:nvSpPr>
        <p:spPr bwMode="auto">
          <a:xfrm>
            <a:off x="2123728" y="1601239"/>
            <a:ext cx="4824536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从课时练中选取。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6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sp>
        <p:nvSpPr>
          <p:cNvPr id="22" name="AutoShape 3"/>
          <p:cNvSpPr/>
          <p:nvPr/>
        </p:nvSpPr>
        <p:spPr>
          <a:xfrm>
            <a:off x="5169539" y="1290955"/>
            <a:ext cx="2656205" cy="1110644"/>
          </a:xfrm>
          <a:prstGeom prst="wedgeRoundRectCallout">
            <a:avLst>
              <a:gd name="adj1" fmla="val 55952"/>
              <a:gd name="adj2" fmla="val -4294"/>
              <a:gd name="adj3" fmla="val 16667"/>
            </a:avLst>
          </a:prstGeom>
          <a:solidFill>
            <a:srgbClr val="FFF3CD"/>
          </a:solidFill>
          <a:ln w="2857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pPr latinLnBrk="1">
              <a:lnSpc>
                <a:spcPct val="90000"/>
              </a:lnSpc>
              <a:spcBef>
                <a:spcPct val="50000"/>
              </a:spcBef>
              <a:defRPr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小朋友们，这个故事告诉我们什么道理？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7680920" y="1768974"/>
            <a:ext cx="882898" cy="1265255"/>
          </a:xfrm>
          <a:prstGeom prst="rect">
            <a:avLst/>
          </a:prstGeom>
        </p:spPr>
      </p:pic>
      <p:pic>
        <p:nvPicPr>
          <p:cNvPr id="17409" name="图片 1" descr="a8014c086e061d955c17c8457bf40ad162d9ca7e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86105" y="1113157"/>
            <a:ext cx="4168140" cy="35198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AutoShape 12"/>
          <p:cNvSpPr/>
          <p:nvPr/>
        </p:nvSpPr>
        <p:spPr>
          <a:xfrm>
            <a:off x="5828668" y="3341372"/>
            <a:ext cx="2847791" cy="404495"/>
          </a:xfrm>
          <a:prstGeom prst="wedgeRoundRectCallout">
            <a:avLst>
              <a:gd name="adj1" fmla="val -56381"/>
              <a:gd name="adj2" fmla="val 39019"/>
              <a:gd name="adj3" fmla="val 16667"/>
            </a:avLst>
          </a:prstGeom>
          <a:solidFill>
            <a:srgbClr val="EBCDFB"/>
          </a:solidFill>
          <a:ln w="9525" cap="flat" cmpd="sng">
            <a:solidFill>
              <a:srgbClr val="7030A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dist">
              <a:lnSpc>
                <a:spcPct val="90000"/>
              </a:lnSpc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解决问题要有策略。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ldLvl="0" animBg="1"/>
      <p:bldP spid="3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sp>
        <p:nvSpPr>
          <p:cNvPr id="16" name="AutoShape 12"/>
          <p:cNvSpPr/>
          <p:nvPr/>
        </p:nvSpPr>
        <p:spPr>
          <a:xfrm>
            <a:off x="4300220" y="3641092"/>
            <a:ext cx="2837180" cy="358775"/>
          </a:xfrm>
          <a:prstGeom prst="wedgeRoundRectCallout">
            <a:avLst>
              <a:gd name="adj1" fmla="val 55290"/>
              <a:gd name="adj2" fmla="val 35575"/>
              <a:gd name="adj3" fmla="val 16667"/>
            </a:avLst>
          </a:prstGeom>
          <a:solidFill>
            <a:srgbClr val="FFFFCC"/>
          </a:solidFill>
          <a:ln w="9525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文本框 10245"/>
          <p:cNvSpPr txBox="1"/>
          <p:nvPr/>
        </p:nvSpPr>
        <p:spPr>
          <a:xfrm>
            <a:off x="4300220" y="3605532"/>
            <a:ext cx="2922270" cy="4308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200" b="1" dirty="0">
                <a:latin typeface="楷体_GB2312" pitchFamily="49" charset="-122"/>
                <a:ea typeface="楷体_GB2312" pitchFamily="49" charset="-122"/>
              </a:rPr>
              <a:t>这两句话是什么意思？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flipH="1">
            <a:off x="7339965" y="3683637"/>
            <a:ext cx="830580" cy="1096645"/>
          </a:xfrm>
          <a:prstGeom prst="rect">
            <a:avLst/>
          </a:prstGeom>
        </p:spPr>
      </p:pic>
      <p:pic>
        <p:nvPicPr>
          <p:cNvPr id="6170" name="Picture 26" descr="摘桃图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1187133" y="1053783"/>
            <a:ext cx="6769100" cy="20240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77" name="Rectangle 33"/>
          <p:cNvSpPr/>
          <p:nvPr/>
        </p:nvSpPr>
        <p:spPr>
          <a:xfrm>
            <a:off x="1047119" y="3069908"/>
            <a:ext cx="3527425" cy="609398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 dirty="0">
                <a:solidFill>
                  <a:srgbClr val="3333CC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第一天摘了</a:t>
            </a:r>
            <a:r>
              <a:rPr lang="en-US" altLang="zh-CN" sz="2800" b="1" dirty="0">
                <a:solidFill>
                  <a:srgbClr val="3333CC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30</a:t>
            </a:r>
            <a:r>
              <a:rPr lang="zh-CN" altLang="en-US" sz="2800" b="1" dirty="0">
                <a:solidFill>
                  <a:srgbClr val="3333CC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</a:t>
            </a:r>
            <a:r>
              <a:rPr lang="en-US" altLang="zh-CN" sz="2800" b="1" dirty="0">
                <a:solidFill>
                  <a:srgbClr val="3333CC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,</a:t>
            </a:r>
          </a:p>
        </p:txBody>
      </p:sp>
      <p:sp>
        <p:nvSpPr>
          <p:cNvPr id="6179" name="Rectangle 35"/>
          <p:cNvSpPr/>
          <p:nvPr/>
        </p:nvSpPr>
        <p:spPr>
          <a:xfrm>
            <a:off x="3799205" y="3112770"/>
            <a:ext cx="4963160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800" b="1" dirty="0">
                <a:solidFill>
                  <a:srgbClr val="FF66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以后每天都比前一天多摘</a:t>
            </a:r>
            <a:r>
              <a:rPr lang="en-US" altLang="zh-CN" sz="2800" b="1" dirty="0">
                <a:solidFill>
                  <a:srgbClr val="FF66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</a:t>
            </a:r>
            <a:r>
              <a:rPr lang="zh-CN" altLang="en-US" sz="2800" b="1" dirty="0">
                <a:solidFill>
                  <a:srgbClr val="FF66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 animBg="1"/>
      <p:bldP spid="3" grpId="0"/>
      <p:bldP spid="6177" grpId="0"/>
      <p:bldP spid="61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7" name="Rectangle 33"/>
          <p:cNvSpPr/>
          <p:nvPr/>
        </p:nvSpPr>
        <p:spPr>
          <a:xfrm>
            <a:off x="1047119" y="773749"/>
            <a:ext cx="3527425" cy="609398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 dirty="0">
                <a:solidFill>
                  <a:srgbClr val="3333CC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第一天摘了</a:t>
            </a:r>
            <a:r>
              <a:rPr lang="en-US" altLang="zh-CN" sz="2800" b="1" dirty="0">
                <a:solidFill>
                  <a:srgbClr val="3333CC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30</a:t>
            </a:r>
            <a:r>
              <a:rPr lang="zh-CN" altLang="en-US" sz="2800" b="1" dirty="0">
                <a:solidFill>
                  <a:srgbClr val="3333CC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</a:t>
            </a:r>
            <a:r>
              <a:rPr lang="en-US" altLang="zh-CN" sz="2800" b="1" dirty="0">
                <a:solidFill>
                  <a:srgbClr val="3333CC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,</a:t>
            </a:r>
          </a:p>
        </p:txBody>
      </p:sp>
      <p:sp>
        <p:nvSpPr>
          <p:cNvPr id="6179" name="Rectangle 35"/>
          <p:cNvSpPr/>
          <p:nvPr/>
        </p:nvSpPr>
        <p:spPr>
          <a:xfrm>
            <a:off x="3799205" y="816610"/>
            <a:ext cx="4963160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800" b="1" dirty="0">
                <a:solidFill>
                  <a:srgbClr val="FF66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以后每天都比前一天多摘</a:t>
            </a:r>
            <a:r>
              <a:rPr lang="en-US" altLang="zh-CN" sz="2800" b="1" dirty="0">
                <a:solidFill>
                  <a:srgbClr val="FF66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</a:t>
            </a:r>
            <a:r>
              <a:rPr lang="zh-CN" altLang="en-US" sz="2800" b="1" dirty="0">
                <a:solidFill>
                  <a:srgbClr val="FF66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个。</a:t>
            </a:r>
          </a:p>
        </p:txBody>
      </p:sp>
      <p:sp>
        <p:nvSpPr>
          <p:cNvPr id="2" name="AutoShape 12"/>
          <p:cNvSpPr/>
          <p:nvPr/>
        </p:nvSpPr>
        <p:spPr>
          <a:xfrm>
            <a:off x="1143004" y="1488440"/>
            <a:ext cx="3888105" cy="762000"/>
          </a:xfrm>
          <a:prstGeom prst="wedgeRoundRectCallout">
            <a:avLst>
              <a:gd name="adj1" fmla="val -56401"/>
              <a:gd name="adj2" fmla="val -4159"/>
              <a:gd name="adj3" fmla="val 16667"/>
            </a:avLst>
          </a:prstGeom>
          <a:solidFill>
            <a:srgbClr val="FFFFCC"/>
          </a:solidFill>
          <a:ln w="9525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“</a:t>
            </a:r>
            <a:r>
              <a:rPr lang="zh-CN" altLang="en-US" sz="2400" b="1" dirty="0">
                <a:solidFill>
                  <a:srgbClr val="FF66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以后每天都比前一天多摘5个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”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，可以这样来理解。</a:t>
            </a:r>
          </a:p>
        </p:txBody>
      </p:sp>
      <p:sp>
        <p:nvSpPr>
          <p:cNvPr id="22532" name="Text Box 9"/>
          <p:cNvSpPr txBox="1"/>
          <p:nvPr/>
        </p:nvSpPr>
        <p:spPr>
          <a:xfrm>
            <a:off x="1764030" y="2454910"/>
            <a:ext cx="5468620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1.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第二天比第（ ）天多摘</a:t>
            </a:r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</a:t>
            </a:r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;</a:t>
            </a:r>
          </a:p>
        </p:txBody>
      </p:sp>
      <p:sp>
        <p:nvSpPr>
          <p:cNvPr id="6" name="Text Box 9"/>
          <p:cNvSpPr txBox="1"/>
          <p:nvPr/>
        </p:nvSpPr>
        <p:spPr>
          <a:xfrm>
            <a:off x="1764030" y="3134995"/>
            <a:ext cx="5092700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2.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第（ ）天比第二天多摘</a:t>
            </a:r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</a:t>
            </a:r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;</a:t>
            </a:r>
          </a:p>
        </p:txBody>
      </p:sp>
      <p:sp>
        <p:nvSpPr>
          <p:cNvPr id="7" name="Text Box 9"/>
          <p:cNvSpPr txBox="1"/>
          <p:nvPr/>
        </p:nvSpPr>
        <p:spPr>
          <a:xfrm>
            <a:off x="1764034" y="3821430"/>
            <a:ext cx="5553075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3.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第（ ）天比第（ ）天多摘</a:t>
            </a:r>
            <a:r>
              <a:rPr lang="en-US" altLang="zh-CN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个。</a:t>
            </a:r>
            <a:endParaRPr lang="en-US" altLang="zh-CN" sz="2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57359" name="Text Box 15"/>
          <p:cNvSpPr txBox="1"/>
          <p:nvPr/>
        </p:nvSpPr>
        <p:spPr>
          <a:xfrm>
            <a:off x="4189095" y="2486027"/>
            <a:ext cx="52197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</a:t>
            </a:r>
          </a:p>
        </p:txBody>
      </p:sp>
      <p:sp>
        <p:nvSpPr>
          <p:cNvPr id="57360" name="Text Box 16"/>
          <p:cNvSpPr txBox="1"/>
          <p:nvPr/>
        </p:nvSpPr>
        <p:spPr>
          <a:xfrm>
            <a:off x="2775585" y="3166112"/>
            <a:ext cx="46609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22532" grpId="0"/>
      <p:bldP spid="6" grpId="0"/>
      <p:bldP spid="7" grpId="0"/>
      <p:bldP spid="57359" grpId="0"/>
      <p:bldP spid="573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23532" y="555528"/>
            <a:ext cx="1166673" cy="1064551"/>
            <a:chOff x="670145" y="1457273"/>
            <a:chExt cx="1555361" cy="1419401"/>
          </a:xfrm>
        </p:grpSpPr>
        <p:pic>
          <p:nvPicPr>
            <p:cNvPr id="3" name="图片 2" descr="28Z58PICt4r.jpg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70145" y="1457273"/>
              <a:ext cx="1555361" cy="1393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矩形 14"/>
            <p:cNvSpPr/>
            <p:nvPr/>
          </p:nvSpPr>
          <p:spPr>
            <a:xfrm>
              <a:off x="921335" y="2322677"/>
              <a:ext cx="970652" cy="553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1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例 </a:t>
              </a:r>
              <a:r>
                <a:rPr lang="en-US" sz="2100" b="1" dirty="0">
                  <a:latin typeface="黑体" panose="02010609060101010101" pitchFamily="49" charset="-122"/>
                  <a:ea typeface="黑体" panose="02010609060101010101" pitchFamily="49" charset="-122"/>
                </a:rPr>
                <a:t>4</a:t>
              </a:r>
              <a:endParaRPr lang="en-US" sz="2100" dirty="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</p:grpSp>
      <p:sp>
        <p:nvSpPr>
          <p:cNvPr id="21" name="文本框 10245"/>
          <p:cNvSpPr txBox="1"/>
          <p:nvPr/>
        </p:nvSpPr>
        <p:spPr>
          <a:xfrm>
            <a:off x="2076612" y="3939904"/>
            <a:ext cx="4995863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先说说你是怎样想的，再列式解答。</a:t>
            </a:r>
            <a:r>
              <a:rPr lang="en-US" altLang="zh-CN" sz="2400" b="1" dirty="0">
                <a:latin typeface="Times New Roman" panose="02020603050405020304" pitchFamily="18" charset="0"/>
                <a:ea typeface="楷体" panose="02010609060101010101" pitchFamily="49" charset="-122"/>
                <a:sym typeface="宋体" panose="02010600030101010101" pitchFamily="2" charset="-122"/>
              </a:rPr>
              <a:t> </a:t>
            </a:r>
            <a:endParaRPr lang="zh-CN" altLang="en-US" sz="2400" b="1" dirty="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6170" name="Picture 26" descr="摘桃图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619676" y="561143"/>
            <a:ext cx="6221095" cy="18821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77" name="Rectangle 33"/>
          <p:cNvSpPr/>
          <p:nvPr/>
        </p:nvSpPr>
        <p:spPr>
          <a:xfrm>
            <a:off x="1047119" y="2616940"/>
            <a:ext cx="3527425" cy="609398"/>
          </a:xfrm>
          <a:prstGeom prst="rect">
            <a:avLst/>
          </a:prstGeom>
          <a:noFill/>
          <a:ln w="12700">
            <a:noFill/>
          </a:ln>
        </p:spPr>
        <p:txBody>
          <a:bodyPr anchor="t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 dirty="0">
                <a:solidFill>
                  <a:srgbClr val="3333CC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第一天摘了</a:t>
            </a:r>
            <a:r>
              <a:rPr lang="en-US" altLang="zh-CN" sz="2800" b="1" dirty="0">
                <a:solidFill>
                  <a:srgbClr val="3333CC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30</a:t>
            </a:r>
            <a:r>
              <a:rPr lang="zh-CN" altLang="en-US" sz="2800" b="1" dirty="0">
                <a:solidFill>
                  <a:srgbClr val="3333CC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</a:t>
            </a:r>
            <a:r>
              <a:rPr lang="en-US" altLang="zh-CN" sz="2800" b="1" dirty="0">
                <a:solidFill>
                  <a:srgbClr val="3333CC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,</a:t>
            </a:r>
          </a:p>
        </p:txBody>
      </p:sp>
      <p:sp>
        <p:nvSpPr>
          <p:cNvPr id="6179" name="Rectangle 35"/>
          <p:cNvSpPr/>
          <p:nvPr/>
        </p:nvSpPr>
        <p:spPr>
          <a:xfrm>
            <a:off x="3799205" y="2659801"/>
            <a:ext cx="4963160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800" b="1" dirty="0">
                <a:solidFill>
                  <a:srgbClr val="FF66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以后每天都比前一天多摘</a:t>
            </a:r>
            <a:r>
              <a:rPr lang="en-US" altLang="zh-CN" sz="2800" b="1" dirty="0">
                <a:solidFill>
                  <a:srgbClr val="FF66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</a:t>
            </a:r>
            <a:r>
              <a:rPr lang="zh-CN" altLang="en-US" sz="2800" b="1" dirty="0">
                <a:solidFill>
                  <a:srgbClr val="FF66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个。</a:t>
            </a:r>
          </a:p>
        </p:txBody>
      </p:sp>
      <p:sp>
        <p:nvSpPr>
          <p:cNvPr id="23557" name="Text Box 7"/>
          <p:cNvSpPr txBox="1"/>
          <p:nvPr/>
        </p:nvSpPr>
        <p:spPr>
          <a:xfrm>
            <a:off x="1047115" y="3131924"/>
            <a:ext cx="4895850" cy="5232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3333CC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它第三天摘了多少个？</a:t>
            </a:r>
          </a:p>
        </p:txBody>
      </p:sp>
      <p:sp>
        <p:nvSpPr>
          <p:cNvPr id="207881" name="Text Box 9"/>
          <p:cNvSpPr txBox="1"/>
          <p:nvPr/>
        </p:nvSpPr>
        <p:spPr>
          <a:xfrm>
            <a:off x="4498975" y="3131924"/>
            <a:ext cx="2952750" cy="5232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第五天呢？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557" grpId="0"/>
      <p:bldP spid="2078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38"/>
          <p:cNvGrpSpPr/>
          <p:nvPr/>
        </p:nvGrpSpPr>
        <p:grpSpPr>
          <a:xfrm>
            <a:off x="971604" y="699542"/>
            <a:ext cx="7102475" cy="3495675"/>
            <a:chOff x="927100" y="1282700"/>
            <a:chExt cx="6845300" cy="3018332"/>
          </a:xfrm>
        </p:grpSpPr>
        <p:pic>
          <p:nvPicPr>
            <p:cNvPr id="6180" name="Picture 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7100" y="1282700"/>
              <a:ext cx="6756400" cy="301833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181" name="文本框 10245"/>
            <p:cNvSpPr txBox="1"/>
            <p:nvPr/>
          </p:nvSpPr>
          <p:spPr>
            <a:xfrm>
              <a:off x="1104900" y="1407050"/>
              <a:ext cx="6667500" cy="34547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r>
                <a:rPr lang="zh-CN" altLang="en-US" sz="20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根据题中数量之间的关系，可以列出表格：</a:t>
              </a:r>
            </a:p>
          </p:txBody>
        </p:sp>
      </p:grpSp>
      <p:graphicFrame>
        <p:nvGraphicFramePr>
          <p:cNvPr id="17" name="表格 16"/>
          <p:cNvGraphicFramePr>
            <a:graphicFrameLocks noGrp="1"/>
          </p:cNvGraphicFramePr>
          <p:nvPr/>
        </p:nvGraphicFramePr>
        <p:xfrm>
          <a:off x="1426260" y="1312952"/>
          <a:ext cx="6096000" cy="800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第一天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159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b="1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第二天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8159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第三天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第四天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第五天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30</a:t>
                      </a:r>
                      <a:r>
                        <a:rPr lang="zh-CN" altLang="en-US" sz="2000" dirty="0">
                          <a:latin typeface="楷体" panose="02010609060101010101" pitchFamily="49" charset="-122"/>
                          <a:ea typeface="楷体" panose="02010609060101010101" pitchFamily="49" charset="-122"/>
                          <a:cs typeface="楷体" panose="02010609060101010101" pitchFamily="49" charset="-122"/>
                        </a:rPr>
                        <a:t>个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0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0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0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000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TextBox 17"/>
          <p:cNvSpPr txBox="1"/>
          <p:nvPr/>
        </p:nvSpPr>
        <p:spPr>
          <a:xfrm>
            <a:off x="2394000" y="2157502"/>
            <a:ext cx="3822700" cy="15696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第二天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30+5=35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（个）</a:t>
            </a:r>
            <a:endParaRPr lang="en-US" altLang="zh-CN" sz="2000" dirty="0"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第三天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______________</a:t>
            </a:r>
          </a:p>
          <a:p>
            <a:pPr>
              <a:lnSpc>
                <a:spcPct val="120000"/>
              </a:lnSpc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第四天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______________</a:t>
            </a:r>
          </a:p>
          <a:p>
            <a:pPr>
              <a:lnSpc>
                <a:spcPct val="120000"/>
              </a:lnSpc>
            </a:pP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第五天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</a:t>
            </a:r>
            <a:r>
              <a:rPr lang="en-US" altLang="zh-CN" sz="20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______________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952165" y="1706652"/>
            <a:ext cx="924560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35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</a:t>
            </a:r>
          </a:p>
        </p:txBody>
      </p:sp>
      <p:sp>
        <p:nvSpPr>
          <p:cNvPr id="15" name="TextBox 24"/>
          <p:cNvSpPr txBox="1"/>
          <p:nvPr/>
        </p:nvSpPr>
        <p:spPr>
          <a:xfrm>
            <a:off x="3594150" y="2541677"/>
            <a:ext cx="20002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sz="2000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35+5=40</a:t>
            </a:r>
            <a:r>
              <a:rPr kumimoji="0" lang="zh-CN" altLang="en-US" sz="2000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（个）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92324" y="1706652"/>
            <a:ext cx="803275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40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</a:t>
            </a:r>
          </a:p>
        </p:txBody>
      </p:sp>
      <p:sp>
        <p:nvSpPr>
          <p:cNvPr id="16" name="TextBox 26"/>
          <p:cNvSpPr txBox="1"/>
          <p:nvPr/>
        </p:nvSpPr>
        <p:spPr>
          <a:xfrm>
            <a:off x="3594150" y="2896007"/>
            <a:ext cx="20002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sz="2000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40+5=45</a:t>
            </a:r>
            <a:r>
              <a:rPr kumimoji="0" lang="zh-CN" altLang="en-US" sz="2000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（个）</a:t>
            </a:r>
          </a:p>
        </p:txBody>
      </p:sp>
      <p:sp>
        <p:nvSpPr>
          <p:cNvPr id="19" name="TextBox 27"/>
          <p:cNvSpPr txBox="1"/>
          <p:nvPr/>
        </p:nvSpPr>
        <p:spPr>
          <a:xfrm>
            <a:off x="5353100" y="1706652"/>
            <a:ext cx="86360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45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</a:t>
            </a:r>
          </a:p>
        </p:txBody>
      </p:sp>
      <p:sp>
        <p:nvSpPr>
          <p:cNvPr id="20" name="TextBox 28"/>
          <p:cNvSpPr txBox="1"/>
          <p:nvPr/>
        </p:nvSpPr>
        <p:spPr>
          <a:xfrm>
            <a:off x="3594150" y="3251607"/>
            <a:ext cx="20002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sz="2000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45+5=50</a:t>
            </a:r>
            <a:r>
              <a:rPr kumimoji="0" lang="zh-CN" altLang="en-US" sz="2000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（个）</a:t>
            </a:r>
          </a:p>
        </p:txBody>
      </p:sp>
      <p:sp>
        <p:nvSpPr>
          <p:cNvPr id="21" name="TextBox 29"/>
          <p:cNvSpPr txBox="1"/>
          <p:nvPr/>
        </p:nvSpPr>
        <p:spPr>
          <a:xfrm>
            <a:off x="6582460" y="1706652"/>
            <a:ext cx="833438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50</a:t>
            </a:r>
            <a:r>
              <a:rPr lang="zh-CN" altLang="en-US" sz="200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</a:t>
            </a:r>
          </a:p>
        </p:txBody>
      </p:sp>
      <p:sp>
        <p:nvSpPr>
          <p:cNvPr id="24" name="Text Box 13"/>
          <p:cNvSpPr txBox="1"/>
          <p:nvPr/>
        </p:nvSpPr>
        <p:spPr>
          <a:xfrm>
            <a:off x="1576759" y="3607207"/>
            <a:ext cx="5911215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答：第三天摘了</a:t>
            </a: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____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个，第五天摘了</a:t>
            </a:r>
            <a:r>
              <a:rPr lang="en-US" altLang="zh-CN" sz="2000" b="1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____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个。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494455" y="3607207"/>
            <a:ext cx="57785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40</a:t>
            </a:r>
            <a:endParaRPr lang="en-US" altLang="zh-CN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96330" y="3607207"/>
            <a:ext cx="57785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000">
                <a:latin typeface="楷体" panose="02010609060101010101" pitchFamily="49" charset="-122"/>
                <a:ea typeface="楷体" panose="02010609060101010101" pitchFamily="49" charset="-122"/>
              </a:rPr>
              <a:t>50</a:t>
            </a:r>
            <a:endParaRPr lang="en-US" altLang="zh-CN" sz="20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/>
      <p:bldP spid="15" grpId="0"/>
      <p:bldP spid="26" grpId="0"/>
      <p:bldP spid="16" grpId="0"/>
      <p:bldP spid="19" grpId="0"/>
      <p:bldP spid="20" grpId="0"/>
      <p:bldP spid="21" grpId="0"/>
      <p:bldP spid="24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pic>
        <p:nvPicPr>
          <p:cNvPr id="8195" name="Picture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501140" y="1594485"/>
            <a:ext cx="2578100" cy="11239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6" name="Picture 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923790" y="1651635"/>
            <a:ext cx="2711450" cy="1136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10245"/>
          <p:cNvSpPr txBox="1"/>
          <p:nvPr/>
        </p:nvSpPr>
        <p:spPr>
          <a:xfrm>
            <a:off x="448314" y="981710"/>
            <a:ext cx="817308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根据已知条件提出不同的问题，并说说怎样解答。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8198" name="矩形 16"/>
          <p:cNvSpPr/>
          <p:nvPr/>
        </p:nvSpPr>
        <p:spPr>
          <a:xfrm>
            <a:off x="663578" y="1647825"/>
            <a:ext cx="723275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(1)</a:t>
            </a:r>
          </a:p>
        </p:txBody>
      </p:sp>
      <p:sp>
        <p:nvSpPr>
          <p:cNvPr id="8200" name="文本框 10245"/>
          <p:cNvSpPr txBox="1"/>
          <p:nvPr/>
        </p:nvSpPr>
        <p:spPr>
          <a:xfrm>
            <a:off x="889635" y="3114675"/>
            <a:ext cx="693674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l"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4个苹果共重500克，</a:t>
            </a:r>
            <a:r>
              <a:rPr lang="en-US" altLang="zh-CN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个苹果重多少克？</a:t>
            </a:r>
          </a:p>
        </p:txBody>
      </p:sp>
      <p:sp>
        <p:nvSpPr>
          <p:cNvPr id="7" name="文本框 10245"/>
          <p:cNvSpPr txBox="1">
            <a:spLocks noChangeArrowheads="1"/>
          </p:cNvSpPr>
          <p:nvPr/>
        </p:nvSpPr>
        <p:spPr bwMode="auto">
          <a:xfrm>
            <a:off x="2875919" y="3883660"/>
            <a:ext cx="280733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algn="ctr" defTabSz="914400">
              <a:buClrTx/>
              <a:buSzTx/>
              <a:buFontTx/>
              <a:buNone/>
              <a:defRPr/>
            </a:pPr>
            <a:r>
              <a:rPr kumimoji="0" lang="en-US" altLang="zh-CN" sz="28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500÷4=125</a:t>
            </a:r>
            <a:r>
              <a:rPr kumimoji="0" lang="zh-CN" altLang="en-US" sz="28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（克）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198" grpId="0"/>
      <p:bldP spid="8200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0245"/>
          <p:cNvSpPr txBox="1"/>
          <p:nvPr/>
        </p:nvSpPr>
        <p:spPr>
          <a:xfrm>
            <a:off x="889639" y="3114675"/>
            <a:ext cx="758888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l">
              <a:buNone/>
            </a:pP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个橙子比一个苹果重20克，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个橙子重多少克？</a:t>
            </a:r>
          </a:p>
        </p:txBody>
      </p:sp>
      <p:pic>
        <p:nvPicPr>
          <p:cNvPr id="8195" name="Picture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01140" y="1594485"/>
            <a:ext cx="2578100" cy="11239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6" name="Picture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923790" y="1651635"/>
            <a:ext cx="2711450" cy="1136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10245"/>
          <p:cNvSpPr txBox="1"/>
          <p:nvPr/>
        </p:nvSpPr>
        <p:spPr>
          <a:xfrm>
            <a:off x="448314" y="981710"/>
            <a:ext cx="817308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根据已知条件提出不同的问题，并说说怎样解答。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8198" name="矩形 16"/>
          <p:cNvSpPr/>
          <p:nvPr/>
        </p:nvSpPr>
        <p:spPr>
          <a:xfrm>
            <a:off x="663578" y="1647825"/>
            <a:ext cx="723275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(1)</a:t>
            </a:r>
            <a:endParaRPr lang="en-US" altLang="zh-CN" sz="28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7" name="文本框 10245"/>
          <p:cNvSpPr txBox="1">
            <a:spLocks noChangeArrowheads="1"/>
          </p:cNvSpPr>
          <p:nvPr/>
        </p:nvSpPr>
        <p:spPr bwMode="auto">
          <a:xfrm>
            <a:off x="2882904" y="3883660"/>
            <a:ext cx="280733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algn="ctr" defTabSz="914400">
              <a:buClrTx/>
              <a:buSzTx/>
              <a:buFontTx/>
              <a:buNone/>
              <a:defRPr/>
            </a:pPr>
            <a:r>
              <a:rPr kumimoji="0" lang="zh-CN" altLang="en-US" sz="28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125+20=145（克）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0245"/>
          <p:cNvSpPr txBox="1"/>
          <p:nvPr/>
        </p:nvSpPr>
        <p:spPr>
          <a:xfrm>
            <a:off x="889639" y="2755900"/>
            <a:ext cx="347154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l">
              <a:buNone/>
            </a:pPr>
            <a:r>
              <a:rPr sz="28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钢笔一共有多少支？</a:t>
            </a:r>
          </a:p>
        </p:txBody>
      </p:sp>
      <p:sp>
        <p:nvSpPr>
          <p:cNvPr id="5" name="文本框 10245"/>
          <p:cNvSpPr txBox="1"/>
          <p:nvPr/>
        </p:nvSpPr>
        <p:spPr>
          <a:xfrm>
            <a:off x="448314" y="981710"/>
            <a:ext cx="8173085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根据已知条件提出不同的问题，并说说怎样解答。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8198" name="矩形 16"/>
          <p:cNvSpPr/>
          <p:nvPr/>
        </p:nvSpPr>
        <p:spPr>
          <a:xfrm>
            <a:off x="663578" y="1647825"/>
            <a:ext cx="723275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(2)</a:t>
            </a:r>
            <a:endParaRPr lang="en-US" altLang="zh-CN" sz="280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7" name="文本框 10245"/>
          <p:cNvSpPr txBox="1">
            <a:spLocks noChangeArrowheads="1"/>
          </p:cNvSpPr>
          <p:nvPr/>
        </p:nvSpPr>
        <p:spPr bwMode="auto">
          <a:xfrm>
            <a:off x="2954659" y="3668395"/>
            <a:ext cx="280733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R="0" algn="ctr" defTabSz="914400">
              <a:buClrTx/>
              <a:buSzTx/>
              <a:buFontTx/>
              <a:buNone/>
              <a:defRPr/>
            </a:pPr>
            <a:r>
              <a:rPr kumimoji="0" lang="zh-CN" altLang="en-US" sz="2800" b="1" kern="1200" cap="none" spc="0" normalizeH="0" baseline="0" noProof="0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10×3=30（支）</a:t>
            </a:r>
          </a:p>
        </p:txBody>
      </p:sp>
      <p:sp>
        <p:nvSpPr>
          <p:cNvPr id="16" name="矩形 15"/>
          <p:cNvSpPr/>
          <p:nvPr/>
        </p:nvSpPr>
        <p:spPr>
          <a:xfrm>
            <a:off x="1183005" y="1668782"/>
            <a:ext cx="70192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买了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盒钢笔，每盒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10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支，买的圆珠笔比钢笔多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18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宋体" panose="02010600030101010101" pitchFamily="2" charset="-122"/>
              </a:rPr>
              <a:t>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198" grpId="0"/>
      <p:bldP spid="7" grpId="0"/>
      <p:bldP spid="16" grpId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759</Words>
  <Application>Microsoft Office PowerPoint</Application>
  <PresentationFormat>全屏显示(16:9)</PresentationFormat>
  <Paragraphs>133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8" baseType="lpstr">
      <vt:lpstr>黑体</vt:lpstr>
      <vt:lpstr>华文楷体</vt:lpstr>
      <vt:lpstr>楷体</vt:lpstr>
      <vt:lpstr>楷体_GB2312</vt:lpstr>
      <vt:lpstr>宋体</vt:lpstr>
      <vt:lpstr>微软雅黑</vt:lpstr>
      <vt:lpstr>幼圆</vt:lpstr>
      <vt:lpstr>Arial</vt:lpstr>
      <vt:lpstr>Calibri</vt:lpstr>
      <vt:lpstr>Times New Roman</vt:lpstr>
      <vt:lpstr>Verdana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2023-01-16T20:29:11Z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37351CEADA90471A80D5E04E9CC5934F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