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7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image" Target="../media/image2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C9D01-71C7-4DDF-98AA-0DAC82929F9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D8F3D-A97D-42FC-B883-69C43C6D6B1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D8F3D-A97D-42FC-B883-69C43C6D6B1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58F8FE-B4CF-41D8-A9C7-08584AD7181F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68708E7-14DB-4313-AE11-267CDF89D7AF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fr-CA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fr-CA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fr-CA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fr-CA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9144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AE1517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32191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2191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NULL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NULL" TargetMode="External"/><Relationship Id="rId5" Type="http://schemas.openxmlformats.org/officeDocument/2006/relationships/image" Target="../media/image27.png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NULL" TargetMode="External"/><Relationship Id="rId5" Type="http://schemas.openxmlformats.org/officeDocument/2006/relationships/image" Target="../media/image29.png"/><Relationship Id="rId4" Type="http://schemas.openxmlformats.org/officeDocument/2006/relationships/image" Target="../media/image2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NULL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NULL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NUL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NULL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NULL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76414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4800" b="1" dirty="0" smtClean="0">
                <a:solidFill>
                  <a:srgbClr val="000000"/>
                </a:solidFill>
                <a:latin typeface="汉仪大宋简" pitchFamily="49" charset="-122"/>
                <a:ea typeface="汉仪大宋简" pitchFamily="49" charset="-122"/>
                <a:cs typeface="Arial" panose="020B0604020202020204" pitchFamily="34" charset="0"/>
              </a:rPr>
              <a:t>25.2 平行线分线段成比例</a:t>
            </a:r>
            <a:endParaRPr lang="zh-CN" altLang="en-US" sz="4800" b="1" dirty="0">
              <a:solidFill>
                <a:srgbClr val="000000"/>
              </a:solidFill>
              <a:latin typeface="汉仪大宋简" pitchFamily="49" charset="-122"/>
              <a:ea typeface="汉仪大宋简" pitchFamily="49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65870" y="50673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28600" y="1066800"/>
            <a:ext cx="8686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如图，上体育课时，甲、乙两名同学分别站在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的位置时，乙的影子恰好在甲的影子里边，已知甲、乙同学相距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米．甲身高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1.8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米，乙身高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米，则甲的</a:t>
            </a:r>
            <a:endParaRPr lang="zh-CN" altLang="en-US" sz="2400"/>
          </a:p>
          <a:p>
            <a:pPr eaLnBrk="0" hangingPunct="0">
              <a:lnSpc>
                <a:spcPct val="150000"/>
              </a:lnSpc>
            </a:pP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影长是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米．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752600" y="274320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400" dirty="0"/>
              <a:t> </a:t>
            </a:r>
          </a:p>
        </p:txBody>
      </p:sp>
      <p:pic>
        <p:nvPicPr>
          <p:cNvPr id="38916" name="Picture 123" descr="C:/Users/Administrator/Desktop/九数冀教版/S42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505200" y="3505200"/>
            <a:ext cx="3352800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28600" y="990600"/>
          <a:ext cx="8189913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文档" r:id="rId3" imgW="8260080" imgH="2372360" progId="Word.Document.8">
                  <p:embed/>
                </p:oleObj>
              </mc:Choice>
              <mc:Fallback>
                <p:oleObj name="文档" r:id="rId3" imgW="8260080" imgH="23723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0600"/>
                        <a:ext cx="8189913" cy="254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39" name="Picture 124" descr="C:/Users/Administrator/Desktop/九数冀教版/S43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657600" y="2286000"/>
            <a:ext cx="18288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676400" y="3810000"/>
          <a:ext cx="3648075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文档" r:id="rId7" imgW="3728720" imgH="2653665" progId="Word.Document.8">
                  <p:embed/>
                </p:oleObj>
              </mc:Choice>
              <mc:Fallback>
                <p:oleObj name="文档" r:id="rId7" imgW="3728720" imgH="265366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0"/>
                        <a:ext cx="3648075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38163" y="995363"/>
          <a:ext cx="8220075" cy="1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文档" r:id="rId3" imgW="8319135" imgH="1972945" progId="Word.Document.8">
                  <p:embed/>
                </p:oleObj>
              </mc:Choice>
              <mc:Fallback>
                <p:oleObj name="文档" r:id="rId3" imgW="8319135" imgH="19729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995363"/>
                        <a:ext cx="8220075" cy="196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3" name="Picture 125" descr="C:/Users/Administrator/Desktop/九数冀教版/S44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7239000" y="1143000"/>
            <a:ext cx="15684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143000" y="2819400"/>
          <a:ext cx="5800725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文档" r:id="rId7" imgW="5872480" imgH="2372360" progId="Word.Document.8">
                  <p:embed/>
                </p:oleObj>
              </mc:Choice>
              <mc:Fallback>
                <p:oleObj name="文档" r:id="rId7" imgW="5872480" imgH="23723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19400"/>
                        <a:ext cx="5800725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143000" y="990600"/>
          <a:ext cx="7478713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Document" r:id="rId3" imgW="7624445" imgH="3569335" progId="Word.Document.8">
                  <p:embed/>
                </p:oleObj>
              </mc:Choice>
              <mc:Fallback>
                <p:oleObj name="Document" r:id="rId3" imgW="7624445" imgH="35693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90600"/>
                        <a:ext cx="7478713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7" name="Picture 126" descr="C:/Users/Administrator/Desktop/九数冀教版/S45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1981200" y="4267200"/>
            <a:ext cx="28194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533400" y="1143000"/>
          <a:ext cx="8220075" cy="515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Document" r:id="rId3" imgW="8409305" imgH="5265420" progId="Word.Document.8">
                  <p:embed/>
                </p:oleObj>
              </mc:Choice>
              <mc:Fallback>
                <p:oleObj name="Document" r:id="rId3" imgW="8409305" imgH="52654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43000"/>
                        <a:ext cx="8220075" cy="515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52400" y="1668482"/>
            <a:ext cx="8763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．两条直线被一组平行线所截，截得的对应线段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．平行于三角形一边的直线截其他两边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或两边的延长线</a:t>
            </a:r>
            <a:r>
              <a:rPr lang="en-US" altLang="zh-CN" sz="2400" dirty="0"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，所得的对应线段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 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．平行于三角形的一边，并且和其他两边相交的直线，所截得的三角形与原三角形的对应边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086600" y="1843097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成比例</a:t>
            </a:r>
            <a:r>
              <a:rPr lang="zh-CN" altLang="en-US" sz="2400"/>
              <a:t>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133600" y="3443297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成比例</a:t>
            </a:r>
            <a:r>
              <a:rPr lang="zh-CN" altLang="en-US" sz="2400"/>
              <a:t>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419600" y="5119697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成比例</a:t>
            </a:r>
            <a:r>
              <a:rPr lang="zh-CN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  <p:bldP spid="307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538163" y="1147763"/>
          <a:ext cx="8270875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Document" r:id="rId3" imgW="8464550" imgH="3363595" progId="Word.Document.8">
                  <p:embed/>
                </p:oleObj>
              </mc:Choice>
              <mc:Fallback>
                <p:oleObj name="Document" r:id="rId3" imgW="8464550" imgH="336359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147763"/>
                        <a:ext cx="8270875" cy="329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747" name="Picture 112" descr="C:/Users/Administrator/Desktop/九数冀教版/S35+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6019800" y="1676400"/>
            <a:ext cx="1905000" cy="16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88963" y="3830638"/>
          <a:ext cx="7264400" cy="271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Document" r:id="rId7" imgW="7438390" imgH="2769235" progId="Word.Document.8">
                  <p:embed/>
                </p:oleObj>
              </mc:Choice>
              <mc:Fallback>
                <p:oleObj name="Document" r:id="rId7" imgW="7438390" imgH="276923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3830638"/>
                        <a:ext cx="7264400" cy="271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7696200" y="1066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029200" y="4191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28600" y="1066800"/>
            <a:ext cx="86868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如图，已知直线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cs typeface="Times New Roman" panose="02020603050405020304" pitchFamily="18" charset="0"/>
              </a:rPr>
              <a:t>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cs typeface="Times New Roman" panose="02020603050405020304" pitchFamily="18" charset="0"/>
              </a:rPr>
              <a:t>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，直线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分别交于点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BF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7.5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8.5</a:t>
            </a:r>
          </a:p>
        </p:txBody>
      </p:sp>
      <p:pic>
        <p:nvPicPr>
          <p:cNvPr id="32771" name="Picture 113" descr="C:/Users/Administrator/Desktop/九数冀教版/S35A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124200" y="2667000"/>
            <a:ext cx="3505200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57200" y="22860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04800" y="1143000"/>
          <a:ext cx="8229600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文档" r:id="rId3" imgW="8329930" imgH="1573530" progId="Word.Document.8">
                  <p:embed/>
                </p:oleObj>
              </mc:Choice>
              <mc:Fallback>
                <p:oleObj name="文档" r:id="rId3" imgW="8329930" imgH="15735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8229600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5" name="Picture 114" descr="C:/Users/Administrator/Desktop/九数冀教版/S35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2743200" y="1600200"/>
            <a:ext cx="251460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990600" y="3429000"/>
          <a:ext cx="7275513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8" name="文档" r:id="rId7" imgW="7356475" imgH="1972945" progId="Word.Document.8">
                  <p:embed/>
                </p:oleObj>
              </mc:Choice>
              <mc:Fallback>
                <p:oleObj name="文档" r:id="rId7" imgW="7356475" imgH="197294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429000"/>
                        <a:ext cx="7275513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28600" y="1143000"/>
          <a:ext cx="8493125" cy="471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文档" r:id="rId3" imgW="8566785" imgH="4745355" progId="Word.Document.8">
                  <p:embed/>
                </p:oleObj>
              </mc:Choice>
              <mc:Fallback>
                <p:oleObj name="文档" r:id="rId3" imgW="8566785" imgH="474535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8493125" cy="471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19" name="Picture 116" descr="C:/Users/Administrator/Desktop/九数冀教版/S36+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6629400" y="1676400"/>
            <a:ext cx="13525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117" descr="C:/Users/Administrator/Desktop/九数冀教版/S37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5334000" y="4419600"/>
            <a:ext cx="2514600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257800" y="15240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/>
              <a:t> 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38862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457200" y="447675"/>
          <a:ext cx="7610475" cy="641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文档" r:id="rId4" imgW="7934960" imgH="6674485" progId="Word.Document.8">
                  <p:embed/>
                </p:oleObj>
              </mc:Choice>
              <mc:Fallback>
                <p:oleObj name="文档" r:id="rId4" imgW="7934960" imgH="66744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7675"/>
                        <a:ext cx="7610475" cy="641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Picture 118" descr="C:/Users/Administrator/Desktop/九数冀教版/S38.TIF"/>
          <p:cNvPicPr>
            <a:picLocks noChangeAspect="1" noChangeArrowheads="1"/>
          </p:cNvPicPr>
          <p:nvPr/>
        </p:nvPicPr>
        <p:blipFill>
          <a:blip r:embed="rId6" r:link="rId7" cstate="email"/>
          <a:srcRect/>
          <a:stretch>
            <a:fillRect/>
          </a:stretch>
        </p:blipFill>
        <p:spPr bwMode="auto">
          <a:xfrm>
            <a:off x="4114800" y="3352800"/>
            <a:ext cx="2971800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200400" y="2209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538163" y="995363"/>
          <a:ext cx="7915275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9" name="文档" r:id="rId3" imgW="7980680" imgH="2963545" progId="Word.Document.8">
                  <p:embed/>
                </p:oleObj>
              </mc:Choice>
              <mc:Fallback>
                <p:oleObj name="文档" r:id="rId3" imgW="7980680" imgH="29635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995363"/>
                        <a:ext cx="7915275" cy="293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7" name="Picture 119" descr="C:/Users/Administrator/Desktop/九数冀教版/S39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029200" y="1447800"/>
            <a:ext cx="15462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452563" y="3890963"/>
          <a:ext cx="2286000" cy="174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文档" r:id="rId7" imgW="2343785" imgH="1769745" progId="Word.Document.8">
                  <p:embed/>
                </p:oleObj>
              </mc:Choice>
              <mc:Fallback>
                <p:oleObj name="文档" r:id="rId7" imgW="2343785" imgH="176974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3890963"/>
                        <a:ext cx="2286000" cy="174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04800" y="1066800"/>
          <a:ext cx="8321675" cy="641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文档" r:id="rId3" imgW="8482965" imgH="6519545" progId="Word.Document.8">
                  <p:embed/>
                </p:oleObj>
              </mc:Choice>
              <mc:Fallback>
                <p:oleObj name="文档" r:id="rId3" imgW="8482965" imgH="65195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8321675" cy="641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Picture 121" descr="C:/Users/Administrator/Desktop/九数冀教版/S40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791200" y="1676400"/>
            <a:ext cx="25908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122" descr="C:/Users/Administrator/Desktop/九数冀教版/S41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2057400" y="3124200"/>
            <a:ext cx="20574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667000" y="1371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239000" y="5257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礼物丝带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主题8</Template>
  <TotalTime>0</TotalTime>
  <Words>217</Words>
  <Application>Microsoft Office PowerPoint</Application>
  <PresentationFormat>全屏显示(4:3)</PresentationFormat>
  <Paragraphs>27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MS PGothic</vt:lpstr>
      <vt:lpstr>汉仪大宋简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Document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2022-01-10T02:20:19Z</dcterms:created>
  <dcterms:modified xsi:type="dcterms:W3CDTF">2023-01-16T20:29:21Z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AFABCBFAB7664ED188542BE6B38A2C6A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