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330" r:id="rId3"/>
    <p:sldId id="331" r:id="rId4"/>
    <p:sldId id="332" r:id="rId5"/>
    <p:sldId id="333" r:id="rId6"/>
    <p:sldId id="284" r:id="rId7"/>
    <p:sldId id="286" r:id="rId8"/>
    <p:sldId id="334" r:id="rId9"/>
    <p:sldId id="345" r:id="rId10"/>
    <p:sldId id="346" r:id="rId11"/>
    <p:sldId id="347" r:id="rId12"/>
    <p:sldId id="348" r:id="rId13"/>
    <p:sldId id="349" r:id="rId14"/>
    <p:sldId id="350" r:id="rId15"/>
    <p:sldId id="313" r:id="rId16"/>
    <p:sldId id="339" r:id="rId17"/>
    <p:sldId id="351" r:id="rId18"/>
    <p:sldId id="352" r:id="rId19"/>
    <p:sldId id="353" r:id="rId20"/>
    <p:sldId id="328" r:id="rId21"/>
    <p:sldId id="342" r:id="rId22"/>
    <p:sldId id="354" r:id="rId23"/>
    <p:sldId id="355" r:id="rId24"/>
    <p:sldId id="356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o Tao" initials="TT" lastIdx="14" clrIdx="0"/>
  <p:cmAuthor id="2" name="Administrat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A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2818" autoAdjust="0"/>
  </p:normalViewPr>
  <p:slideViewPr>
    <p:cSldViewPr snapToGrid="0">
      <p:cViewPr varScale="1">
        <p:scale>
          <a:sx n="116" d="100"/>
          <a:sy n="116" d="100"/>
        </p:scale>
        <p:origin x="-35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715EE-3B03-4D2D-B87F-C1C933DDB61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56DF3B-9234-45E1-9B81-8D140CFA6B0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56DF3B-9234-45E1-9B81-8D140CFA6B0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5" Type="http://schemas.openxmlformats.org/officeDocument/2006/relationships/image" Target="file:///C:\Documents%20and%20Settings\Administrator\Application%20Data\Tencent\Users\425568035\QQ\WinTemp\RichOle\KX89BHWY68R9%7bXR)1KQ$)BG.png" TargetMode="Externa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-10095" y="489775"/>
            <a:ext cx="56190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第四单元  认识万以内的数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-10096" y="1569890"/>
            <a:ext cx="12202095" cy="14126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en-US" altLang="zh-CN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4.2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识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以</a:t>
            </a:r>
            <a:r>
              <a: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内</a:t>
            </a:r>
            <a:r>
              <a:rPr lang="zh-CN" altLang="en-US" sz="6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的数</a:t>
            </a:r>
            <a:endParaRPr lang="zh-CN" altLang="en-US" sz="6600" b="1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570232" y="3169613"/>
            <a:ext cx="3246107" cy="2835617"/>
            <a:chOff x="4254499" y="1770886"/>
            <a:chExt cx="5005287" cy="4372338"/>
          </a:xfrm>
        </p:grpSpPr>
        <p:grpSp>
          <p:nvGrpSpPr>
            <p:cNvPr id="7" name="Group 2"/>
            <p:cNvGrpSpPr/>
            <p:nvPr/>
          </p:nvGrpSpPr>
          <p:grpSpPr bwMode="auto">
            <a:xfrm>
              <a:off x="4254499" y="1770886"/>
              <a:ext cx="5005287" cy="4372338"/>
              <a:chOff x="657" y="527"/>
              <a:chExt cx="3312" cy="3171"/>
            </a:xfrm>
          </p:grpSpPr>
          <p:grpSp>
            <p:nvGrpSpPr>
              <p:cNvPr id="34" name="Group 3"/>
              <p:cNvGrpSpPr/>
              <p:nvPr/>
            </p:nvGrpSpPr>
            <p:grpSpPr bwMode="auto">
              <a:xfrm>
                <a:off x="657" y="527"/>
                <a:ext cx="3312" cy="2948"/>
                <a:chOff x="657" y="527"/>
                <a:chExt cx="3312" cy="2948"/>
              </a:xfrm>
            </p:grpSpPr>
            <p:sp>
              <p:nvSpPr>
                <p:cNvPr id="40" name="Oval 4"/>
                <p:cNvSpPr>
                  <a:spLocks noChangeArrowheads="1"/>
                </p:cNvSpPr>
                <p:nvPr/>
              </p:nvSpPr>
              <p:spPr bwMode="auto">
                <a:xfrm>
                  <a:off x="165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1" name="Oval 5"/>
                <p:cNvSpPr>
                  <a:spLocks noChangeArrowheads="1"/>
                </p:cNvSpPr>
                <p:nvPr/>
              </p:nvSpPr>
              <p:spPr bwMode="auto">
                <a:xfrm>
                  <a:off x="1066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2" name="Oval 6"/>
                <p:cNvSpPr>
                  <a:spLocks noChangeArrowheads="1"/>
                </p:cNvSpPr>
                <p:nvPr/>
              </p:nvSpPr>
              <p:spPr bwMode="auto">
                <a:xfrm>
                  <a:off x="224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3" name="Oval 7"/>
                <p:cNvSpPr>
                  <a:spLocks noChangeArrowheads="1"/>
                </p:cNvSpPr>
                <p:nvPr/>
              </p:nvSpPr>
              <p:spPr bwMode="auto">
                <a:xfrm>
                  <a:off x="283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4" name="Oval 8"/>
                <p:cNvSpPr>
                  <a:spLocks noChangeArrowheads="1"/>
                </p:cNvSpPr>
                <p:nvPr/>
              </p:nvSpPr>
              <p:spPr bwMode="auto">
                <a:xfrm>
                  <a:off x="3424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5" name="AutoShape 9" descr="栎木"/>
                <p:cNvSpPr>
                  <a:spLocks noChangeArrowheads="1"/>
                </p:cNvSpPr>
                <p:nvPr/>
              </p:nvSpPr>
              <p:spPr bwMode="auto">
                <a:xfrm>
                  <a:off x="657" y="2704"/>
                  <a:ext cx="3312" cy="771"/>
                </a:xfrm>
                <a:prstGeom prst="cube">
                  <a:avLst>
                    <a:gd name="adj" fmla="val 17639"/>
                  </a:avLst>
                </a:prstGeom>
                <a:blipFill dpi="0" rotWithShape="0">
                  <a:blip r:embed="rId3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6" name="Rectangle 10"/>
                <p:cNvSpPr>
                  <a:spLocks noChangeArrowheads="1"/>
                </p:cNvSpPr>
                <p:nvPr/>
              </p:nvSpPr>
              <p:spPr bwMode="auto">
                <a:xfrm>
                  <a:off x="748" y="709"/>
                  <a:ext cx="3176" cy="2041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7" name="Line 11"/>
                <p:cNvSpPr>
                  <a:spLocks noChangeShapeType="1"/>
                </p:cNvSpPr>
                <p:nvPr/>
              </p:nvSpPr>
              <p:spPr bwMode="auto">
                <a:xfrm>
                  <a:off x="165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8" name="Line 12"/>
                <p:cNvSpPr>
                  <a:spLocks noChangeShapeType="1"/>
                </p:cNvSpPr>
                <p:nvPr/>
              </p:nvSpPr>
              <p:spPr bwMode="auto">
                <a:xfrm>
                  <a:off x="1066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9" name="Line 13"/>
                <p:cNvSpPr>
                  <a:spLocks noChangeShapeType="1"/>
                </p:cNvSpPr>
                <p:nvPr/>
              </p:nvSpPr>
              <p:spPr bwMode="auto">
                <a:xfrm>
                  <a:off x="224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0" name="Line 14"/>
                <p:cNvSpPr>
                  <a:spLocks noChangeShapeType="1"/>
                </p:cNvSpPr>
                <p:nvPr/>
              </p:nvSpPr>
              <p:spPr bwMode="auto">
                <a:xfrm>
                  <a:off x="283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51" name="Line 15"/>
                <p:cNvSpPr>
                  <a:spLocks noChangeShapeType="1"/>
                </p:cNvSpPr>
                <p:nvPr/>
              </p:nvSpPr>
              <p:spPr bwMode="auto">
                <a:xfrm>
                  <a:off x="3424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35" name="Text Box 16"/>
              <p:cNvSpPr txBox="1">
                <a:spLocks noChangeArrowheads="1"/>
              </p:cNvSpPr>
              <p:nvPr/>
            </p:nvSpPr>
            <p:spPr bwMode="auto">
              <a:xfrm>
                <a:off x="3288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个 </a:t>
                </a:r>
              </a:p>
            </p:txBody>
          </p:sp>
          <p:sp>
            <p:nvSpPr>
              <p:cNvPr id="36" name="Text Box 17"/>
              <p:cNvSpPr txBox="1">
                <a:spLocks noChangeArrowheads="1"/>
              </p:cNvSpPr>
              <p:nvPr/>
            </p:nvSpPr>
            <p:spPr bwMode="auto">
              <a:xfrm>
                <a:off x="2699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十 </a:t>
                </a:r>
              </a:p>
            </p:txBody>
          </p:sp>
          <p:sp>
            <p:nvSpPr>
              <p:cNvPr id="37" name="Text Box 18"/>
              <p:cNvSpPr txBox="1">
                <a:spLocks noChangeArrowheads="1"/>
              </p:cNvSpPr>
              <p:nvPr/>
            </p:nvSpPr>
            <p:spPr bwMode="auto">
              <a:xfrm>
                <a:off x="2037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百 </a:t>
                </a:r>
              </a:p>
            </p:txBody>
          </p:sp>
          <p:sp>
            <p:nvSpPr>
              <p:cNvPr id="38" name="Text Box 19"/>
              <p:cNvSpPr txBox="1">
                <a:spLocks noChangeArrowheads="1"/>
              </p:cNvSpPr>
              <p:nvPr/>
            </p:nvSpPr>
            <p:spPr bwMode="auto">
              <a:xfrm>
                <a:off x="1446" y="2947"/>
                <a:ext cx="343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千 </a:t>
                </a:r>
              </a:p>
            </p:txBody>
          </p:sp>
          <p:sp>
            <p:nvSpPr>
              <p:cNvPr id="39" name="Text Box 20"/>
              <p:cNvSpPr txBox="1">
                <a:spLocks noChangeArrowheads="1"/>
              </p:cNvSpPr>
              <p:nvPr/>
            </p:nvSpPr>
            <p:spPr bwMode="auto">
              <a:xfrm>
                <a:off x="873" y="2947"/>
                <a:ext cx="343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万 </a:t>
                </a:r>
              </a:p>
            </p:txBody>
          </p:sp>
        </p:grpSp>
        <p:grpSp>
          <p:nvGrpSpPr>
            <p:cNvPr id="8" name="Group 22"/>
            <p:cNvGrpSpPr/>
            <p:nvPr/>
          </p:nvGrpSpPr>
          <p:grpSpPr bwMode="auto">
            <a:xfrm>
              <a:off x="8023577" y="2576514"/>
              <a:ext cx="720725" cy="2303462"/>
              <a:chOff x="2880" y="1253"/>
              <a:chExt cx="454" cy="1451"/>
            </a:xfrm>
          </p:grpSpPr>
          <p:grpSp>
            <p:nvGrpSpPr>
              <p:cNvPr id="24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32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3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25" name="Group 26"/>
              <p:cNvGrpSpPr/>
              <p:nvPr/>
            </p:nvGrpSpPr>
            <p:grpSpPr bwMode="auto">
              <a:xfrm>
                <a:off x="2880" y="1253"/>
                <a:ext cx="454" cy="1088"/>
                <a:chOff x="3470" y="1616"/>
                <a:chExt cx="454" cy="1088"/>
              </a:xfrm>
            </p:grpSpPr>
            <p:sp>
              <p:nvSpPr>
                <p:cNvPr id="26" name="AutoShape 27"/>
                <p:cNvSpPr>
                  <a:spLocks noChangeArrowheads="1"/>
                </p:cNvSpPr>
                <p:nvPr/>
              </p:nvSpPr>
              <p:spPr bwMode="auto">
                <a:xfrm>
                  <a:off x="347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7" name="AutoShape 28"/>
                <p:cNvSpPr>
                  <a:spLocks noChangeArrowheads="1"/>
                </p:cNvSpPr>
                <p:nvPr/>
              </p:nvSpPr>
              <p:spPr bwMode="auto">
                <a:xfrm>
                  <a:off x="347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8" name="AutoShape 29"/>
                <p:cNvSpPr>
                  <a:spLocks noChangeArrowheads="1"/>
                </p:cNvSpPr>
                <p:nvPr/>
              </p:nvSpPr>
              <p:spPr bwMode="auto">
                <a:xfrm>
                  <a:off x="3470" y="216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9" name="AutoShape 30"/>
                <p:cNvSpPr>
                  <a:spLocks noChangeArrowheads="1"/>
                </p:cNvSpPr>
                <p:nvPr/>
              </p:nvSpPr>
              <p:spPr bwMode="auto">
                <a:xfrm>
                  <a:off x="3470" y="1979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0" name="AutoShape 31"/>
                <p:cNvSpPr>
                  <a:spLocks noChangeArrowheads="1"/>
                </p:cNvSpPr>
                <p:nvPr/>
              </p:nvSpPr>
              <p:spPr bwMode="auto">
                <a:xfrm>
                  <a:off x="3470" y="1797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1" name="AutoShape 32"/>
                <p:cNvSpPr>
                  <a:spLocks noChangeArrowheads="1"/>
                </p:cNvSpPr>
                <p:nvPr/>
              </p:nvSpPr>
              <p:spPr bwMode="auto">
                <a:xfrm>
                  <a:off x="3470" y="1616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pSp>
          <p:nvGrpSpPr>
            <p:cNvPr id="9" name="Group 22"/>
            <p:cNvGrpSpPr/>
            <p:nvPr/>
          </p:nvGrpSpPr>
          <p:grpSpPr bwMode="auto">
            <a:xfrm>
              <a:off x="7169898" y="4034522"/>
              <a:ext cx="720725" cy="863600"/>
              <a:chOff x="2880" y="2160"/>
              <a:chExt cx="454" cy="544"/>
            </a:xfrm>
          </p:grpSpPr>
          <p:grpSp>
            <p:nvGrpSpPr>
              <p:cNvPr id="20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22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23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21" name="AutoShape 27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454" cy="181"/>
              </a:xfrm>
              <a:prstGeom prst="flowChartTerminator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0" name="Group 22"/>
            <p:cNvGrpSpPr/>
            <p:nvPr/>
          </p:nvGrpSpPr>
          <p:grpSpPr bwMode="auto">
            <a:xfrm>
              <a:off x="5396999" y="3170922"/>
              <a:ext cx="1633538" cy="1727200"/>
              <a:chOff x="2305" y="1616"/>
              <a:chExt cx="1029" cy="1088"/>
            </a:xfrm>
          </p:grpSpPr>
          <p:grpSp>
            <p:nvGrpSpPr>
              <p:cNvPr id="11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18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9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2" name="Group 26"/>
              <p:cNvGrpSpPr/>
              <p:nvPr/>
            </p:nvGrpSpPr>
            <p:grpSpPr bwMode="auto">
              <a:xfrm>
                <a:off x="2305" y="1616"/>
                <a:ext cx="1029" cy="1072"/>
                <a:chOff x="2895" y="1979"/>
                <a:chExt cx="1029" cy="1072"/>
              </a:xfrm>
            </p:grpSpPr>
            <p:sp>
              <p:nvSpPr>
                <p:cNvPr id="13" name="AutoShape 27"/>
                <p:cNvSpPr>
                  <a:spLocks noChangeArrowheads="1"/>
                </p:cNvSpPr>
                <p:nvPr/>
              </p:nvSpPr>
              <p:spPr bwMode="auto">
                <a:xfrm>
                  <a:off x="347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4" name="AutoShape 28"/>
                <p:cNvSpPr>
                  <a:spLocks noChangeArrowheads="1"/>
                </p:cNvSpPr>
                <p:nvPr/>
              </p:nvSpPr>
              <p:spPr bwMode="auto">
                <a:xfrm>
                  <a:off x="347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5" name="AutoShape 29"/>
                <p:cNvSpPr>
                  <a:spLocks noChangeArrowheads="1"/>
                </p:cNvSpPr>
                <p:nvPr/>
              </p:nvSpPr>
              <p:spPr bwMode="auto">
                <a:xfrm>
                  <a:off x="3470" y="216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6" name="AutoShape 30"/>
                <p:cNvSpPr>
                  <a:spLocks noChangeArrowheads="1"/>
                </p:cNvSpPr>
                <p:nvPr/>
              </p:nvSpPr>
              <p:spPr bwMode="auto">
                <a:xfrm>
                  <a:off x="3470" y="1979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7" name="AutoShape 30"/>
                <p:cNvSpPr>
                  <a:spLocks noChangeArrowheads="1"/>
                </p:cNvSpPr>
                <p:nvPr/>
              </p:nvSpPr>
              <p:spPr bwMode="auto">
                <a:xfrm>
                  <a:off x="2895" y="287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</p:grpSp>
      <p:grpSp>
        <p:nvGrpSpPr>
          <p:cNvPr id="58" name="组合 57"/>
          <p:cNvGrpSpPr/>
          <p:nvPr/>
        </p:nvGrpSpPr>
        <p:grpSpPr>
          <a:xfrm>
            <a:off x="5223833" y="3873507"/>
            <a:ext cx="6260275" cy="1610066"/>
            <a:chOff x="1465592" y="4018002"/>
            <a:chExt cx="6026100" cy="1378246"/>
          </a:xfrm>
        </p:grpSpPr>
        <p:grpSp>
          <p:nvGrpSpPr>
            <p:cNvPr id="59" name="组合 58"/>
            <p:cNvGrpSpPr/>
            <p:nvPr/>
          </p:nvGrpSpPr>
          <p:grpSpPr>
            <a:xfrm>
              <a:off x="1465592" y="4018002"/>
              <a:ext cx="5965518" cy="1378246"/>
              <a:chOff x="1465592" y="4018002"/>
              <a:chExt cx="3248025" cy="708025"/>
            </a:xfrm>
          </p:grpSpPr>
          <p:grpSp>
            <p:nvGrpSpPr>
              <p:cNvPr id="62" name="组合 4085"/>
              <p:cNvGrpSpPr/>
              <p:nvPr/>
            </p:nvGrpSpPr>
            <p:grpSpPr bwMode="auto">
              <a:xfrm>
                <a:off x="1465592" y="4018002"/>
                <a:ext cx="1171575" cy="698500"/>
                <a:chOff x="3240" y="3156"/>
                <a:chExt cx="1845" cy="1098"/>
              </a:xfrm>
            </p:grpSpPr>
            <p:grpSp>
              <p:nvGrpSpPr>
                <p:cNvPr id="118" name="组合 4086"/>
                <p:cNvGrpSpPr/>
                <p:nvPr/>
              </p:nvGrpSpPr>
              <p:grpSpPr bwMode="auto">
                <a:xfrm>
                  <a:off x="4455" y="3624"/>
                  <a:ext cx="180" cy="171"/>
                  <a:chOff x="7560" y="6120"/>
                  <a:chExt cx="180" cy="171"/>
                </a:xfrm>
              </p:grpSpPr>
              <p:sp>
                <p:nvSpPr>
                  <p:cNvPr id="170" name="椭圆 4087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12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71" name="椭圆 4088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21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119" name="椭圆 4089"/>
                <p:cNvSpPr>
                  <a:spLocks noChangeArrowheads="1"/>
                </p:cNvSpPr>
                <p:nvPr/>
              </p:nvSpPr>
              <p:spPr bwMode="auto">
                <a:xfrm>
                  <a:off x="4785" y="316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0" name="椭圆 4090"/>
                <p:cNvSpPr>
                  <a:spLocks noChangeArrowheads="1"/>
                </p:cNvSpPr>
                <p:nvPr/>
              </p:nvSpPr>
              <p:spPr bwMode="auto">
                <a:xfrm>
                  <a:off x="3780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21" name="组合 4091"/>
                <p:cNvGrpSpPr/>
                <p:nvPr/>
              </p:nvGrpSpPr>
              <p:grpSpPr bwMode="auto">
                <a:xfrm>
                  <a:off x="3780" y="3981"/>
                  <a:ext cx="180" cy="252"/>
                  <a:chOff x="8100" y="6276"/>
                  <a:chExt cx="180" cy="252"/>
                </a:xfrm>
              </p:grpSpPr>
              <p:sp>
                <p:nvSpPr>
                  <p:cNvPr id="166" name="椭圆 4092"/>
                  <p:cNvSpPr>
                    <a:spLocks noChangeArrowheads="1"/>
                  </p:cNvSpPr>
                  <p:nvPr/>
                </p:nvSpPr>
                <p:spPr bwMode="auto">
                  <a:xfrm>
                    <a:off x="8100" y="6447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67" name="组合 4093"/>
                  <p:cNvGrpSpPr/>
                  <p:nvPr/>
                </p:nvGrpSpPr>
                <p:grpSpPr bwMode="auto">
                  <a:xfrm>
                    <a:off x="8100" y="627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68" name="椭圆 40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9" name="椭圆 40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22" name="椭圆 4096"/>
                <p:cNvSpPr>
                  <a:spLocks noChangeArrowheads="1"/>
                </p:cNvSpPr>
                <p:nvPr/>
              </p:nvSpPr>
              <p:spPr bwMode="auto">
                <a:xfrm>
                  <a:off x="3780" y="3624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23" name="组合 4097"/>
                <p:cNvGrpSpPr/>
                <p:nvPr/>
              </p:nvGrpSpPr>
              <p:grpSpPr bwMode="auto">
                <a:xfrm>
                  <a:off x="4455" y="4071"/>
                  <a:ext cx="180" cy="171"/>
                  <a:chOff x="7560" y="6120"/>
                  <a:chExt cx="180" cy="171"/>
                </a:xfrm>
              </p:grpSpPr>
              <p:sp>
                <p:nvSpPr>
                  <p:cNvPr id="164" name="椭圆 4098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12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65" name="椭圆 4099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21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124" name="组合 4100"/>
                <p:cNvGrpSpPr/>
                <p:nvPr/>
              </p:nvGrpSpPr>
              <p:grpSpPr bwMode="auto">
                <a:xfrm>
                  <a:off x="4110" y="3609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158" name="组合 4101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62" name="椭圆 4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3" name="椭圆 4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59" name="组合 4104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60" name="椭圆 4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61" name="椭圆 4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25" name="组合 4107"/>
                <p:cNvGrpSpPr/>
                <p:nvPr/>
              </p:nvGrpSpPr>
              <p:grpSpPr bwMode="auto">
                <a:xfrm>
                  <a:off x="3240" y="3156"/>
                  <a:ext cx="1845" cy="1098"/>
                  <a:chOff x="5400" y="3306"/>
                  <a:chExt cx="1845" cy="1098"/>
                </a:xfrm>
              </p:grpSpPr>
              <p:grpSp>
                <p:nvGrpSpPr>
                  <p:cNvPr id="135" name="组合 4108"/>
                  <p:cNvGrpSpPr/>
                  <p:nvPr/>
                </p:nvGrpSpPr>
                <p:grpSpPr bwMode="auto">
                  <a:xfrm>
                    <a:off x="5580" y="4086"/>
                    <a:ext cx="180" cy="305"/>
                    <a:chOff x="8280" y="7836"/>
                    <a:chExt cx="180" cy="305"/>
                  </a:xfrm>
                </p:grpSpPr>
                <p:sp>
                  <p:nvSpPr>
                    <p:cNvPr id="153" name="椭圆 4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0" y="7985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54" name="组合 4110"/>
                    <p:cNvGrpSpPr/>
                    <p:nvPr/>
                  </p:nvGrpSpPr>
                  <p:grpSpPr bwMode="auto">
                    <a:xfrm>
                      <a:off x="8280" y="7836"/>
                      <a:ext cx="180" cy="305"/>
                      <a:chOff x="8280" y="7836"/>
                      <a:chExt cx="180" cy="305"/>
                    </a:xfrm>
                  </p:grpSpPr>
                  <p:sp>
                    <p:nvSpPr>
                      <p:cNvPr id="155" name="椭圆 4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836"/>
                        <a:ext cx="180" cy="82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6" name="椭圆 4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91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7" name="椭圆 4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806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136" name="组合 4114"/>
                  <p:cNvGrpSpPr/>
                  <p:nvPr/>
                </p:nvGrpSpPr>
                <p:grpSpPr bwMode="auto">
                  <a:xfrm>
                    <a:off x="5400" y="3306"/>
                    <a:ext cx="1845" cy="1098"/>
                    <a:chOff x="5400" y="3306"/>
                    <a:chExt cx="1845" cy="1098"/>
                  </a:xfrm>
                </p:grpSpPr>
                <p:sp>
                  <p:nvSpPr>
                    <p:cNvPr id="137" name="椭圆 4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0" y="3312"/>
                      <a:ext cx="180" cy="82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38" name="组合 4116"/>
                    <p:cNvGrpSpPr/>
                    <p:nvPr/>
                  </p:nvGrpSpPr>
                  <p:grpSpPr bwMode="auto">
                    <a:xfrm>
                      <a:off x="5400" y="3306"/>
                      <a:ext cx="1845" cy="1098"/>
                      <a:chOff x="5400" y="3306"/>
                      <a:chExt cx="1845" cy="1098"/>
                    </a:xfrm>
                  </p:grpSpPr>
                  <p:sp>
                    <p:nvSpPr>
                      <p:cNvPr id="139" name="直线 41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0" name="直线 41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17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1" name="直线 41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83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2" name="直线 41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04" y="3317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3" name="直线 41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0" y="3312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4" name="直线 41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321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5" name="直线 41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00" y="440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6" name="直线 41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0" y="356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7" name="直线 41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312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8" name="直线 41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759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49" name="直线 41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0" name="直线 4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1" name="直线 4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52" name="直线 4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126" name="椭圆 4131"/>
                <p:cNvSpPr>
                  <a:spLocks noChangeArrowheads="1"/>
                </p:cNvSpPr>
                <p:nvPr/>
              </p:nvSpPr>
              <p:spPr bwMode="auto">
                <a:xfrm>
                  <a:off x="445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27" name="椭圆 4132"/>
                <p:cNvSpPr>
                  <a:spLocks noChangeArrowheads="1"/>
                </p:cNvSpPr>
                <p:nvPr/>
              </p:nvSpPr>
              <p:spPr bwMode="auto">
                <a:xfrm>
                  <a:off x="4110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28" name="组合 4133"/>
                <p:cNvGrpSpPr/>
                <p:nvPr/>
              </p:nvGrpSpPr>
              <p:grpSpPr bwMode="auto">
                <a:xfrm>
                  <a:off x="4785" y="3894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129" name="组合 4134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33" name="椭圆 4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4" name="椭圆 4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30" name="组合 4137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31" name="椭圆 4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32" name="椭圆 4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63" name="组合 4140"/>
              <p:cNvGrpSpPr/>
              <p:nvPr/>
            </p:nvGrpSpPr>
            <p:grpSpPr bwMode="auto">
              <a:xfrm>
                <a:off x="3542042" y="4027527"/>
                <a:ext cx="1171575" cy="698500"/>
                <a:chOff x="5940" y="3156"/>
                <a:chExt cx="1845" cy="1098"/>
              </a:xfrm>
            </p:grpSpPr>
            <p:sp>
              <p:nvSpPr>
                <p:cNvPr id="64" name="椭圆 4141"/>
                <p:cNvSpPr>
                  <a:spLocks noChangeArrowheads="1"/>
                </p:cNvSpPr>
                <p:nvPr/>
              </p:nvSpPr>
              <p:spPr bwMode="auto">
                <a:xfrm>
                  <a:off x="6450" y="3156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65" name="组合 4142"/>
                <p:cNvGrpSpPr/>
                <p:nvPr/>
              </p:nvGrpSpPr>
              <p:grpSpPr bwMode="auto">
                <a:xfrm>
                  <a:off x="5940" y="3156"/>
                  <a:ext cx="1845" cy="1098"/>
                  <a:chOff x="5400" y="3306"/>
                  <a:chExt cx="1845" cy="1098"/>
                </a:xfrm>
              </p:grpSpPr>
              <p:grpSp>
                <p:nvGrpSpPr>
                  <p:cNvPr id="95" name="组合 4143"/>
                  <p:cNvGrpSpPr/>
                  <p:nvPr/>
                </p:nvGrpSpPr>
                <p:grpSpPr bwMode="auto">
                  <a:xfrm>
                    <a:off x="5580" y="4086"/>
                    <a:ext cx="180" cy="305"/>
                    <a:chOff x="8280" y="7836"/>
                    <a:chExt cx="180" cy="305"/>
                  </a:xfrm>
                </p:grpSpPr>
                <p:sp>
                  <p:nvSpPr>
                    <p:cNvPr id="113" name="椭圆 4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0" y="7985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14" name="组合 4145"/>
                    <p:cNvGrpSpPr/>
                    <p:nvPr/>
                  </p:nvGrpSpPr>
                  <p:grpSpPr bwMode="auto">
                    <a:xfrm>
                      <a:off x="8280" y="7836"/>
                      <a:ext cx="180" cy="305"/>
                      <a:chOff x="8280" y="7836"/>
                      <a:chExt cx="180" cy="305"/>
                    </a:xfrm>
                  </p:grpSpPr>
                  <p:sp>
                    <p:nvSpPr>
                      <p:cNvPr id="115" name="椭圆 4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836"/>
                        <a:ext cx="180" cy="82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6" name="椭圆 4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91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7" name="椭圆 4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806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96" name="组合 4149"/>
                  <p:cNvGrpSpPr/>
                  <p:nvPr/>
                </p:nvGrpSpPr>
                <p:grpSpPr bwMode="auto">
                  <a:xfrm>
                    <a:off x="5400" y="3306"/>
                    <a:ext cx="1845" cy="1098"/>
                    <a:chOff x="5400" y="3306"/>
                    <a:chExt cx="1845" cy="1098"/>
                  </a:xfrm>
                </p:grpSpPr>
                <p:sp>
                  <p:nvSpPr>
                    <p:cNvPr id="97" name="椭圆 4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0" y="3312"/>
                      <a:ext cx="180" cy="82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98" name="组合 4151"/>
                    <p:cNvGrpSpPr/>
                    <p:nvPr/>
                  </p:nvGrpSpPr>
                  <p:grpSpPr bwMode="auto">
                    <a:xfrm>
                      <a:off x="5400" y="3306"/>
                      <a:ext cx="1845" cy="1098"/>
                      <a:chOff x="5400" y="3306"/>
                      <a:chExt cx="1845" cy="1098"/>
                    </a:xfrm>
                  </p:grpSpPr>
                  <p:sp>
                    <p:nvSpPr>
                      <p:cNvPr id="99" name="直线 41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0" name="直线 41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17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1" name="直线 41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83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2" name="直线 4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04" y="3317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3" name="直线 41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0" y="3312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4" name="直线 41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321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5" name="直线 41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00" y="440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6" name="直线 41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0" y="356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7" name="直线 4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312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8" name="直线 41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759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9" name="直线 41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0" name="直线 4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1" name="直线 41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12" name="直线 41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grpSp>
              <p:nvGrpSpPr>
                <p:cNvPr id="66" name="组合 4166"/>
                <p:cNvGrpSpPr/>
                <p:nvPr/>
              </p:nvGrpSpPr>
              <p:grpSpPr bwMode="auto">
                <a:xfrm>
                  <a:off x="7485" y="3996"/>
                  <a:ext cx="180" cy="252"/>
                  <a:chOff x="8100" y="6276"/>
                  <a:chExt cx="180" cy="252"/>
                </a:xfrm>
              </p:grpSpPr>
              <p:sp>
                <p:nvSpPr>
                  <p:cNvPr id="91" name="椭圆 4167"/>
                  <p:cNvSpPr>
                    <a:spLocks noChangeArrowheads="1"/>
                  </p:cNvSpPr>
                  <p:nvPr/>
                </p:nvSpPr>
                <p:spPr bwMode="auto">
                  <a:xfrm>
                    <a:off x="8100" y="6447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92" name="组合 4168"/>
                  <p:cNvGrpSpPr/>
                  <p:nvPr/>
                </p:nvGrpSpPr>
                <p:grpSpPr bwMode="auto">
                  <a:xfrm>
                    <a:off x="8100" y="627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93" name="椭圆 4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4" name="椭圆 4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67" name="组合 4171"/>
                <p:cNvGrpSpPr/>
                <p:nvPr/>
              </p:nvGrpSpPr>
              <p:grpSpPr bwMode="auto">
                <a:xfrm>
                  <a:off x="7155" y="3624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85" name="组合 4172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89" name="椭圆 4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90" name="椭圆 4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86" name="组合 4175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87" name="椭圆 4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8" name="椭圆 4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68" name="组合 4178"/>
                <p:cNvGrpSpPr/>
                <p:nvPr/>
              </p:nvGrpSpPr>
              <p:grpSpPr bwMode="auto">
                <a:xfrm>
                  <a:off x="6465" y="3615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79" name="组合 4179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83" name="椭圆 4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4" name="椭圆 4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80" name="组合 4182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81" name="椭圆 4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2" name="椭圆 4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69" name="组合 4185"/>
                <p:cNvGrpSpPr/>
                <p:nvPr/>
              </p:nvGrpSpPr>
              <p:grpSpPr bwMode="auto">
                <a:xfrm>
                  <a:off x="6810" y="3981"/>
                  <a:ext cx="180" cy="252"/>
                  <a:chOff x="8100" y="6276"/>
                  <a:chExt cx="180" cy="252"/>
                </a:xfrm>
              </p:grpSpPr>
              <p:sp>
                <p:nvSpPr>
                  <p:cNvPr id="75" name="椭圆 4186"/>
                  <p:cNvSpPr>
                    <a:spLocks noChangeArrowheads="1"/>
                  </p:cNvSpPr>
                  <p:nvPr/>
                </p:nvSpPr>
                <p:spPr bwMode="auto">
                  <a:xfrm>
                    <a:off x="8100" y="6447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76" name="组合 4187"/>
                  <p:cNvGrpSpPr/>
                  <p:nvPr/>
                </p:nvGrpSpPr>
                <p:grpSpPr bwMode="auto">
                  <a:xfrm>
                    <a:off x="8100" y="627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77" name="椭圆 4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8" name="椭圆 4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70" name="椭圆 4190"/>
                <p:cNvSpPr>
                  <a:spLocks noChangeArrowheads="1"/>
                </p:cNvSpPr>
                <p:nvPr/>
              </p:nvSpPr>
              <p:spPr bwMode="auto">
                <a:xfrm>
                  <a:off x="682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1" name="椭圆 4191"/>
                <p:cNvSpPr>
                  <a:spLocks noChangeArrowheads="1"/>
                </p:cNvSpPr>
                <p:nvPr/>
              </p:nvSpPr>
              <p:spPr bwMode="auto">
                <a:xfrm>
                  <a:off x="748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2" name="椭圆 4192"/>
                <p:cNvSpPr>
                  <a:spLocks noChangeArrowheads="1"/>
                </p:cNvSpPr>
                <p:nvPr/>
              </p:nvSpPr>
              <p:spPr bwMode="auto">
                <a:xfrm>
                  <a:off x="6825" y="3624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3" name="椭圆 4193"/>
                <p:cNvSpPr>
                  <a:spLocks noChangeArrowheads="1"/>
                </p:cNvSpPr>
                <p:nvPr/>
              </p:nvSpPr>
              <p:spPr bwMode="auto">
                <a:xfrm>
                  <a:off x="715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4" name="椭圆 4194"/>
                <p:cNvSpPr>
                  <a:spLocks noChangeArrowheads="1"/>
                </p:cNvSpPr>
                <p:nvPr/>
              </p:nvSpPr>
              <p:spPr bwMode="auto">
                <a:xfrm>
                  <a:off x="7485" y="3915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0" name="矩形 59"/>
            <p:cNvSpPr/>
            <p:nvPr/>
          </p:nvSpPr>
          <p:spPr>
            <a:xfrm>
              <a:off x="1636435" y="4320276"/>
              <a:ext cx="2026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kern="100" dirty="0">
                  <a:cs typeface="宋体" panose="02010600030101010101" pitchFamily="2" charset="-122"/>
                </a:rPr>
                <a:t>万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千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百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十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个</a:t>
              </a:r>
              <a:endParaRPr lang="zh-CN" altLang="en-US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5465175" y="4332752"/>
              <a:ext cx="2026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kern="100" dirty="0">
                  <a:cs typeface="宋体" panose="02010600030101010101" pitchFamily="2" charset="-122"/>
                </a:rPr>
                <a:t>万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千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百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十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个</a:t>
              </a:r>
              <a:endParaRPr lang="zh-CN" altLang="en-US" dirty="0"/>
            </a:p>
          </p:txBody>
        </p:sp>
      </p:grpSp>
      <p:sp>
        <p:nvSpPr>
          <p:cNvPr id="172" name="矩形 171"/>
          <p:cNvSpPr/>
          <p:nvPr/>
        </p:nvSpPr>
        <p:spPr>
          <a:xfrm>
            <a:off x="-10096" y="6008327"/>
            <a:ext cx="12189204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sz="2800" b="1" kern="0" dirty="0" smtClean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36614" y="1406935"/>
            <a:ext cx="51796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：数位顺序表的认识。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3493" y="2020250"/>
            <a:ext cx="9865217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【例】在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数位顺序表中，从右边起第几位是万位？第二位是（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36614" y="3623143"/>
            <a:ext cx="9486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在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数位顺序表中，从右边起第五位是万位，第二位是十位。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61871" y="4378817"/>
            <a:ext cx="60324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【方法小结】万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以内的数位顺序表，如下：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73906" y="5134491"/>
          <a:ext cx="8783922" cy="1024792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63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3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9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39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39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39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12396">
                <a:tc grid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数位顺序表</a:t>
                      </a:r>
                    </a:p>
                  </a:txBody>
                  <a:tcPr marL="175678" marR="175678" marT="0" marB="0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3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</a:p>
                  </a:txBody>
                  <a:tcPr marL="175678" marR="1756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万位</a:t>
                      </a:r>
                    </a:p>
                  </a:txBody>
                  <a:tcPr marL="175678" marR="1756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千位</a:t>
                      </a:r>
                    </a:p>
                  </a:txBody>
                  <a:tcPr marL="175678" marR="1756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百位</a:t>
                      </a:r>
                    </a:p>
                  </a:txBody>
                  <a:tcPr marL="175678" marR="1756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十位</a:t>
                      </a:r>
                    </a:p>
                  </a:txBody>
                  <a:tcPr marL="175678" marR="17567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2700" kern="100" dirty="0">
                          <a:effectLst/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个位</a:t>
                      </a:r>
                    </a:p>
                  </a:txBody>
                  <a:tcPr marL="175678" marR="17567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84858" y="1390918"/>
            <a:ext cx="9684912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 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根据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数位顺序表，可知：从右边起第一位是个位，第二位是十位，第三位是百位，第四位是千位，第五位是万位。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78796" y="2707849"/>
            <a:ext cx="833433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下面各数中的“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”分别在哪一位上，各表示多少？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6255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2840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4320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3112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2360865" y="4154845"/>
            <a:ext cx="6019011" cy="1200056"/>
            <a:chOff x="2360865" y="4154845"/>
            <a:chExt cx="6019011" cy="1200056"/>
          </a:xfrm>
        </p:grpSpPr>
        <p:sp>
          <p:nvSpPr>
            <p:cNvPr id="6" name="文本框 5"/>
            <p:cNvSpPr txBox="1"/>
            <p:nvPr/>
          </p:nvSpPr>
          <p:spPr>
            <a:xfrm>
              <a:off x="7297528" y="4770175"/>
              <a:ext cx="10823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" name="矩形 1"/>
            <p:cNvSpPr/>
            <p:nvPr/>
          </p:nvSpPr>
          <p:spPr>
            <a:xfrm>
              <a:off x="2360865" y="4171942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百位</a:t>
              </a:r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3635490" y="4171942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二百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6022903" y="4171942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千位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7216610" y="415484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二千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2360865" y="481458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十位</a:t>
              </a:r>
              <a:endParaRPr lang="zh-CN" altLang="en-US" dirty="0"/>
            </a:p>
          </p:txBody>
        </p:sp>
        <p:sp>
          <p:nvSpPr>
            <p:cNvPr id="11" name="矩形 10"/>
            <p:cNvSpPr/>
            <p:nvPr/>
          </p:nvSpPr>
          <p:spPr>
            <a:xfrm>
              <a:off x="3635490" y="4831681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二十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6022903" y="478617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个位</a:t>
              </a:r>
              <a:endParaRPr lang="zh-CN" altLang="en-US" dirty="0"/>
            </a:p>
          </p:txBody>
        </p:sp>
      </p:grpSp>
      <p:pic>
        <p:nvPicPr>
          <p:cNvPr id="14" name="图片 1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54133" y="4729381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303533" y="1250728"/>
            <a:ext cx="98041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：万以内数（中间不含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）的读、写：与千以内数的读、写方法一样。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03533" y="2635723"/>
            <a:ext cx="398538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】读出下面各数：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4532      6540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303533" y="4127931"/>
            <a:ext cx="91101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4532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读作：四千五百三十二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6540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读作：六千五百四十。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361871" y="4858484"/>
            <a:ext cx="498085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】写出下面各数：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五千五百六十五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八千八百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8754133" y="4716502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68948" y="1426373"/>
            <a:ext cx="8494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【讲解】五千五百六十五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写作：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5565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八千八百写作：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8800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68947" y="2099257"/>
            <a:ext cx="985233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【方法小结】万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以内数（中间不含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的读、写与千以内数的读、写方法一样：读数时，从高位读起，千位上是几就读作几千，百位上是几就读作几百，十位上是几就读作几十，个位上是几就读作几，末尾的零不读；写数时，从高位写起，几个千就在千位上写几，几个百就在百位上写几，几个十就在十位上写几，几个一就在个位上写几，数位上一个计数单位也没有，就在那个数位上写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333682" y="4962337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04552" y="1163638"/>
            <a:ext cx="10581743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读出下面各数。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2390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写出下面各数。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三千五百八十一 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六千五百 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组合 4"/>
          <p:cNvGrpSpPr/>
          <p:nvPr/>
        </p:nvGrpSpPr>
        <p:grpSpPr>
          <a:xfrm>
            <a:off x="3471573" y="2564021"/>
            <a:ext cx="7206880" cy="624313"/>
            <a:chOff x="3471573" y="2564021"/>
            <a:chExt cx="7206880" cy="624313"/>
          </a:xfrm>
        </p:grpSpPr>
        <p:sp>
          <p:nvSpPr>
            <p:cNvPr id="2" name="矩形 1"/>
            <p:cNvSpPr/>
            <p:nvPr/>
          </p:nvSpPr>
          <p:spPr>
            <a:xfrm>
              <a:off x="3471573" y="266511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九千</a:t>
              </a:r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8339351" y="2564021"/>
              <a:ext cx="23391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二千三百九十</a:t>
              </a:r>
              <a:endParaRPr lang="zh-CN" altLang="en-US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5129439" y="3862849"/>
            <a:ext cx="5549014" cy="523220"/>
            <a:chOff x="5129439" y="3862849"/>
            <a:chExt cx="5549014" cy="523220"/>
          </a:xfrm>
        </p:grpSpPr>
        <p:sp>
          <p:nvSpPr>
            <p:cNvPr id="7" name="矩形 6"/>
            <p:cNvSpPr/>
            <p:nvPr/>
          </p:nvSpPr>
          <p:spPr>
            <a:xfrm>
              <a:off x="5129439" y="3862849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3581</a:t>
              </a:r>
              <a:endParaRPr lang="zh-CN" altLang="en-US" dirty="0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9775642" y="3862849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6500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0" name="图片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217773" y="4780897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23493" y="1187250"/>
            <a:ext cx="620394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读出下面的数，并说一说它的组成。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480    906    320    1000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097597" y="3815879"/>
            <a:ext cx="989881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个一组成，这个数是（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）；一个数由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个百与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个十组成，这个数是（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223493" y="5275788"/>
            <a:ext cx="72394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）个十是一百，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）是一千。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23493" y="2578689"/>
            <a:ext cx="9647023" cy="1113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【参考答案】四百八十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个十组成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九百零六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9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三百二十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个十组成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一千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个千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组成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047004" y="3985156"/>
            <a:ext cx="2522768" cy="1139588"/>
            <a:chOff x="6047004" y="3985156"/>
            <a:chExt cx="2522768" cy="1139588"/>
          </a:xfrm>
        </p:grpSpPr>
        <p:sp>
          <p:nvSpPr>
            <p:cNvPr id="8" name="矩形 7"/>
            <p:cNvSpPr/>
            <p:nvPr/>
          </p:nvSpPr>
          <p:spPr>
            <a:xfrm>
              <a:off x="7846497" y="3985156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306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6047004" y="4601524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630</a:t>
              </a:r>
              <a:endParaRPr lang="zh-CN" altLang="en-US" dirty="0"/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883195" y="5281794"/>
            <a:ext cx="4887084" cy="558968"/>
            <a:chOff x="1883195" y="5281794"/>
            <a:chExt cx="4887084" cy="558968"/>
          </a:xfrm>
        </p:grpSpPr>
        <p:sp>
          <p:nvSpPr>
            <p:cNvPr id="11" name="矩形 10"/>
            <p:cNvSpPr/>
            <p:nvPr/>
          </p:nvSpPr>
          <p:spPr>
            <a:xfrm>
              <a:off x="1883195" y="531754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5867468" y="528179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一百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191966" y="4708594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121" name="文本框 120"/>
          <p:cNvSpPr txBox="1"/>
          <p:nvPr/>
        </p:nvSpPr>
        <p:spPr>
          <a:xfrm>
            <a:off x="1318584" y="2685070"/>
            <a:ext cx="981370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说一说，在数位顺序表中，右起第四位是（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）位，第五位是（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试一试：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个千、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个十组成的数是（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8" name="矩形 117"/>
          <p:cNvSpPr/>
          <p:nvPr/>
        </p:nvSpPr>
        <p:spPr>
          <a:xfrm>
            <a:off x="1318584" y="1268650"/>
            <a:ext cx="91519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 smtClean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想一想，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999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是几位数？再添</a:t>
            </a:r>
            <a:r>
              <a:rPr lang="en-US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是多少？它是几位数？</a:t>
            </a:r>
          </a:p>
        </p:txBody>
      </p:sp>
      <p:sp>
        <p:nvSpPr>
          <p:cNvPr id="119" name="矩形 118"/>
          <p:cNvSpPr/>
          <p:nvPr/>
        </p:nvSpPr>
        <p:spPr>
          <a:xfrm>
            <a:off x="1318584" y="2112326"/>
            <a:ext cx="43396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【参考答案】三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2423698" y="2858297"/>
            <a:ext cx="6584340" cy="1125558"/>
            <a:chOff x="2423698" y="2858297"/>
            <a:chExt cx="6584340" cy="1125558"/>
          </a:xfrm>
        </p:grpSpPr>
        <p:sp>
          <p:nvSpPr>
            <p:cNvPr id="120" name="矩形 119"/>
            <p:cNvSpPr/>
            <p:nvPr/>
          </p:nvSpPr>
          <p:spPr>
            <a:xfrm>
              <a:off x="8464299" y="285829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</a:t>
              </a:r>
              <a:endParaRPr lang="zh-CN" altLang="en-US" dirty="0"/>
            </a:p>
          </p:txBody>
        </p:sp>
        <p:sp>
          <p:nvSpPr>
            <p:cNvPr id="123" name="矩形 122"/>
            <p:cNvSpPr/>
            <p:nvPr/>
          </p:nvSpPr>
          <p:spPr>
            <a:xfrm>
              <a:off x="2423698" y="3460635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万</a:t>
              </a:r>
              <a:endParaRPr lang="zh-CN" altLang="en-US" dirty="0"/>
            </a:p>
          </p:txBody>
        </p:sp>
      </p:grpSp>
      <p:sp>
        <p:nvSpPr>
          <p:cNvPr id="124" name="矩形 123"/>
          <p:cNvSpPr/>
          <p:nvPr/>
        </p:nvSpPr>
        <p:spPr>
          <a:xfrm>
            <a:off x="8838555" y="4144879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5480</a:t>
            </a:r>
            <a:endParaRPr lang="zh-CN" altLang="en-US" dirty="0"/>
          </a:p>
        </p:txBody>
      </p:sp>
      <p:sp>
        <p:nvSpPr>
          <p:cNvPr id="129" name="文本框 128"/>
          <p:cNvSpPr txBox="1"/>
          <p:nvPr/>
        </p:nvSpPr>
        <p:spPr>
          <a:xfrm>
            <a:off x="1301756" y="4968740"/>
            <a:ext cx="33313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写一写、读一读。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9191966" y="4708594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504229" y="1442228"/>
            <a:ext cx="6260275" cy="1610066"/>
            <a:chOff x="1465592" y="4018002"/>
            <a:chExt cx="6026100" cy="1378246"/>
          </a:xfrm>
        </p:grpSpPr>
        <p:grpSp>
          <p:nvGrpSpPr>
            <p:cNvPr id="5" name="组合 4"/>
            <p:cNvGrpSpPr/>
            <p:nvPr/>
          </p:nvGrpSpPr>
          <p:grpSpPr>
            <a:xfrm>
              <a:off x="1465592" y="4018002"/>
              <a:ext cx="5965518" cy="1378246"/>
              <a:chOff x="1465592" y="4018002"/>
              <a:chExt cx="3248025" cy="708025"/>
            </a:xfrm>
          </p:grpSpPr>
          <p:grpSp>
            <p:nvGrpSpPr>
              <p:cNvPr id="8" name="组合 4085"/>
              <p:cNvGrpSpPr/>
              <p:nvPr/>
            </p:nvGrpSpPr>
            <p:grpSpPr bwMode="auto">
              <a:xfrm>
                <a:off x="1465592" y="4018002"/>
                <a:ext cx="1171575" cy="698500"/>
                <a:chOff x="3240" y="3156"/>
                <a:chExt cx="1845" cy="1098"/>
              </a:xfrm>
            </p:grpSpPr>
            <p:grpSp>
              <p:nvGrpSpPr>
                <p:cNvPr id="64" name="组合 4086"/>
                <p:cNvGrpSpPr/>
                <p:nvPr/>
              </p:nvGrpSpPr>
              <p:grpSpPr bwMode="auto">
                <a:xfrm>
                  <a:off x="4455" y="3624"/>
                  <a:ext cx="180" cy="171"/>
                  <a:chOff x="7560" y="6120"/>
                  <a:chExt cx="180" cy="171"/>
                </a:xfrm>
              </p:grpSpPr>
              <p:sp>
                <p:nvSpPr>
                  <p:cNvPr id="116" name="椭圆 4087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12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7" name="椭圆 4088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21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sp>
              <p:nvSpPr>
                <p:cNvPr id="65" name="椭圆 4089"/>
                <p:cNvSpPr>
                  <a:spLocks noChangeArrowheads="1"/>
                </p:cNvSpPr>
                <p:nvPr/>
              </p:nvSpPr>
              <p:spPr bwMode="auto">
                <a:xfrm>
                  <a:off x="4785" y="316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66" name="椭圆 4090"/>
                <p:cNvSpPr>
                  <a:spLocks noChangeArrowheads="1"/>
                </p:cNvSpPr>
                <p:nvPr/>
              </p:nvSpPr>
              <p:spPr bwMode="auto">
                <a:xfrm>
                  <a:off x="3780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67" name="组合 4091"/>
                <p:cNvGrpSpPr/>
                <p:nvPr/>
              </p:nvGrpSpPr>
              <p:grpSpPr bwMode="auto">
                <a:xfrm>
                  <a:off x="3780" y="3981"/>
                  <a:ext cx="180" cy="252"/>
                  <a:chOff x="8100" y="6276"/>
                  <a:chExt cx="180" cy="252"/>
                </a:xfrm>
              </p:grpSpPr>
              <p:sp>
                <p:nvSpPr>
                  <p:cNvPr id="112" name="椭圆 4092"/>
                  <p:cNvSpPr>
                    <a:spLocks noChangeArrowheads="1"/>
                  </p:cNvSpPr>
                  <p:nvPr/>
                </p:nvSpPr>
                <p:spPr bwMode="auto">
                  <a:xfrm>
                    <a:off x="8100" y="6447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113" name="组合 4093"/>
                  <p:cNvGrpSpPr/>
                  <p:nvPr/>
                </p:nvGrpSpPr>
                <p:grpSpPr bwMode="auto">
                  <a:xfrm>
                    <a:off x="8100" y="627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14" name="椭圆 409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15" name="椭圆 409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68" name="椭圆 4096"/>
                <p:cNvSpPr>
                  <a:spLocks noChangeArrowheads="1"/>
                </p:cNvSpPr>
                <p:nvPr/>
              </p:nvSpPr>
              <p:spPr bwMode="auto">
                <a:xfrm>
                  <a:off x="3780" y="3624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69" name="组合 4097"/>
                <p:cNvGrpSpPr/>
                <p:nvPr/>
              </p:nvGrpSpPr>
              <p:grpSpPr bwMode="auto">
                <a:xfrm>
                  <a:off x="4455" y="4071"/>
                  <a:ext cx="180" cy="171"/>
                  <a:chOff x="7560" y="6120"/>
                  <a:chExt cx="180" cy="171"/>
                </a:xfrm>
              </p:grpSpPr>
              <p:sp>
                <p:nvSpPr>
                  <p:cNvPr id="110" name="椭圆 4098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12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sp>
                <p:nvSpPr>
                  <p:cNvPr id="111" name="椭圆 4099"/>
                  <p:cNvSpPr>
                    <a:spLocks noChangeArrowheads="1"/>
                  </p:cNvSpPr>
                  <p:nvPr/>
                </p:nvSpPr>
                <p:spPr bwMode="auto">
                  <a:xfrm>
                    <a:off x="7560" y="6210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70" name="组合 4100"/>
                <p:cNvGrpSpPr/>
                <p:nvPr/>
              </p:nvGrpSpPr>
              <p:grpSpPr bwMode="auto">
                <a:xfrm>
                  <a:off x="4110" y="3609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104" name="组合 4101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08" name="椭圆 410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9" name="椭圆 410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105" name="组合 4104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106" name="椭圆 410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107" name="椭圆 410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71" name="组合 4107"/>
                <p:cNvGrpSpPr/>
                <p:nvPr/>
              </p:nvGrpSpPr>
              <p:grpSpPr bwMode="auto">
                <a:xfrm>
                  <a:off x="3240" y="3156"/>
                  <a:ext cx="1845" cy="1098"/>
                  <a:chOff x="5400" y="3306"/>
                  <a:chExt cx="1845" cy="1098"/>
                </a:xfrm>
              </p:grpSpPr>
              <p:grpSp>
                <p:nvGrpSpPr>
                  <p:cNvPr id="81" name="组合 4108"/>
                  <p:cNvGrpSpPr/>
                  <p:nvPr/>
                </p:nvGrpSpPr>
                <p:grpSpPr bwMode="auto">
                  <a:xfrm>
                    <a:off x="5580" y="4086"/>
                    <a:ext cx="180" cy="305"/>
                    <a:chOff x="8280" y="7836"/>
                    <a:chExt cx="180" cy="305"/>
                  </a:xfrm>
                </p:grpSpPr>
                <p:sp>
                  <p:nvSpPr>
                    <p:cNvPr id="99" name="椭圆 410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0" y="7985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100" name="组合 4110"/>
                    <p:cNvGrpSpPr/>
                    <p:nvPr/>
                  </p:nvGrpSpPr>
                  <p:grpSpPr bwMode="auto">
                    <a:xfrm>
                      <a:off x="8280" y="7836"/>
                      <a:ext cx="180" cy="305"/>
                      <a:chOff x="8280" y="7836"/>
                      <a:chExt cx="180" cy="305"/>
                    </a:xfrm>
                  </p:grpSpPr>
                  <p:sp>
                    <p:nvSpPr>
                      <p:cNvPr id="101" name="椭圆 4111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836"/>
                        <a:ext cx="180" cy="82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2" name="椭圆 4112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91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103" name="椭圆 4113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806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82" name="组合 4114"/>
                  <p:cNvGrpSpPr/>
                  <p:nvPr/>
                </p:nvGrpSpPr>
                <p:grpSpPr bwMode="auto">
                  <a:xfrm>
                    <a:off x="5400" y="3306"/>
                    <a:ext cx="1845" cy="1098"/>
                    <a:chOff x="5400" y="3306"/>
                    <a:chExt cx="1845" cy="1098"/>
                  </a:xfrm>
                </p:grpSpPr>
                <p:sp>
                  <p:nvSpPr>
                    <p:cNvPr id="83" name="椭圆 41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0" y="3312"/>
                      <a:ext cx="180" cy="82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84" name="组合 4116"/>
                    <p:cNvGrpSpPr/>
                    <p:nvPr/>
                  </p:nvGrpSpPr>
                  <p:grpSpPr bwMode="auto">
                    <a:xfrm>
                      <a:off x="5400" y="3306"/>
                      <a:ext cx="1845" cy="1098"/>
                      <a:chOff x="5400" y="3306"/>
                      <a:chExt cx="1845" cy="1098"/>
                    </a:xfrm>
                  </p:grpSpPr>
                  <p:sp>
                    <p:nvSpPr>
                      <p:cNvPr id="85" name="直线 411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6" name="直线 411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17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7" name="直线 411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83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8" name="直线 412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04" y="3317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89" name="直线 412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0" y="3312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0" name="直线 412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321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1" name="直线 412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00" y="440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2" name="直线 412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0" y="356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3" name="直线 412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312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4" name="直线 412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759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5" name="直线 412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6" name="直线 412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7" name="直线 412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98" name="直线 413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sp>
              <p:nvSpPr>
                <p:cNvPr id="72" name="椭圆 4131"/>
                <p:cNvSpPr>
                  <a:spLocks noChangeArrowheads="1"/>
                </p:cNvSpPr>
                <p:nvPr/>
              </p:nvSpPr>
              <p:spPr bwMode="auto">
                <a:xfrm>
                  <a:off x="445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73" name="椭圆 4132"/>
                <p:cNvSpPr>
                  <a:spLocks noChangeArrowheads="1"/>
                </p:cNvSpPr>
                <p:nvPr/>
              </p:nvSpPr>
              <p:spPr bwMode="auto">
                <a:xfrm>
                  <a:off x="4110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74" name="组合 4133"/>
                <p:cNvGrpSpPr/>
                <p:nvPr/>
              </p:nvGrpSpPr>
              <p:grpSpPr bwMode="auto">
                <a:xfrm>
                  <a:off x="4785" y="3894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75" name="组合 4134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79" name="椭圆 413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80" name="椭圆 413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76" name="组合 4137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77" name="椭圆 413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78" name="椭圆 413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9" name="组合 4140"/>
              <p:cNvGrpSpPr/>
              <p:nvPr/>
            </p:nvGrpSpPr>
            <p:grpSpPr bwMode="auto">
              <a:xfrm>
                <a:off x="3542042" y="4027527"/>
                <a:ext cx="1171575" cy="698500"/>
                <a:chOff x="5940" y="3156"/>
                <a:chExt cx="1845" cy="1098"/>
              </a:xfrm>
            </p:grpSpPr>
            <p:sp>
              <p:nvSpPr>
                <p:cNvPr id="10" name="椭圆 4141"/>
                <p:cNvSpPr>
                  <a:spLocks noChangeArrowheads="1"/>
                </p:cNvSpPr>
                <p:nvPr/>
              </p:nvSpPr>
              <p:spPr bwMode="auto">
                <a:xfrm>
                  <a:off x="6450" y="3156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grpSp>
              <p:nvGrpSpPr>
                <p:cNvPr id="11" name="组合 4142"/>
                <p:cNvGrpSpPr/>
                <p:nvPr/>
              </p:nvGrpSpPr>
              <p:grpSpPr bwMode="auto">
                <a:xfrm>
                  <a:off x="5940" y="3156"/>
                  <a:ext cx="1845" cy="1098"/>
                  <a:chOff x="5400" y="3306"/>
                  <a:chExt cx="1845" cy="1098"/>
                </a:xfrm>
              </p:grpSpPr>
              <p:grpSp>
                <p:nvGrpSpPr>
                  <p:cNvPr id="41" name="组合 4143"/>
                  <p:cNvGrpSpPr/>
                  <p:nvPr/>
                </p:nvGrpSpPr>
                <p:grpSpPr bwMode="auto">
                  <a:xfrm>
                    <a:off x="5580" y="4086"/>
                    <a:ext cx="180" cy="305"/>
                    <a:chOff x="8280" y="7836"/>
                    <a:chExt cx="180" cy="305"/>
                  </a:xfrm>
                </p:grpSpPr>
                <p:sp>
                  <p:nvSpPr>
                    <p:cNvPr id="59" name="椭圆 414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8280" y="7985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60" name="组合 4145"/>
                    <p:cNvGrpSpPr/>
                    <p:nvPr/>
                  </p:nvGrpSpPr>
                  <p:grpSpPr bwMode="auto">
                    <a:xfrm>
                      <a:off x="8280" y="7836"/>
                      <a:ext cx="180" cy="305"/>
                      <a:chOff x="8280" y="7836"/>
                      <a:chExt cx="180" cy="305"/>
                    </a:xfrm>
                  </p:grpSpPr>
                  <p:sp>
                    <p:nvSpPr>
                      <p:cNvPr id="61" name="椭圆 4146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836"/>
                        <a:ext cx="180" cy="82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2" name="椭圆 414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791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63" name="椭圆 414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8280" y="8060"/>
                        <a:ext cx="180" cy="81"/>
                      </a:xfrm>
                      <a:prstGeom prst="ellipse">
                        <a:avLst/>
                      </a:prstGeom>
                      <a:solidFill>
                        <a:srgbClr val="333333"/>
                      </a:solidFill>
                      <a:ln w="9525">
                        <a:solidFill>
                          <a:srgbClr val="000000"/>
                        </a:solidFill>
                        <a:round/>
                      </a:ln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  <p:grpSp>
                <p:nvGrpSpPr>
                  <p:cNvPr id="42" name="组合 4149"/>
                  <p:cNvGrpSpPr/>
                  <p:nvPr/>
                </p:nvGrpSpPr>
                <p:grpSpPr bwMode="auto">
                  <a:xfrm>
                    <a:off x="5400" y="3306"/>
                    <a:ext cx="1845" cy="1098"/>
                    <a:chOff x="5400" y="3306"/>
                    <a:chExt cx="1845" cy="1098"/>
                  </a:xfrm>
                </p:grpSpPr>
                <p:sp>
                  <p:nvSpPr>
                    <p:cNvPr id="43" name="椭圆 415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580" y="3312"/>
                      <a:ext cx="180" cy="82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grpSp>
                  <p:nvGrpSpPr>
                    <p:cNvPr id="44" name="组合 4151"/>
                    <p:cNvGrpSpPr/>
                    <p:nvPr/>
                  </p:nvGrpSpPr>
                  <p:grpSpPr bwMode="auto">
                    <a:xfrm>
                      <a:off x="5400" y="3306"/>
                      <a:ext cx="1845" cy="1098"/>
                      <a:chOff x="5400" y="3306"/>
                      <a:chExt cx="1845" cy="1098"/>
                    </a:xfrm>
                  </p:grpSpPr>
                  <p:sp>
                    <p:nvSpPr>
                      <p:cNvPr id="45" name="直线 415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6" name="直线 415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17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7" name="直线 415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83" y="3755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8" name="直线 415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004" y="3317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49" name="直线 4156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670" y="3312"/>
                        <a:ext cx="0" cy="245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0" name="直线 4157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364" y="3321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1" name="直线 4158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00" y="440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2" name="直线 4159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30" y="3564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3" name="直线 4160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312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4" name="直线 4161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5445" y="3759"/>
                        <a:ext cx="1800" cy="0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5" name="直线 4162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6" name="直线 4163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760"/>
                        <a:ext cx="0" cy="613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7" name="直线 4164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670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  <p:sp>
                    <p:nvSpPr>
                      <p:cNvPr id="58" name="直线 4165"/>
                      <p:cNvSpPr>
                        <a:spLocks noChangeShapeType="1"/>
                      </p:cNvSpPr>
                      <p:nvPr/>
                    </p:nvSpPr>
                    <p:spPr bwMode="auto">
                      <a:xfrm>
                        <a:off x="7039" y="3306"/>
                        <a:ext cx="0" cy="246"/>
                      </a:xfrm>
                      <a:prstGeom prst="line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rou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noFill/>
                          </a14:hiddenFill>
                        </a:ext>
                      </a:extLst>
                    </p:spPr>
                    <p:txBody>
                      <a:bodyPr vert="horz" wrap="square" lIns="91440" tIns="45720" rIns="91440" bIns="45720" numCol="1" anchor="t" anchorCtr="0" compatLnSpc="1"/>
                      <a:lstStyle/>
                      <a:p>
                        <a:endParaRPr lang="zh-CN" altLang="en-US"/>
                      </a:p>
                    </p:txBody>
                  </p:sp>
                </p:grpSp>
              </p:grpSp>
            </p:grpSp>
            <p:grpSp>
              <p:nvGrpSpPr>
                <p:cNvPr id="12" name="组合 4166"/>
                <p:cNvGrpSpPr/>
                <p:nvPr/>
              </p:nvGrpSpPr>
              <p:grpSpPr bwMode="auto">
                <a:xfrm>
                  <a:off x="7485" y="3996"/>
                  <a:ext cx="180" cy="252"/>
                  <a:chOff x="8100" y="6276"/>
                  <a:chExt cx="180" cy="252"/>
                </a:xfrm>
              </p:grpSpPr>
              <p:sp>
                <p:nvSpPr>
                  <p:cNvPr id="37" name="椭圆 4167"/>
                  <p:cNvSpPr>
                    <a:spLocks noChangeArrowheads="1"/>
                  </p:cNvSpPr>
                  <p:nvPr/>
                </p:nvSpPr>
                <p:spPr bwMode="auto">
                  <a:xfrm>
                    <a:off x="8100" y="6447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38" name="组合 4168"/>
                  <p:cNvGrpSpPr/>
                  <p:nvPr/>
                </p:nvGrpSpPr>
                <p:grpSpPr bwMode="auto">
                  <a:xfrm>
                    <a:off x="8100" y="627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39" name="椭圆 416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40" name="椭圆 417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3" name="组合 4171"/>
                <p:cNvGrpSpPr/>
                <p:nvPr/>
              </p:nvGrpSpPr>
              <p:grpSpPr bwMode="auto">
                <a:xfrm>
                  <a:off x="7155" y="3624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31" name="组合 4172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35" name="椭圆 417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6" name="椭圆 417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2" name="组合 4175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33" name="椭圆 417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4" name="椭圆 4177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4" name="组合 4178"/>
                <p:cNvGrpSpPr/>
                <p:nvPr/>
              </p:nvGrpSpPr>
              <p:grpSpPr bwMode="auto">
                <a:xfrm>
                  <a:off x="6465" y="3615"/>
                  <a:ext cx="180" cy="348"/>
                  <a:chOff x="7920" y="5496"/>
                  <a:chExt cx="180" cy="348"/>
                </a:xfrm>
              </p:grpSpPr>
              <p:grpSp>
                <p:nvGrpSpPr>
                  <p:cNvPr id="25" name="组合 4179"/>
                  <p:cNvGrpSpPr/>
                  <p:nvPr/>
                </p:nvGrpSpPr>
                <p:grpSpPr bwMode="auto">
                  <a:xfrm>
                    <a:off x="7920" y="549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29" name="椭圆 418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30" name="椭圆 41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26" name="组合 4182"/>
                  <p:cNvGrpSpPr/>
                  <p:nvPr/>
                </p:nvGrpSpPr>
                <p:grpSpPr bwMode="auto">
                  <a:xfrm>
                    <a:off x="7920" y="5673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27" name="椭圆 418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8" name="椭圆 418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grpSp>
              <p:nvGrpSpPr>
                <p:cNvPr id="15" name="组合 4185"/>
                <p:cNvGrpSpPr/>
                <p:nvPr/>
              </p:nvGrpSpPr>
              <p:grpSpPr bwMode="auto">
                <a:xfrm>
                  <a:off x="6810" y="3981"/>
                  <a:ext cx="180" cy="252"/>
                  <a:chOff x="8100" y="6276"/>
                  <a:chExt cx="180" cy="252"/>
                </a:xfrm>
              </p:grpSpPr>
              <p:sp>
                <p:nvSpPr>
                  <p:cNvPr id="21" name="椭圆 4186"/>
                  <p:cNvSpPr>
                    <a:spLocks noChangeArrowheads="1"/>
                  </p:cNvSpPr>
                  <p:nvPr/>
                </p:nvSpPr>
                <p:spPr bwMode="auto">
                  <a:xfrm>
                    <a:off x="8100" y="6447"/>
                    <a:ext cx="180" cy="81"/>
                  </a:xfrm>
                  <a:prstGeom prst="ellipse">
                    <a:avLst/>
                  </a:prstGeom>
                  <a:solidFill>
                    <a:srgbClr val="333333"/>
                  </a:solidFill>
                  <a:ln w="9525">
                    <a:solidFill>
                      <a:srgbClr val="000000"/>
                    </a:solidFill>
                    <a:round/>
                  </a:ln>
                </p:spPr>
                <p:txBody>
                  <a:bodyPr vert="horz" wrap="square" lIns="91440" tIns="45720" rIns="91440" bIns="45720" numCol="1" anchor="t" anchorCtr="0" compatLnSpc="1"/>
                  <a:lstStyle/>
                  <a:p>
                    <a:endParaRPr lang="zh-CN" altLang="en-US"/>
                  </a:p>
                </p:txBody>
              </p:sp>
              <p:grpSp>
                <p:nvGrpSpPr>
                  <p:cNvPr id="22" name="组合 4187"/>
                  <p:cNvGrpSpPr/>
                  <p:nvPr/>
                </p:nvGrpSpPr>
                <p:grpSpPr bwMode="auto">
                  <a:xfrm>
                    <a:off x="8100" y="6276"/>
                    <a:ext cx="180" cy="171"/>
                    <a:chOff x="7560" y="6120"/>
                    <a:chExt cx="180" cy="171"/>
                  </a:xfrm>
                </p:grpSpPr>
                <p:sp>
                  <p:nvSpPr>
                    <p:cNvPr id="23" name="椭圆 4188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12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  <p:sp>
                  <p:nvSpPr>
                    <p:cNvPr id="24" name="椭圆 4189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60" y="6210"/>
                      <a:ext cx="180" cy="81"/>
                    </a:xfrm>
                    <a:prstGeom prst="ellipse">
                      <a:avLst/>
                    </a:prstGeom>
                    <a:solidFill>
                      <a:srgbClr val="333333"/>
                    </a:solidFill>
                    <a:ln w="9525">
                      <a:solidFill>
                        <a:srgbClr val="000000"/>
                      </a:solidFill>
                      <a:round/>
                    </a:ln>
                  </p:spPr>
                  <p:txBody>
                    <a:bodyPr vert="horz" wrap="square" lIns="91440" tIns="45720" rIns="91440" bIns="45720" numCol="1" anchor="t" anchorCtr="0" compatLnSpc="1"/>
                    <a:lstStyle/>
                    <a:p>
                      <a:endParaRPr lang="zh-CN" altLang="en-US"/>
                    </a:p>
                  </p:txBody>
                </p:sp>
              </p:grpSp>
            </p:grpSp>
            <p:sp>
              <p:nvSpPr>
                <p:cNvPr id="16" name="椭圆 4190"/>
                <p:cNvSpPr>
                  <a:spLocks noChangeArrowheads="1"/>
                </p:cNvSpPr>
                <p:nvPr/>
              </p:nvSpPr>
              <p:spPr bwMode="auto">
                <a:xfrm>
                  <a:off x="682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7" name="椭圆 4191"/>
                <p:cNvSpPr>
                  <a:spLocks noChangeArrowheads="1"/>
                </p:cNvSpPr>
                <p:nvPr/>
              </p:nvSpPr>
              <p:spPr bwMode="auto">
                <a:xfrm>
                  <a:off x="748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8" name="椭圆 4192"/>
                <p:cNvSpPr>
                  <a:spLocks noChangeArrowheads="1"/>
                </p:cNvSpPr>
                <p:nvPr/>
              </p:nvSpPr>
              <p:spPr bwMode="auto">
                <a:xfrm>
                  <a:off x="6825" y="3624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19" name="椭圆 4193"/>
                <p:cNvSpPr>
                  <a:spLocks noChangeArrowheads="1"/>
                </p:cNvSpPr>
                <p:nvPr/>
              </p:nvSpPr>
              <p:spPr bwMode="auto">
                <a:xfrm>
                  <a:off x="7155" y="3312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  <p:sp>
              <p:nvSpPr>
                <p:cNvPr id="20" name="椭圆 4194"/>
                <p:cNvSpPr>
                  <a:spLocks noChangeArrowheads="1"/>
                </p:cNvSpPr>
                <p:nvPr/>
              </p:nvSpPr>
              <p:spPr bwMode="auto">
                <a:xfrm>
                  <a:off x="7485" y="3915"/>
                  <a:ext cx="180" cy="81"/>
                </a:xfrm>
                <a:prstGeom prst="ellipse">
                  <a:avLst/>
                </a:prstGeom>
                <a:solidFill>
                  <a:srgbClr val="333333"/>
                </a:solidFill>
                <a:ln w="9525">
                  <a:solidFill>
                    <a:srgbClr val="000000"/>
                  </a:solidFill>
                  <a:round/>
                </a:ln>
              </p:spPr>
              <p:txBody>
                <a:bodyPr vert="horz" wrap="square" lIns="91440" tIns="45720" rIns="91440" bIns="45720" numCol="1" anchor="t" anchorCtr="0" compatLnSpc="1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" name="矩形 5"/>
            <p:cNvSpPr/>
            <p:nvPr/>
          </p:nvSpPr>
          <p:spPr>
            <a:xfrm>
              <a:off x="1636435" y="4320276"/>
              <a:ext cx="2026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kern="100" dirty="0">
                  <a:cs typeface="宋体" panose="02010600030101010101" pitchFamily="2" charset="-122"/>
                </a:rPr>
                <a:t>万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千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百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十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个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5465175" y="4332752"/>
              <a:ext cx="20265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kern="100" dirty="0">
                  <a:cs typeface="宋体" panose="02010600030101010101" pitchFamily="2" charset="-122"/>
                </a:rPr>
                <a:t>万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千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百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>
                  <a:cs typeface="宋体" panose="02010600030101010101" pitchFamily="2" charset="-122"/>
                </a:rPr>
                <a:t>十</a:t>
              </a:r>
              <a:r>
                <a:rPr lang="en-US" altLang="zh-CN" kern="100" dirty="0">
                  <a:cs typeface="宋体" panose="02010600030101010101" pitchFamily="2" charset="-122"/>
                </a:rPr>
                <a:t>  </a:t>
              </a:r>
              <a:r>
                <a:rPr lang="en-US" altLang="zh-CN" kern="100" dirty="0" smtClean="0">
                  <a:cs typeface="宋体" panose="02010600030101010101" pitchFamily="2" charset="-122"/>
                </a:rPr>
                <a:t>  </a:t>
              </a:r>
              <a:r>
                <a:rPr lang="zh-CN" altLang="zh-CN" kern="100" dirty="0" smtClean="0">
                  <a:cs typeface="宋体" panose="02010600030101010101" pitchFamily="2" charset="-122"/>
                </a:rPr>
                <a:t>个</a:t>
              </a:r>
              <a:endParaRPr lang="zh-CN" altLang="en-US" dirty="0"/>
            </a:p>
          </p:txBody>
        </p:sp>
      </p:grpSp>
      <p:sp>
        <p:nvSpPr>
          <p:cNvPr id="118" name="文本框 117"/>
          <p:cNvSpPr txBox="1"/>
          <p:nvPr/>
        </p:nvSpPr>
        <p:spPr>
          <a:xfrm>
            <a:off x="1197736" y="3309871"/>
            <a:ext cx="90653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9" name="文本框 118"/>
          <p:cNvSpPr txBox="1"/>
          <p:nvPr/>
        </p:nvSpPr>
        <p:spPr>
          <a:xfrm>
            <a:off x="1275821" y="4404324"/>
            <a:ext cx="98709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3468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里面有（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）个千、（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1" name="矩形 120"/>
          <p:cNvSpPr/>
          <p:nvPr/>
        </p:nvSpPr>
        <p:spPr>
          <a:xfrm>
            <a:off x="3085368" y="3313453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6970</a:t>
            </a:r>
            <a:endParaRPr lang="zh-CN" altLang="en-US" dirty="0"/>
          </a:p>
        </p:txBody>
      </p:sp>
      <p:sp>
        <p:nvSpPr>
          <p:cNvPr id="122" name="矩形 121"/>
          <p:cNvSpPr/>
          <p:nvPr/>
        </p:nvSpPr>
        <p:spPr>
          <a:xfrm>
            <a:off x="2667366" y="3822585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六千九百七十</a:t>
            </a:r>
            <a:endParaRPr lang="zh-CN" altLang="en-US" dirty="0"/>
          </a:p>
        </p:txBody>
      </p:sp>
      <p:grpSp>
        <p:nvGrpSpPr>
          <p:cNvPr id="120" name="组合 119"/>
          <p:cNvGrpSpPr/>
          <p:nvPr/>
        </p:nvGrpSpPr>
        <p:grpSpPr>
          <a:xfrm>
            <a:off x="7156347" y="3299668"/>
            <a:ext cx="2877711" cy="944722"/>
            <a:chOff x="7156347" y="3299668"/>
            <a:chExt cx="2877711" cy="944722"/>
          </a:xfrm>
        </p:grpSpPr>
        <p:sp>
          <p:nvSpPr>
            <p:cNvPr id="2" name="矩形 1"/>
            <p:cNvSpPr/>
            <p:nvPr/>
          </p:nvSpPr>
          <p:spPr>
            <a:xfrm>
              <a:off x="7156347" y="3721170"/>
              <a:ext cx="28777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四千六百九十五</a:t>
              </a:r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23" name="矩形 122"/>
            <p:cNvSpPr/>
            <p:nvPr/>
          </p:nvSpPr>
          <p:spPr>
            <a:xfrm>
              <a:off x="7556176" y="329966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4695</a:t>
              </a:r>
              <a:endParaRPr lang="zh-CN" altLang="en-US" dirty="0"/>
            </a:p>
          </p:txBody>
        </p:sp>
      </p:grpSp>
      <p:grpSp>
        <p:nvGrpSpPr>
          <p:cNvPr id="124" name="组合 123"/>
          <p:cNvGrpSpPr/>
          <p:nvPr/>
        </p:nvGrpSpPr>
        <p:grpSpPr>
          <a:xfrm>
            <a:off x="2154522" y="5209439"/>
            <a:ext cx="7474796" cy="1142183"/>
            <a:chOff x="2154522" y="5209439"/>
            <a:chExt cx="7474796" cy="1142183"/>
          </a:xfrm>
        </p:grpSpPr>
        <p:sp>
          <p:nvSpPr>
            <p:cNvPr id="125" name="矩形 124"/>
            <p:cNvSpPr/>
            <p:nvPr/>
          </p:nvSpPr>
          <p:spPr>
            <a:xfrm>
              <a:off x="4642266" y="520964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dirty="0"/>
            </a:p>
          </p:txBody>
        </p:sp>
        <p:sp>
          <p:nvSpPr>
            <p:cNvPr id="126" name="矩形 125"/>
            <p:cNvSpPr/>
            <p:nvPr/>
          </p:nvSpPr>
          <p:spPr>
            <a:xfrm>
              <a:off x="6938259" y="5227861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dirty="0"/>
            </a:p>
          </p:txBody>
        </p:sp>
        <p:sp>
          <p:nvSpPr>
            <p:cNvPr id="127" name="矩形 126"/>
            <p:cNvSpPr/>
            <p:nvPr/>
          </p:nvSpPr>
          <p:spPr>
            <a:xfrm>
              <a:off x="9265116" y="5209439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</a:t>
              </a:r>
              <a:endParaRPr lang="zh-CN" altLang="en-US" dirty="0"/>
            </a:p>
          </p:txBody>
        </p:sp>
        <p:sp>
          <p:nvSpPr>
            <p:cNvPr id="128" name="矩形 127"/>
            <p:cNvSpPr/>
            <p:nvPr/>
          </p:nvSpPr>
          <p:spPr>
            <a:xfrm>
              <a:off x="2154522" y="5828402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73885" y="1329443"/>
            <a:ext cx="98795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个千、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个十组成，这个数是（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）在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6600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这个数中，左边的“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”表示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），右边的“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”表示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73885" y="3360768"/>
            <a:ext cx="99784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7.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读出下面横线上的数。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）一台笔记本电脑售价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5880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元。读作：（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）妈妈这个月的工资是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4500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元。读作：（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）京沪铁路是中国一条从北京通往上海的铁路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全长</a:t>
            </a:r>
            <a:r>
              <a:rPr lang="en-US" altLang="zh-CN" sz="2800" u="sng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1463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千米。读作：（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87174" y="148997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8240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4088095" y="2121891"/>
            <a:ext cx="5128991" cy="1189316"/>
            <a:chOff x="4088095" y="2121891"/>
            <a:chExt cx="5128991" cy="1189316"/>
          </a:xfrm>
        </p:grpSpPr>
        <p:sp>
          <p:nvSpPr>
            <p:cNvPr id="8" name="矩形 7"/>
            <p:cNvSpPr/>
            <p:nvPr/>
          </p:nvSpPr>
          <p:spPr>
            <a:xfrm>
              <a:off x="8673347" y="212189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4088095" y="2787987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endParaRPr lang="zh-CN" altLang="en-US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8047535" y="416378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五千八百八十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8406607" y="4819299"/>
            <a:ext cx="16209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四千五百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3167578" y="6058504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一千四百六十三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637166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158539" y="1163638"/>
            <a:ext cx="99070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写出横线上的数。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）希望小学一共有师生</a:t>
            </a:r>
            <a:r>
              <a:rPr lang="zh-CN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二千一百五十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人。写作：（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）长江是亚洲第一长河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全长</a:t>
            </a:r>
            <a:r>
              <a:rPr lang="zh-CN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六千三百九十七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千米。写作：（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58539" y="3841294"/>
            <a:ext cx="1058655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9.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按规律填数。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 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1900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5500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660003" y="1948737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2150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734356" y="321177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6397</a:t>
            </a:r>
            <a:endParaRPr lang="zh-CN" altLang="en-US" dirty="0"/>
          </a:p>
        </p:txBody>
      </p:sp>
      <p:grpSp>
        <p:nvGrpSpPr>
          <p:cNvPr id="6" name="组合 5"/>
          <p:cNvGrpSpPr/>
          <p:nvPr/>
        </p:nvGrpSpPr>
        <p:grpSpPr>
          <a:xfrm>
            <a:off x="6112052" y="4652259"/>
            <a:ext cx="4711969" cy="529485"/>
            <a:chOff x="6112052" y="4652259"/>
            <a:chExt cx="4711969" cy="529485"/>
          </a:xfrm>
        </p:grpSpPr>
        <p:sp>
          <p:nvSpPr>
            <p:cNvPr id="8" name="矩形 7"/>
            <p:cNvSpPr/>
            <p:nvPr/>
          </p:nvSpPr>
          <p:spPr>
            <a:xfrm>
              <a:off x="6112052" y="465852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8000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8104433" y="4652259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9000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9741673" y="4652259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10000</a:t>
              </a:r>
              <a:endParaRPr lang="zh-CN" altLang="en-US" dirty="0"/>
            </a:p>
          </p:txBody>
        </p:sp>
      </p:grpSp>
      <p:sp>
        <p:nvSpPr>
          <p:cNvPr id="11" name="矩形 10"/>
          <p:cNvSpPr/>
          <p:nvPr/>
        </p:nvSpPr>
        <p:spPr>
          <a:xfrm>
            <a:off x="6097960" y="526265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1600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7985348" y="5276624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1500</a:t>
            </a:r>
            <a:endParaRPr lang="zh-CN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9780590" y="5262650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1400</a:t>
            </a:r>
            <a:endParaRPr lang="zh-CN" altLang="en-US" dirty="0"/>
          </a:p>
        </p:txBody>
      </p:sp>
      <p:grpSp>
        <p:nvGrpSpPr>
          <p:cNvPr id="17" name="组合 16"/>
          <p:cNvGrpSpPr/>
          <p:nvPr/>
        </p:nvGrpSpPr>
        <p:grpSpPr>
          <a:xfrm>
            <a:off x="6123310" y="5890800"/>
            <a:ext cx="4610942" cy="538567"/>
            <a:chOff x="6123310" y="5890800"/>
            <a:chExt cx="4610942" cy="538567"/>
          </a:xfrm>
        </p:grpSpPr>
        <p:sp>
          <p:nvSpPr>
            <p:cNvPr id="14" name="矩形 13"/>
            <p:cNvSpPr/>
            <p:nvPr/>
          </p:nvSpPr>
          <p:spPr>
            <a:xfrm>
              <a:off x="6123310" y="5890800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4500</a:t>
              </a:r>
              <a:endParaRPr lang="zh-CN" altLang="en-US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8010698" y="5906147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4000</a:t>
              </a:r>
              <a:endParaRPr lang="zh-CN" altLang="en-US" dirty="0"/>
            </a:p>
          </p:txBody>
        </p:sp>
        <p:sp>
          <p:nvSpPr>
            <p:cNvPr id="16" name="矩形 15"/>
            <p:cNvSpPr/>
            <p:nvPr/>
          </p:nvSpPr>
          <p:spPr>
            <a:xfrm>
              <a:off x="9831441" y="5906147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3500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4" name="组合 3"/>
          <p:cNvGrpSpPr/>
          <p:nvPr/>
        </p:nvGrpSpPr>
        <p:grpSpPr>
          <a:xfrm>
            <a:off x="1160802" y="2230885"/>
            <a:ext cx="2903537" cy="368300"/>
            <a:chOff x="338138" y="2655888"/>
            <a:chExt cx="2903537" cy="368300"/>
          </a:xfrm>
        </p:grpSpPr>
        <p:pic>
          <p:nvPicPr>
            <p:cNvPr id="5" name="Picture 58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8138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59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12775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60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887413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1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62050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63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36688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64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11325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5" descr="未标题-1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985963" y="2655888"/>
              <a:ext cx="4318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66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260600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3" name="Picture 67" descr="未标题-11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535238" y="2655888"/>
              <a:ext cx="43180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68" descr="未标题-1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2809875" y="2655888"/>
              <a:ext cx="43180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5" name="Picture 71" descr="未标题-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602977" y="1606997"/>
            <a:ext cx="622300" cy="161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69" descr="未标题-1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307231" y="2163214"/>
            <a:ext cx="792163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565661" y="2000485"/>
            <a:ext cx="38877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一个一个地数，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个一是十。</a:t>
            </a:r>
          </a:p>
        </p:txBody>
      </p:sp>
      <p:grpSp>
        <p:nvGrpSpPr>
          <p:cNvPr id="32" name="组合 31"/>
          <p:cNvGrpSpPr/>
          <p:nvPr/>
        </p:nvGrpSpPr>
        <p:grpSpPr>
          <a:xfrm>
            <a:off x="699417" y="3475914"/>
            <a:ext cx="5866244" cy="1625633"/>
            <a:chOff x="795352" y="3221484"/>
            <a:chExt cx="5866244" cy="1625633"/>
          </a:xfrm>
        </p:grpSpPr>
        <p:grpSp>
          <p:nvGrpSpPr>
            <p:cNvPr id="29" name="组合 28"/>
            <p:cNvGrpSpPr/>
            <p:nvPr/>
          </p:nvGrpSpPr>
          <p:grpSpPr>
            <a:xfrm>
              <a:off x="795352" y="3221484"/>
              <a:ext cx="3791600" cy="1620870"/>
              <a:chOff x="1042702" y="3221484"/>
              <a:chExt cx="3791600" cy="1620870"/>
            </a:xfrm>
          </p:grpSpPr>
          <p:grpSp>
            <p:nvGrpSpPr>
              <p:cNvPr id="2" name="组合 1"/>
              <p:cNvGrpSpPr/>
              <p:nvPr/>
            </p:nvGrpSpPr>
            <p:grpSpPr>
              <a:xfrm>
                <a:off x="1042702" y="3221484"/>
                <a:ext cx="2025675" cy="1620870"/>
                <a:chOff x="970302" y="3221484"/>
                <a:chExt cx="2025675" cy="1620870"/>
              </a:xfrm>
            </p:grpSpPr>
            <p:pic>
              <p:nvPicPr>
                <p:cNvPr id="18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970302" y="3226279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19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296317" y="3226279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0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673564" y="3221484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1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990271" y="3227867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2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2373677" y="3227867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3" name="组合 22"/>
              <p:cNvGrpSpPr/>
              <p:nvPr/>
            </p:nvGrpSpPr>
            <p:grpSpPr>
              <a:xfrm>
                <a:off x="2808627" y="3221484"/>
                <a:ext cx="2025675" cy="1620870"/>
                <a:chOff x="970302" y="3221484"/>
                <a:chExt cx="2025675" cy="1620870"/>
              </a:xfrm>
            </p:grpSpPr>
            <p:pic>
              <p:nvPicPr>
                <p:cNvPr id="24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970302" y="3226279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5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296317" y="3226279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6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673564" y="3221484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7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1990271" y="3227867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28" name="Picture 71" descr="未标题-9"/>
                <p:cNvPicPr>
                  <a:picLocks noChangeAspect="1" noChangeArrowheads="1"/>
                </p:cNvPicPr>
                <p:nvPr/>
              </p:nvPicPr>
              <p:blipFill>
                <a:blip r:embed="rId5" cstate="email"/>
                <a:srcRect/>
                <a:stretch>
                  <a:fillRect/>
                </a:stretch>
              </p:blipFill>
              <p:spPr bwMode="auto">
                <a:xfrm>
                  <a:off x="2373677" y="3227867"/>
                  <a:ext cx="622300" cy="161448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30" name="Picture 98" descr="未标题-12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313683" y="3715229"/>
              <a:ext cx="792163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1" name="Picture 22" descr="未标题-10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5034408" y="3227867"/>
              <a:ext cx="1627188" cy="1619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TextBox 5"/>
          <p:cNvSpPr txBox="1">
            <a:spLocks noChangeArrowheads="1"/>
          </p:cNvSpPr>
          <p:nvPr/>
        </p:nvSpPr>
        <p:spPr bwMode="auto">
          <a:xfrm>
            <a:off x="6816892" y="3969659"/>
            <a:ext cx="39243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一十一十地数，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个十是一百。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utoUpdateAnimBg="0"/>
      <p:bldP spid="3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/>
          <p:cNvSpPr txBox="1"/>
          <p:nvPr/>
        </p:nvSpPr>
        <p:spPr>
          <a:xfrm>
            <a:off x="1304650" y="1137881"/>
            <a:ext cx="8310288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）说出紧挨着的后面一个数。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9199—— 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3949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          9999——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）说出紧挨着的前面一个数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5400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——4660         ——10000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14497" y="4417452"/>
            <a:ext cx="102992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）最大的四位数是（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），最小的五位数是（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），它们相差（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2954403" y="2528935"/>
            <a:ext cx="6497846" cy="532549"/>
            <a:chOff x="2954403" y="2528935"/>
            <a:chExt cx="6497846" cy="532549"/>
          </a:xfrm>
        </p:grpSpPr>
        <p:sp>
          <p:nvSpPr>
            <p:cNvPr id="4" name="矩形 3"/>
            <p:cNvSpPr/>
            <p:nvPr/>
          </p:nvSpPr>
          <p:spPr>
            <a:xfrm>
              <a:off x="2954403" y="252893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9200</a:t>
              </a:r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5644594" y="253826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3950</a:t>
              </a:r>
              <a:endParaRPr lang="zh-CN" altLang="en-US" dirty="0"/>
            </a:p>
          </p:txBody>
        </p:sp>
        <p:sp>
          <p:nvSpPr>
            <p:cNvPr id="6" name="矩形 5"/>
            <p:cNvSpPr/>
            <p:nvPr/>
          </p:nvSpPr>
          <p:spPr>
            <a:xfrm>
              <a:off x="8369901" y="2538264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10000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755174" y="3855595"/>
            <a:ext cx="5943389" cy="542539"/>
            <a:chOff x="1755174" y="3855595"/>
            <a:chExt cx="5943389" cy="542539"/>
          </a:xfrm>
        </p:grpSpPr>
        <p:sp>
          <p:nvSpPr>
            <p:cNvPr id="8" name="矩形 7"/>
            <p:cNvSpPr/>
            <p:nvPr/>
          </p:nvSpPr>
          <p:spPr>
            <a:xfrm>
              <a:off x="1755174" y="385559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5399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4266555" y="385559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4659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6795752" y="3874914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9999</a:t>
              </a:r>
              <a:endParaRPr lang="zh-CN" altLang="en-US" dirty="0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3405808" y="5193712"/>
            <a:ext cx="7445557" cy="1180956"/>
            <a:chOff x="3405808" y="5193712"/>
            <a:chExt cx="7445557" cy="1180956"/>
          </a:xfrm>
        </p:grpSpPr>
        <p:sp>
          <p:nvSpPr>
            <p:cNvPr id="11" name="矩形 10"/>
            <p:cNvSpPr/>
            <p:nvPr/>
          </p:nvSpPr>
          <p:spPr>
            <a:xfrm>
              <a:off x="5193188" y="5193712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9999</a:t>
              </a:r>
              <a:endParaRPr lang="zh-CN" altLang="en-US" dirty="0"/>
            </a:p>
          </p:txBody>
        </p:sp>
        <p:sp>
          <p:nvSpPr>
            <p:cNvPr id="12" name="矩形 11"/>
            <p:cNvSpPr/>
            <p:nvPr/>
          </p:nvSpPr>
          <p:spPr>
            <a:xfrm>
              <a:off x="9769017" y="5193712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10000</a:t>
              </a:r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3405808" y="5851448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本框 11"/>
          <p:cNvSpPr txBox="1"/>
          <p:nvPr/>
        </p:nvSpPr>
        <p:spPr>
          <a:xfrm>
            <a:off x="1291771" y="1343942"/>
            <a:ext cx="955612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）数位从右边起，第一位是（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）位，第二位是（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）位，第三位是（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）位，第四位是（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）位，第五位是（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）位。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）个一百是一千，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个一千是（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3294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是由（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）个千，（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）个百，（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）个十和（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）个一组成的。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7" name="组合 16"/>
          <p:cNvGrpSpPr/>
          <p:nvPr/>
        </p:nvGrpSpPr>
        <p:grpSpPr>
          <a:xfrm>
            <a:off x="1702704" y="1471112"/>
            <a:ext cx="8640817" cy="1779819"/>
            <a:chOff x="1702704" y="1471112"/>
            <a:chExt cx="8640817" cy="1779819"/>
          </a:xfrm>
        </p:grpSpPr>
        <p:sp>
          <p:nvSpPr>
            <p:cNvPr id="6" name="矩形 5"/>
            <p:cNvSpPr/>
            <p:nvPr/>
          </p:nvSpPr>
          <p:spPr>
            <a:xfrm>
              <a:off x="6473487" y="147111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个</a:t>
              </a:r>
              <a:endParaRPr lang="zh-CN" altLang="en-US" dirty="0"/>
            </a:p>
          </p:txBody>
        </p:sp>
        <p:sp>
          <p:nvSpPr>
            <p:cNvPr id="7" name="矩形 6"/>
            <p:cNvSpPr/>
            <p:nvPr/>
          </p:nvSpPr>
          <p:spPr>
            <a:xfrm>
              <a:off x="9799782" y="1471112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  <a:endParaRPr lang="zh-CN" altLang="en-US" dirty="0"/>
            </a:p>
          </p:txBody>
        </p:sp>
        <p:sp>
          <p:nvSpPr>
            <p:cNvPr id="8" name="矩形 7"/>
            <p:cNvSpPr/>
            <p:nvPr/>
          </p:nvSpPr>
          <p:spPr>
            <a:xfrm>
              <a:off x="3849556" y="214877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7076855" y="209305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1702704" y="2727711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万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719784" y="3390656"/>
            <a:ext cx="4539070" cy="1218797"/>
            <a:chOff x="1719784" y="3390656"/>
            <a:chExt cx="4539070" cy="1218797"/>
          </a:xfrm>
        </p:grpSpPr>
        <p:sp>
          <p:nvSpPr>
            <p:cNvPr id="11" name="矩形 10"/>
            <p:cNvSpPr/>
            <p:nvPr/>
          </p:nvSpPr>
          <p:spPr>
            <a:xfrm>
              <a:off x="4121425" y="3390656"/>
              <a:ext cx="54373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  <a:endParaRPr lang="zh-CN" altLang="en-US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5535579" y="3454028"/>
              <a:ext cx="72327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 </a:t>
              </a:r>
              <a:endParaRPr lang="zh-CN" altLang="en-US" dirty="0"/>
            </a:p>
          </p:txBody>
        </p:sp>
        <p:sp>
          <p:nvSpPr>
            <p:cNvPr id="15" name="矩形 14"/>
            <p:cNvSpPr/>
            <p:nvPr/>
          </p:nvSpPr>
          <p:spPr>
            <a:xfrm>
              <a:off x="1719784" y="4086233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一万</a:t>
              </a:r>
              <a:endParaRPr lang="zh-CN" altLang="en-US" dirty="0"/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1815828" y="4675623"/>
            <a:ext cx="7294657" cy="1192081"/>
            <a:chOff x="1815828" y="4675623"/>
            <a:chExt cx="7294657" cy="1192081"/>
          </a:xfrm>
        </p:grpSpPr>
        <p:sp>
          <p:nvSpPr>
            <p:cNvPr id="16" name="矩形 15"/>
            <p:cNvSpPr/>
            <p:nvPr/>
          </p:nvSpPr>
          <p:spPr>
            <a:xfrm>
              <a:off x="4211193" y="467562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</a:t>
              </a:r>
              <a:endParaRPr lang="zh-CN" altLang="en-US" dirty="0"/>
            </a:p>
          </p:txBody>
        </p:sp>
        <p:sp>
          <p:nvSpPr>
            <p:cNvPr id="23" name="矩形 22"/>
            <p:cNvSpPr/>
            <p:nvPr/>
          </p:nvSpPr>
          <p:spPr>
            <a:xfrm>
              <a:off x="6563255" y="467562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</a:t>
              </a:r>
              <a:endParaRPr lang="zh-CN" altLang="en-US" dirty="0"/>
            </a:p>
          </p:txBody>
        </p:sp>
        <p:sp>
          <p:nvSpPr>
            <p:cNvPr id="24" name="矩形 23"/>
            <p:cNvSpPr/>
            <p:nvPr/>
          </p:nvSpPr>
          <p:spPr>
            <a:xfrm>
              <a:off x="8746283" y="4675623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</a:t>
              </a:r>
              <a:endParaRPr lang="zh-CN" altLang="en-US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1815828" y="5344484"/>
              <a:ext cx="36420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</a:t>
              </a:r>
              <a:endParaRPr lang="zh-CN" alt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940158" y="1365159"/>
            <a:ext cx="1027734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读出下面横线上的数。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）珠穆朗玛峰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简称珠峰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高度约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8844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为海拔世界第一高峰。读作：（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）一台等离子高清彩电售价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9999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元。读作：（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）我国的青藏高原号称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世界屋脊，平均海拔高度在</a:t>
            </a:r>
            <a:r>
              <a:rPr lang="en-US" altLang="zh-CN" sz="2800" u="sng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米以上。读作：（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0158" y="5536998"/>
            <a:ext cx="4408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按要求在计数器上拨数。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49516" y="2827098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八千八百四十四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8583719" y="3440792"/>
            <a:ext cx="26981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九千九百九十九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3854431" y="474156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四千</a:t>
            </a:r>
            <a:endParaRPr lang="zh-CN" altLang="en-US" dirty="0"/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191966" y="4708594"/>
            <a:ext cx="2611674" cy="17411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组合 1"/>
          <p:cNvGrpSpPr/>
          <p:nvPr/>
        </p:nvGrpSpPr>
        <p:grpSpPr>
          <a:xfrm>
            <a:off x="1524471" y="1371289"/>
            <a:ext cx="5983912" cy="2423164"/>
            <a:chOff x="1524471" y="1512958"/>
            <a:chExt cx="5983912" cy="2423164"/>
          </a:xfrm>
        </p:grpSpPr>
        <p:grpSp>
          <p:nvGrpSpPr>
            <p:cNvPr id="5" name="组合 4195"/>
            <p:cNvGrpSpPr/>
            <p:nvPr/>
          </p:nvGrpSpPr>
          <p:grpSpPr bwMode="auto">
            <a:xfrm>
              <a:off x="1524471" y="1512958"/>
              <a:ext cx="5842245" cy="1899944"/>
              <a:chOff x="2880" y="9320"/>
              <a:chExt cx="6300" cy="1569"/>
            </a:xfrm>
          </p:grpSpPr>
          <p:pic>
            <p:nvPicPr>
              <p:cNvPr id="6" name="图片 4196" descr="C:\Documents and Settings\Administrator\Application Data\Tencent\Users\425568035\QQ\WinTemp\RichOle\KX89BHWY68R9{XR)1KQ$)BG.png"/>
              <p:cNvPicPr>
                <a:picLocks noChangeAspect="1" noChangeArrowheads="1"/>
              </p:cNvPicPr>
              <p:nvPr/>
            </p:nvPicPr>
            <p:blipFill>
              <a:blip r:embed="rId4" r:link="rId5"/>
              <a:srcRect/>
              <a:stretch>
                <a:fillRect/>
              </a:stretch>
            </p:blipFill>
            <p:spPr bwMode="auto">
              <a:xfrm>
                <a:off x="2880" y="9320"/>
                <a:ext cx="1980" cy="1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" name="图片 4197" descr="C:\Documents and Settings\Administrator\Application Data\Tencent\Users\425568035\QQ\WinTemp\RichOle\KX89BHWY68R9{XR)1KQ$)BG.png"/>
              <p:cNvPicPr>
                <a:picLocks noChangeAspect="1" noChangeArrowheads="1"/>
              </p:cNvPicPr>
              <p:nvPr/>
            </p:nvPicPr>
            <p:blipFill>
              <a:blip r:embed="rId4" r:link="rId5"/>
              <a:srcRect/>
              <a:stretch>
                <a:fillRect/>
              </a:stretch>
            </p:blipFill>
            <p:spPr bwMode="auto">
              <a:xfrm>
                <a:off x="5040" y="9320"/>
                <a:ext cx="1980" cy="1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" name="图片 4198" descr="C:\Documents and Settings\Administrator\Application Data\Tencent\Users\425568035\QQ\WinTemp\RichOle\KX89BHWY68R9{XR)1KQ$)BG.png"/>
              <p:cNvPicPr>
                <a:picLocks noChangeAspect="1" noChangeArrowheads="1"/>
              </p:cNvPicPr>
              <p:nvPr/>
            </p:nvPicPr>
            <p:blipFill>
              <a:blip r:embed="rId4" r:link="rId5"/>
              <a:srcRect/>
              <a:stretch>
                <a:fillRect/>
              </a:stretch>
            </p:blipFill>
            <p:spPr bwMode="auto">
              <a:xfrm>
                <a:off x="7200" y="9320"/>
                <a:ext cx="1980" cy="1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9" name="文本框 8"/>
            <p:cNvSpPr txBox="1"/>
            <p:nvPr/>
          </p:nvSpPr>
          <p:spPr>
            <a:xfrm>
              <a:off x="1800983" y="3412902"/>
              <a:ext cx="5707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10000   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4250        </a:t>
              </a:r>
              <a:r>
                <a:rPr lang="en-US" altLang="zh-CN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3300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1" name="文本框 10"/>
          <p:cNvSpPr txBox="1"/>
          <p:nvPr/>
        </p:nvSpPr>
        <p:spPr>
          <a:xfrm>
            <a:off x="1084424" y="3794453"/>
            <a:ext cx="934422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看谁算的快。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　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2000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　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6000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　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7000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　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9000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－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</a:p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200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　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400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　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　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400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＝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3387708" y="4610061"/>
            <a:ext cx="7825422" cy="1799715"/>
            <a:chOff x="3387708" y="4610061"/>
            <a:chExt cx="7825422" cy="1799715"/>
          </a:xfrm>
        </p:grpSpPr>
        <p:sp>
          <p:nvSpPr>
            <p:cNvPr id="3" name="矩形 2"/>
            <p:cNvSpPr/>
            <p:nvPr/>
          </p:nvSpPr>
          <p:spPr>
            <a:xfrm>
              <a:off x="3542782" y="4610061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9000</a:t>
              </a:r>
              <a:endParaRPr lang="zh-CN" altLang="en-US" dirty="0"/>
            </a:p>
          </p:txBody>
        </p:sp>
        <p:sp>
          <p:nvSpPr>
            <p:cNvPr id="4" name="矩形 3"/>
            <p:cNvSpPr/>
            <p:nvPr/>
          </p:nvSpPr>
          <p:spPr>
            <a:xfrm>
              <a:off x="6874527" y="4610061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6000</a:t>
              </a:r>
              <a:endParaRPr lang="zh-CN" altLang="en-US" dirty="0"/>
            </a:p>
          </p:txBody>
        </p:sp>
        <p:sp>
          <p:nvSpPr>
            <p:cNvPr id="10" name="矩形 9"/>
            <p:cNvSpPr/>
            <p:nvPr/>
          </p:nvSpPr>
          <p:spPr>
            <a:xfrm>
              <a:off x="10130782" y="4610061"/>
              <a:ext cx="108234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10000</a:t>
              </a:r>
              <a:endParaRPr lang="zh-CN" altLang="en-US" dirty="0"/>
            </a:p>
          </p:txBody>
        </p:sp>
        <p:sp>
          <p:nvSpPr>
            <p:cNvPr id="13" name="矩形 12"/>
            <p:cNvSpPr/>
            <p:nvPr/>
          </p:nvSpPr>
          <p:spPr>
            <a:xfrm>
              <a:off x="3542782" y="524083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3000</a:t>
              </a:r>
              <a:endParaRPr lang="zh-CN" altLang="en-US" dirty="0"/>
            </a:p>
          </p:txBody>
        </p:sp>
        <p:sp>
          <p:nvSpPr>
            <p:cNvPr id="17" name="矩形 16"/>
            <p:cNvSpPr/>
            <p:nvPr/>
          </p:nvSpPr>
          <p:spPr>
            <a:xfrm>
              <a:off x="6874526" y="524083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3000</a:t>
              </a:r>
              <a:endParaRPr lang="zh-CN" altLang="en-US" dirty="0"/>
            </a:p>
          </p:txBody>
        </p:sp>
        <p:sp>
          <p:nvSpPr>
            <p:cNvPr id="18" name="矩形 17"/>
            <p:cNvSpPr/>
            <p:nvPr/>
          </p:nvSpPr>
          <p:spPr>
            <a:xfrm>
              <a:off x="10184239" y="5230635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6000</a:t>
              </a:r>
              <a:endParaRPr lang="zh-CN" altLang="en-US" dirty="0"/>
            </a:p>
          </p:txBody>
        </p:sp>
        <p:sp>
          <p:nvSpPr>
            <p:cNvPr id="20" name="矩形 19"/>
            <p:cNvSpPr/>
            <p:nvPr/>
          </p:nvSpPr>
          <p:spPr>
            <a:xfrm>
              <a:off x="9918078" y="5815248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6400</a:t>
              </a:r>
              <a:endParaRPr lang="zh-CN" altLang="en-US" dirty="0"/>
            </a:p>
          </p:txBody>
        </p:sp>
        <p:sp>
          <p:nvSpPr>
            <p:cNvPr id="21" name="矩形 20"/>
            <p:cNvSpPr/>
            <p:nvPr/>
          </p:nvSpPr>
          <p:spPr>
            <a:xfrm>
              <a:off x="6724117" y="5855882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2400</a:t>
              </a:r>
              <a:endParaRPr lang="zh-CN" altLang="en-US" dirty="0"/>
            </a:p>
          </p:txBody>
        </p:sp>
        <p:sp>
          <p:nvSpPr>
            <p:cNvPr id="22" name="矩形 21"/>
            <p:cNvSpPr/>
            <p:nvPr/>
          </p:nvSpPr>
          <p:spPr>
            <a:xfrm>
              <a:off x="3387708" y="5886556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4200</a:t>
              </a:r>
              <a:endParaRPr lang="zh-CN" altLang="en-US" dirty="0"/>
            </a:p>
          </p:txBody>
        </p:sp>
      </p:grpSp>
      <p:sp>
        <p:nvSpPr>
          <p:cNvPr id="23" name="AutoShape 30"/>
          <p:cNvSpPr>
            <a:spLocks noChangeArrowheads="1"/>
          </p:cNvSpPr>
          <p:nvPr/>
        </p:nvSpPr>
        <p:spPr bwMode="auto">
          <a:xfrm>
            <a:off x="1690891" y="2559595"/>
            <a:ext cx="325209" cy="129654"/>
          </a:xfrm>
          <a:prstGeom prst="flowChartTerminator">
            <a:avLst/>
          </a:prstGeom>
          <a:gradFill rotWithShape="0">
            <a:gsLst>
              <a:gs pos="0">
                <a:srgbClr val="FFCC00"/>
              </a:gs>
              <a:gs pos="100000">
                <a:srgbClr val="FF6600"/>
              </a:gs>
            </a:gsLst>
            <a:path path="shape">
              <a:fillToRect l="50000" t="50000" r="50000" b="50000"/>
            </a:path>
          </a:gradFill>
          <a:ln w="1905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grpSp>
        <p:nvGrpSpPr>
          <p:cNvPr id="15" name="组合 14"/>
          <p:cNvGrpSpPr/>
          <p:nvPr/>
        </p:nvGrpSpPr>
        <p:grpSpPr>
          <a:xfrm>
            <a:off x="3965310" y="2014280"/>
            <a:ext cx="975627" cy="686000"/>
            <a:chOff x="3965310" y="2014280"/>
            <a:chExt cx="975627" cy="686000"/>
          </a:xfrm>
        </p:grpSpPr>
        <p:sp>
          <p:nvSpPr>
            <p:cNvPr id="24" name="AutoShape 30"/>
            <p:cNvSpPr>
              <a:spLocks noChangeArrowheads="1"/>
            </p:cNvSpPr>
            <p:nvPr/>
          </p:nvSpPr>
          <p:spPr bwMode="auto">
            <a:xfrm>
              <a:off x="3965310" y="2559595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5" name="AutoShape 30"/>
            <p:cNvSpPr>
              <a:spLocks noChangeArrowheads="1"/>
            </p:cNvSpPr>
            <p:nvPr/>
          </p:nvSpPr>
          <p:spPr bwMode="auto">
            <a:xfrm>
              <a:off x="3965310" y="2432435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6" name="AutoShape 30"/>
            <p:cNvSpPr>
              <a:spLocks noChangeArrowheads="1"/>
            </p:cNvSpPr>
            <p:nvPr/>
          </p:nvSpPr>
          <p:spPr bwMode="auto">
            <a:xfrm>
              <a:off x="3965310" y="2288531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7" name="AutoShape 30"/>
            <p:cNvSpPr>
              <a:spLocks noChangeArrowheads="1"/>
            </p:cNvSpPr>
            <p:nvPr/>
          </p:nvSpPr>
          <p:spPr bwMode="auto">
            <a:xfrm>
              <a:off x="3965310" y="2144627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8" name="AutoShape 30"/>
            <p:cNvSpPr>
              <a:spLocks noChangeArrowheads="1"/>
            </p:cNvSpPr>
            <p:nvPr/>
          </p:nvSpPr>
          <p:spPr bwMode="auto">
            <a:xfrm>
              <a:off x="4290519" y="2553524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29" name="AutoShape 30"/>
            <p:cNvSpPr>
              <a:spLocks noChangeArrowheads="1"/>
            </p:cNvSpPr>
            <p:nvPr/>
          </p:nvSpPr>
          <p:spPr bwMode="auto">
            <a:xfrm>
              <a:off x="4290519" y="2426364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1" name="AutoShape 30"/>
            <p:cNvSpPr>
              <a:spLocks noChangeArrowheads="1"/>
            </p:cNvSpPr>
            <p:nvPr/>
          </p:nvSpPr>
          <p:spPr bwMode="auto">
            <a:xfrm>
              <a:off x="4615728" y="2570626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2" name="AutoShape 30"/>
            <p:cNvSpPr>
              <a:spLocks noChangeArrowheads="1"/>
            </p:cNvSpPr>
            <p:nvPr/>
          </p:nvSpPr>
          <p:spPr bwMode="auto">
            <a:xfrm>
              <a:off x="4615728" y="2443466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3" name="AutoShape 30"/>
            <p:cNvSpPr>
              <a:spLocks noChangeArrowheads="1"/>
            </p:cNvSpPr>
            <p:nvPr/>
          </p:nvSpPr>
          <p:spPr bwMode="auto">
            <a:xfrm>
              <a:off x="4615728" y="2299562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4" name="AutoShape 30"/>
            <p:cNvSpPr>
              <a:spLocks noChangeArrowheads="1"/>
            </p:cNvSpPr>
            <p:nvPr/>
          </p:nvSpPr>
          <p:spPr bwMode="auto">
            <a:xfrm>
              <a:off x="4615728" y="2155658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5" name="AutoShape 30"/>
            <p:cNvSpPr>
              <a:spLocks noChangeArrowheads="1"/>
            </p:cNvSpPr>
            <p:nvPr/>
          </p:nvSpPr>
          <p:spPr bwMode="auto">
            <a:xfrm>
              <a:off x="4611370" y="2014280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5964048" y="2323203"/>
            <a:ext cx="689405" cy="400718"/>
            <a:chOff x="5964048" y="2323203"/>
            <a:chExt cx="689405" cy="400718"/>
          </a:xfrm>
        </p:grpSpPr>
        <p:sp>
          <p:nvSpPr>
            <p:cNvPr id="36" name="AutoShape 30"/>
            <p:cNvSpPr>
              <a:spLocks noChangeArrowheads="1"/>
            </p:cNvSpPr>
            <p:nvPr/>
          </p:nvSpPr>
          <p:spPr bwMode="auto">
            <a:xfrm>
              <a:off x="5964048" y="2594267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7" name="AutoShape 30"/>
            <p:cNvSpPr>
              <a:spLocks noChangeArrowheads="1"/>
            </p:cNvSpPr>
            <p:nvPr/>
          </p:nvSpPr>
          <p:spPr bwMode="auto">
            <a:xfrm>
              <a:off x="5964048" y="2467107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8" name="AutoShape 30"/>
            <p:cNvSpPr>
              <a:spLocks noChangeArrowheads="1"/>
            </p:cNvSpPr>
            <p:nvPr/>
          </p:nvSpPr>
          <p:spPr bwMode="auto">
            <a:xfrm>
              <a:off x="5964048" y="2323203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39" name="AutoShape 30"/>
            <p:cNvSpPr>
              <a:spLocks noChangeArrowheads="1"/>
            </p:cNvSpPr>
            <p:nvPr/>
          </p:nvSpPr>
          <p:spPr bwMode="auto">
            <a:xfrm>
              <a:off x="6328244" y="2594267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0" name="AutoShape 30"/>
            <p:cNvSpPr>
              <a:spLocks noChangeArrowheads="1"/>
            </p:cNvSpPr>
            <p:nvPr/>
          </p:nvSpPr>
          <p:spPr bwMode="auto">
            <a:xfrm>
              <a:off x="6328244" y="2467107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41" name="AutoShape 30"/>
            <p:cNvSpPr>
              <a:spLocks noChangeArrowheads="1"/>
            </p:cNvSpPr>
            <p:nvPr/>
          </p:nvSpPr>
          <p:spPr bwMode="auto">
            <a:xfrm>
              <a:off x="6328244" y="2323203"/>
              <a:ext cx="325209" cy="129654"/>
            </a:xfrm>
            <a:prstGeom prst="flowChartTerminator">
              <a:avLst/>
            </a:prstGeom>
            <a:gradFill rotWithShape="0">
              <a:gsLst>
                <a:gs pos="0">
                  <a:srgbClr val="FFCC00"/>
                </a:gs>
                <a:gs pos="100000">
                  <a:srgbClr val="FF6600"/>
                </a:gs>
              </a:gsLst>
              <a:path path="shape">
                <a:fillToRect l="50000" t="50000" r="50000" b="50000"/>
              </a:path>
            </a:gradFill>
            <a:ln w="19050">
              <a:solidFill>
                <a:schemeClr val="tx1"/>
              </a:solidFill>
              <a:miter lim="800000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五边形 7"/>
          <p:cNvSpPr>
            <a:spLocks noChangeArrowheads="1"/>
          </p:cNvSpPr>
          <p:nvPr/>
        </p:nvSpPr>
        <p:spPr bwMode="auto">
          <a:xfrm>
            <a:off x="0" y="501650"/>
            <a:ext cx="2583543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课后习题</a:t>
            </a:r>
          </a:p>
        </p:txBody>
      </p:sp>
      <p:pic>
        <p:nvPicPr>
          <p:cNvPr id="12300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0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525" cy="19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本框 4"/>
          <p:cNvSpPr txBox="1"/>
          <p:nvPr/>
        </p:nvSpPr>
        <p:spPr>
          <a:xfrm>
            <a:off x="1081826" y="1352281"/>
            <a:ext cx="8768747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按规律填数。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 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1122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2233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3344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2130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3240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6570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91771" y="4218580"/>
            <a:ext cx="100918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养鸭场今年共养鸭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只，昨天上午卖出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只，下午卖出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4000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只。还剩下多少只？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91771" y="5673454"/>
            <a:ext cx="39388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只。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5992324" y="2167889"/>
            <a:ext cx="2831936" cy="535523"/>
            <a:chOff x="5992324" y="2167889"/>
            <a:chExt cx="2831936" cy="535523"/>
          </a:xfrm>
        </p:grpSpPr>
        <p:sp>
          <p:nvSpPr>
            <p:cNvPr id="2" name="矩形 1"/>
            <p:cNvSpPr/>
            <p:nvPr/>
          </p:nvSpPr>
          <p:spPr>
            <a:xfrm>
              <a:off x="5992324" y="2167889"/>
              <a:ext cx="902811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7000</a:t>
              </a:r>
              <a:endParaRPr lang="zh-CN" altLang="en-US" dirty="0"/>
            </a:p>
          </p:txBody>
        </p:sp>
        <p:sp>
          <p:nvSpPr>
            <p:cNvPr id="9" name="矩形 8"/>
            <p:cNvSpPr/>
            <p:nvPr/>
          </p:nvSpPr>
          <p:spPr>
            <a:xfrm>
              <a:off x="7921448" y="2180192"/>
              <a:ext cx="902812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9000</a:t>
              </a:r>
              <a:endParaRPr lang="zh-CN" altLang="en-US" dirty="0"/>
            </a:p>
          </p:txBody>
        </p:sp>
      </p:grpSp>
      <p:sp>
        <p:nvSpPr>
          <p:cNvPr id="10" name="矩形 9"/>
          <p:cNvSpPr/>
          <p:nvPr/>
        </p:nvSpPr>
        <p:spPr>
          <a:xfrm>
            <a:off x="7921448" y="2843454"/>
            <a:ext cx="90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5566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5992323" y="2703412"/>
            <a:ext cx="90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4455</a:t>
            </a:r>
            <a:endParaRPr lang="zh-CN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4833225" y="3366674"/>
            <a:ext cx="90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4350</a:t>
            </a:r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6890493" y="3475180"/>
            <a:ext cx="9028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5460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1" grpId="0"/>
      <p:bldP spid="12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62" name="组合 61"/>
          <p:cNvGrpSpPr/>
          <p:nvPr/>
        </p:nvGrpSpPr>
        <p:grpSpPr>
          <a:xfrm>
            <a:off x="1064255" y="1452626"/>
            <a:ext cx="6041554" cy="1452745"/>
            <a:chOff x="840532" y="2009503"/>
            <a:chExt cx="6041554" cy="1452745"/>
          </a:xfrm>
        </p:grpSpPr>
        <p:grpSp>
          <p:nvGrpSpPr>
            <p:cNvPr id="46" name="组合 45"/>
            <p:cNvGrpSpPr/>
            <p:nvPr/>
          </p:nvGrpSpPr>
          <p:grpSpPr>
            <a:xfrm>
              <a:off x="840532" y="2009503"/>
              <a:ext cx="3544077" cy="1452745"/>
              <a:chOff x="1191453" y="1919351"/>
              <a:chExt cx="3544077" cy="1452745"/>
            </a:xfrm>
          </p:grpSpPr>
          <p:grpSp>
            <p:nvGrpSpPr>
              <p:cNvPr id="39" name="组合 38"/>
              <p:cNvGrpSpPr/>
              <p:nvPr/>
            </p:nvGrpSpPr>
            <p:grpSpPr>
              <a:xfrm>
                <a:off x="1191453" y="1932230"/>
                <a:ext cx="1934218" cy="1439866"/>
                <a:chOff x="1191453" y="1932230"/>
                <a:chExt cx="1934218" cy="1439866"/>
              </a:xfrm>
            </p:grpSpPr>
            <p:pic>
              <p:nvPicPr>
                <p:cNvPr id="34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191453" y="1932233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5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507365" y="1932232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6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823277" y="1932232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7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141245" y="1932231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38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493846" y="1932230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40" name="组合 39"/>
              <p:cNvGrpSpPr/>
              <p:nvPr/>
            </p:nvGrpSpPr>
            <p:grpSpPr>
              <a:xfrm>
                <a:off x="2801312" y="1919351"/>
                <a:ext cx="1934218" cy="1439866"/>
                <a:chOff x="1191453" y="1932230"/>
                <a:chExt cx="1934218" cy="1439866"/>
              </a:xfrm>
            </p:grpSpPr>
            <p:pic>
              <p:nvPicPr>
                <p:cNvPr id="41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191453" y="1932233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2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507365" y="1932232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3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1823277" y="1932232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4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141245" y="1932231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45" name="Picture 100" descr="未标题-01"/>
                <p:cNvPicPr>
                  <a:picLocks noChangeAspect="1" noChangeArrowheads="1"/>
                </p:cNvPicPr>
                <p:nvPr/>
              </p:nvPicPr>
              <p:blipFill>
                <a:blip r:embed="rId3" cstate="email"/>
                <a:srcRect/>
                <a:stretch>
                  <a:fillRect/>
                </a:stretch>
              </p:blipFill>
              <p:spPr bwMode="auto">
                <a:xfrm>
                  <a:off x="2493846" y="1932230"/>
                  <a:ext cx="631825" cy="14398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pic>
          <p:nvPicPr>
            <p:cNvPr id="47" name="Picture 98" descr="未标题-12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467647" y="2415109"/>
              <a:ext cx="792163" cy="628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" name="Picture 111" descr="未标题-002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534298" y="2080941"/>
              <a:ext cx="1347788" cy="13684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9" name="TextBox 5"/>
          <p:cNvSpPr txBox="1">
            <a:spLocks noChangeArrowheads="1"/>
          </p:cNvSpPr>
          <p:nvPr/>
        </p:nvSpPr>
        <p:spPr bwMode="auto">
          <a:xfrm>
            <a:off x="7380297" y="2009828"/>
            <a:ext cx="420052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一百一百地数，</a:t>
            </a:r>
            <a:r>
              <a:rPr lang="en-US" altLang="zh-CN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en-US" sz="2800" b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个一百是一千。</a:t>
            </a:r>
          </a:p>
        </p:txBody>
      </p:sp>
      <p:grpSp>
        <p:nvGrpSpPr>
          <p:cNvPr id="63" name="组合 62"/>
          <p:cNvGrpSpPr/>
          <p:nvPr/>
        </p:nvGrpSpPr>
        <p:grpSpPr>
          <a:xfrm>
            <a:off x="347565" y="3194357"/>
            <a:ext cx="6183899" cy="2823742"/>
            <a:chOff x="231655" y="3598137"/>
            <a:chExt cx="6183899" cy="2823742"/>
          </a:xfrm>
        </p:grpSpPr>
        <p:grpSp>
          <p:nvGrpSpPr>
            <p:cNvPr id="55" name="组合 54"/>
            <p:cNvGrpSpPr/>
            <p:nvPr/>
          </p:nvGrpSpPr>
          <p:grpSpPr>
            <a:xfrm>
              <a:off x="439017" y="3598137"/>
              <a:ext cx="5976537" cy="1407066"/>
              <a:chOff x="439017" y="3598137"/>
              <a:chExt cx="5976537" cy="1407066"/>
            </a:xfrm>
          </p:grpSpPr>
          <p:pic>
            <p:nvPicPr>
              <p:cNvPr id="50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439017" y="3636778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1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1594012" y="3623899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2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2737244" y="3611015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3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3912022" y="3598137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4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5067766" y="3636778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grpSp>
          <p:nvGrpSpPr>
            <p:cNvPr id="56" name="组合 55"/>
            <p:cNvGrpSpPr/>
            <p:nvPr/>
          </p:nvGrpSpPr>
          <p:grpSpPr>
            <a:xfrm>
              <a:off x="231655" y="5014813"/>
              <a:ext cx="5976537" cy="1407066"/>
              <a:chOff x="439017" y="3598137"/>
              <a:chExt cx="5976537" cy="1407066"/>
            </a:xfrm>
          </p:grpSpPr>
          <p:pic>
            <p:nvPicPr>
              <p:cNvPr id="57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439017" y="3636778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8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1594012" y="3623899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59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2737244" y="3611015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0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3912022" y="3598137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61" name="Picture 111" descr="未标题-002"/>
              <p:cNvPicPr>
                <a:picLocks noChangeAspect="1" noChangeArrowheads="1"/>
              </p:cNvPicPr>
              <p:nvPr/>
            </p:nvPicPr>
            <p:blipFill>
              <a:blip r:embed="rId5" cstate="email"/>
              <a:srcRect/>
              <a:stretch>
                <a:fillRect/>
              </a:stretch>
            </p:blipFill>
            <p:spPr bwMode="auto">
              <a:xfrm>
                <a:off x="5067766" y="3636778"/>
                <a:ext cx="1347788" cy="1368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65" name="AutoShape 27"/>
          <p:cNvSpPr>
            <a:spLocks noChangeArrowheads="1"/>
          </p:cNvSpPr>
          <p:nvPr/>
        </p:nvSpPr>
        <p:spPr bwMode="auto">
          <a:xfrm>
            <a:off x="8124791" y="3498693"/>
            <a:ext cx="3375268" cy="1138099"/>
          </a:xfrm>
          <a:prstGeom prst="wedgeRoundRectCallout">
            <a:avLst>
              <a:gd name="adj1" fmla="val 13469"/>
              <a:gd name="adj2" fmla="val 87206"/>
              <a:gd name="adj3" fmla="val 16667"/>
            </a:avLst>
          </a:prstGeom>
          <a:solidFill>
            <a:srgbClr val="FFFFFF"/>
          </a:solidFill>
          <a:ln w="19050">
            <a:solidFill>
              <a:srgbClr val="3399FF"/>
            </a:solidFill>
            <a:miter lim="800000"/>
          </a:ln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en-US" altLang="zh-CN" dirty="0" smtClean="0"/>
              <a:t>10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</a:t>
            </a:r>
            <a:r>
              <a:rPr lang="zh-CN" altLang="en-US" dirty="0" smtClean="0"/>
              <a:t>是</a:t>
            </a:r>
            <a:r>
              <a:rPr lang="en-US" altLang="zh-CN" dirty="0" smtClean="0"/>
              <a:t>10,10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10</a:t>
            </a:r>
            <a:r>
              <a:rPr lang="zh-CN" altLang="en-US" dirty="0" smtClean="0"/>
              <a:t>是</a:t>
            </a:r>
            <a:r>
              <a:rPr lang="en-US" altLang="zh-CN" dirty="0" smtClean="0"/>
              <a:t>100,10</a:t>
            </a:r>
            <a:r>
              <a:rPr lang="zh-CN" altLang="en-US" dirty="0" smtClean="0"/>
              <a:t>个</a:t>
            </a:r>
            <a:r>
              <a:rPr lang="en-US" altLang="zh-CN" dirty="0" smtClean="0"/>
              <a:t>100</a:t>
            </a:r>
            <a:r>
              <a:rPr lang="zh-CN" altLang="en-US" dirty="0" smtClean="0"/>
              <a:t>是</a:t>
            </a:r>
            <a:r>
              <a:rPr lang="en-US" altLang="zh-CN" dirty="0" smtClean="0"/>
              <a:t>1000</a:t>
            </a:r>
            <a:r>
              <a:rPr lang="zh-CN" altLang="en-US" dirty="0" smtClean="0"/>
              <a:t>，</a:t>
            </a:r>
            <a:r>
              <a:rPr lang="en-US" altLang="zh-CN" dirty="0"/>
              <a:t>10</a:t>
            </a:r>
            <a:r>
              <a:rPr lang="zh-CN" altLang="en-US" dirty="0" smtClean="0"/>
              <a:t>个</a:t>
            </a:r>
            <a:r>
              <a:rPr lang="en-US" altLang="zh-CN" dirty="0"/>
              <a:t>1000</a:t>
            </a:r>
            <a:r>
              <a:rPr lang="zh-CN" altLang="en-US" dirty="0" smtClean="0"/>
              <a:t>是多少呢？</a:t>
            </a:r>
            <a:endParaRPr lang="zh-CN" altLang="en-US" dirty="0"/>
          </a:p>
        </p:txBody>
      </p:sp>
      <p:pic>
        <p:nvPicPr>
          <p:cNvPr id="66" name="图片 65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9605063" y="5091727"/>
            <a:ext cx="2176496" cy="134470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1148510" y="1792750"/>
            <a:ext cx="4705350" cy="1658937"/>
            <a:chOff x="468313" y="2084388"/>
            <a:chExt cx="4705350" cy="1658937"/>
          </a:xfrm>
        </p:grpSpPr>
        <p:pic>
          <p:nvPicPr>
            <p:cNvPr id="35" name="Picture 122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8313" y="2084388"/>
              <a:ext cx="81756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6" name="Picture 124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39863" y="2084388"/>
              <a:ext cx="81756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7" name="Picture 125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11413" y="2084388"/>
              <a:ext cx="81756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8" name="Picture 126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84550" y="2084388"/>
              <a:ext cx="817563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9" name="Picture 127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356100" y="2084388"/>
              <a:ext cx="817563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0" name="Picture 128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68313" y="2913063"/>
              <a:ext cx="81756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" name="Picture 129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39863" y="2913063"/>
              <a:ext cx="817562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2" name="Picture 130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2411413" y="2913063"/>
              <a:ext cx="819150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" name="Picture 131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384550" y="2913063"/>
              <a:ext cx="817563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4" name="Picture 132" descr="未标题-00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356100" y="2913063"/>
              <a:ext cx="817563" cy="830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6" name="圆角矩形 55"/>
          <p:cNvSpPr/>
          <p:nvPr/>
        </p:nvSpPr>
        <p:spPr>
          <a:xfrm>
            <a:off x="6815328" y="1411526"/>
            <a:ext cx="2796190" cy="2241181"/>
          </a:xfrm>
          <a:prstGeom prst="roundRect">
            <a:avLst>
              <a:gd name="adj" fmla="val 578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zh-CN" sz="2400" dirty="0">
                <a:latin typeface="+mn-ea"/>
              </a:rPr>
              <a:t>千以内数的认识</a:t>
            </a:r>
          </a:p>
          <a:p>
            <a:pPr algn="ctr"/>
            <a:r>
              <a:rPr lang="en-US" altLang="zh-CN" sz="2400" dirty="0">
                <a:latin typeface="+mn-ea"/>
              </a:rPr>
              <a:t>10</a:t>
            </a:r>
            <a:r>
              <a:rPr lang="zh-CN" altLang="zh-CN" sz="2400" dirty="0">
                <a:latin typeface="+mn-ea"/>
              </a:rPr>
              <a:t>个一是一十</a:t>
            </a:r>
          </a:p>
          <a:p>
            <a:pPr algn="ctr"/>
            <a:r>
              <a:rPr lang="en-US" altLang="zh-CN" sz="2400" dirty="0">
                <a:latin typeface="+mn-ea"/>
              </a:rPr>
              <a:t>10</a:t>
            </a:r>
            <a:r>
              <a:rPr lang="zh-CN" altLang="zh-CN" sz="2400" dirty="0">
                <a:latin typeface="+mn-ea"/>
              </a:rPr>
              <a:t>个十是一百</a:t>
            </a:r>
          </a:p>
          <a:p>
            <a:pPr algn="ctr"/>
            <a:r>
              <a:rPr lang="en-US" altLang="zh-CN" sz="2400" dirty="0">
                <a:latin typeface="+mn-ea"/>
              </a:rPr>
              <a:t>10</a:t>
            </a:r>
            <a:r>
              <a:rPr lang="zh-CN" altLang="zh-CN" sz="2400" dirty="0">
                <a:latin typeface="+mn-ea"/>
              </a:rPr>
              <a:t>个一百是</a:t>
            </a:r>
            <a:r>
              <a:rPr lang="zh-CN" altLang="zh-CN" sz="2400" dirty="0" smtClean="0">
                <a:latin typeface="+mn-ea"/>
              </a:rPr>
              <a:t>一千</a:t>
            </a:r>
            <a:endParaRPr lang="en-US" altLang="zh-CN" sz="2400" dirty="0" smtClean="0">
              <a:latin typeface="+mn-ea"/>
            </a:endParaRPr>
          </a:p>
          <a:p>
            <a:pPr algn="ctr"/>
            <a:r>
              <a:rPr lang="en-US" altLang="zh-CN" sz="2400" dirty="0" smtClean="0">
                <a:latin typeface="+mn-ea"/>
              </a:rPr>
              <a:t>10</a:t>
            </a:r>
            <a:r>
              <a:rPr lang="zh-CN" altLang="en-US" sz="2400" dirty="0" smtClean="0">
                <a:latin typeface="+mn-ea"/>
              </a:rPr>
              <a:t>个一千是一万</a:t>
            </a:r>
            <a:endParaRPr lang="en-US" altLang="zh-CN" sz="2400" dirty="0">
              <a:latin typeface="+mn-ea"/>
            </a:endParaRPr>
          </a:p>
        </p:txBody>
      </p:sp>
      <p:pic>
        <p:nvPicPr>
          <p:cNvPr id="57" name="图片 56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9099792" y="3738051"/>
            <a:ext cx="2753842" cy="2932841"/>
          </a:xfrm>
          <a:prstGeom prst="rect">
            <a:avLst/>
          </a:prstGeom>
          <a:ln>
            <a:noFill/>
          </a:ln>
        </p:spPr>
      </p:pic>
      <p:sp>
        <p:nvSpPr>
          <p:cNvPr id="58" name="五边形 7"/>
          <p:cNvSpPr>
            <a:spLocks noChangeArrowheads="1"/>
          </p:cNvSpPr>
          <p:nvPr/>
        </p:nvSpPr>
        <p:spPr bwMode="auto">
          <a:xfrm>
            <a:off x="1" y="501650"/>
            <a:ext cx="269510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教学新知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240149" y="3934495"/>
            <a:ext cx="45204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一千、二千、三千、四千、五千、六千、七千、八千、九千、</a:t>
            </a:r>
            <a:r>
              <a:rPr lang="zh-CN" altLang="en-US" sz="2800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一万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3" cstate="email"/>
          <a:srcRect/>
          <a:stretch>
            <a:fillRect/>
          </a:stretch>
        </p:blipFill>
        <p:spPr>
          <a:xfrm>
            <a:off x="95370" y="1867606"/>
            <a:ext cx="3219719" cy="2918421"/>
          </a:xfrm>
          <a:prstGeom prst="rect">
            <a:avLst/>
          </a:prstGeom>
        </p:spPr>
      </p:pic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0" y="501650"/>
            <a:ext cx="2612571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 smtClean="0">
                <a:solidFill>
                  <a:srgbClr val="FFFFFF"/>
                </a:solidFill>
                <a:latin typeface="微软雅黑" panose="020B0503020204020204" pitchFamily="34" charset="-122"/>
              </a:rPr>
              <a:t>课题引入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4700028" y="1558849"/>
            <a:ext cx="4065033" cy="3034333"/>
            <a:chOff x="4254499" y="1770886"/>
            <a:chExt cx="5005287" cy="4372338"/>
          </a:xfrm>
        </p:grpSpPr>
        <p:grpSp>
          <p:nvGrpSpPr>
            <p:cNvPr id="24" name="Group 2"/>
            <p:cNvGrpSpPr/>
            <p:nvPr/>
          </p:nvGrpSpPr>
          <p:grpSpPr bwMode="auto">
            <a:xfrm>
              <a:off x="4254499" y="1770886"/>
              <a:ext cx="5005287" cy="4372338"/>
              <a:chOff x="657" y="527"/>
              <a:chExt cx="3312" cy="3171"/>
            </a:xfrm>
          </p:grpSpPr>
          <p:grpSp>
            <p:nvGrpSpPr>
              <p:cNvPr id="25" name="Group 3"/>
              <p:cNvGrpSpPr/>
              <p:nvPr/>
            </p:nvGrpSpPr>
            <p:grpSpPr bwMode="auto">
              <a:xfrm>
                <a:off x="657" y="527"/>
                <a:ext cx="3312" cy="2948"/>
                <a:chOff x="657" y="527"/>
                <a:chExt cx="3312" cy="2948"/>
              </a:xfrm>
            </p:grpSpPr>
            <p:sp>
              <p:nvSpPr>
                <p:cNvPr id="31" name="Oval 4"/>
                <p:cNvSpPr>
                  <a:spLocks noChangeArrowheads="1"/>
                </p:cNvSpPr>
                <p:nvPr/>
              </p:nvSpPr>
              <p:spPr bwMode="auto">
                <a:xfrm>
                  <a:off x="165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2" name="Oval 5"/>
                <p:cNvSpPr>
                  <a:spLocks noChangeArrowheads="1"/>
                </p:cNvSpPr>
                <p:nvPr/>
              </p:nvSpPr>
              <p:spPr bwMode="auto">
                <a:xfrm>
                  <a:off x="1066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3" name="Oval 6"/>
                <p:cNvSpPr>
                  <a:spLocks noChangeArrowheads="1"/>
                </p:cNvSpPr>
                <p:nvPr/>
              </p:nvSpPr>
              <p:spPr bwMode="auto">
                <a:xfrm>
                  <a:off x="224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4" name="Oval 7"/>
                <p:cNvSpPr>
                  <a:spLocks noChangeArrowheads="1"/>
                </p:cNvSpPr>
                <p:nvPr/>
              </p:nvSpPr>
              <p:spPr bwMode="auto">
                <a:xfrm>
                  <a:off x="2835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5" name="Oval 8"/>
                <p:cNvSpPr>
                  <a:spLocks noChangeArrowheads="1"/>
                </p:cNvSpPr>
                <p:nvPr/>
              </p:nvSpPr>
              <p:spPr bwMode="auto">
                <a:xfrm>
                  <a:off x="3424" y="527"/>
                  <a:ext cx="227" cy="454"/>
                </a:xfrm>
                <a:prstGeom prst="ellipse">
                  <a:avLst/>
                </a:prstGeom>
                <a:solidFill>
                  <a:schemeClr val="bg1"/>
                </a:solidFill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6" name="AutoShape 9" descr="栎木"/>
                <p:cNvSpPr>
                  <a:spLocks noChangeArrowheads="1"/>
                </p:cNvSpPr>
                <p:nvPr/>
              </p:nvSpPr>
              <p:spPr bwMode="auto">
                <a:xfrm>
                  <a:off x="657" y="2704"/>
                  <a:ext cx="3312" cy="771"/>
                </a:xfrm>
                <a:prstGeom prst="cube">
                  <a:avLst>
                    <a:gd name="adj" fmla="val 17639"/>
                  </a:avLst>
                </a:prstGeom>
                <a:blipFill dpi="0" rotWithShape="0">
                  <a:blip r:embed="rId4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7" name="Rectangle 10"/>
                <p:cNvSpPr>
                  <a:spLocks noChangeArrowheads="1"/>
                </p:cNvSpPr>
                <p:nvPr/>
              </p:nvSpPr>
              <p:spPr bwMode="auto">
                <a:xfrm>
                  <a:off x="748" y="709"/>
                  <a:ext cx="3176" cy="2041"/>
                </a:xfrm>
                <a:prstGeom prst="rect">
                  <a:avLst/>
                </a:prstGeom>
                <a:solidFill>
                  <a:srgbClr val="FFFF99"/>
                </a:solidFill>
                <a:ln w="1270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38" name="Line 11"/>
                <p:cNvSpPr>
                  <a:spLocks noChangeShapeType="1"/>
                </p:cNvSpPr>
                <p:nvPr/>
              </p:nvSpPr>
              <p:spPr bwMode="auto">
                <a:xfrm>
                  <a:off x="165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39" name="Line 12"/>
                <p:cNvSpPr>
                  <a:spLocks noChangeShapeType="1"/>
                </p:cNvSpPr>
                <p:nvPr/>
              </p:nvSpPr>
              <p:spPr bwMode="auto">
                <a:xfrm>
                  <a:off x="1066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0" name="Line 13"/>
                <p:cNvSpPr>
                  <a:spLocks noChangeShapeType="1"/>
                </p:cNvSpPr>
                <p:nvPr/>
              </p:nvSpPr>
              <p:spPr bwMode="auto">
                <a:xfrm>
                  <a:off x="224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1" name="Line 14"/>
                <p:cNvSpPr>
                  <a:spLocks noChangeShapeType="1"/>
                </p:cNvSpPr>
                <p:nvPr/>
              </p:nvSpPr>
              <p:spPr bwMode="auto">
                <a:xfrm>
                  <a:off x="2835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  <p:sp>
              <p:nvSpPr>
                <p:cNvPr id="42" name="Line 15"/>
                <p:cNvSpPr>
                  <a:spLocks noChangeShapeType="1"/>
                </p:cNvSpPr>
                <p:nvPr/>
              </p:nvSpPr>
              <p:spPr bwMode="auto">
                <a:xfrm>
                  <a:off x="3424" y="709"/>
                  <a:ext cx="0" cy="2086"/>
                </a:xfrm>
                <a:prstGeom prst="line">
                  <a:avLst/>
                </a:prstGeom>
                <a:noFill/>
                <a:ln w="76200">
                  <a:solidFill>
                    <a:srgbClr val="0000FF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26" name="Text Box 16"/>
              <p:cNvSpPr txBox="1">
                <a:spLocks noChangeArrowheads="1"/>
              </p:cNvSpPr>
              <p:nvPr/>
            </p:nvSpPr>
            <p:spPr bwMode="auto">
              <a:xfrm>
                <a:off x="3288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个 </a:t>
                </a:r>
              </a:p>
            </p:txBody>
          </p:sp>
          <p:sp>
            <p:nvSpPr>
              <p:cNvPr id="27" name="Text Box 17"/>
              <p:cNvSpPr txBox="1">
                <a:spLocks noChangeArrowheads="1"/>
              </p:cNvSpPr>
              <p:nvPr/>
            </p:nvSpPr>
            <p:spPr bwMode="auto">
              <a:xfrm>
                <a:off x="2699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十 </a:t>
                </a:r>
              </a:p>
            </p:txBody>
          </p:sp>
          <p:sp>
            <p:nvSpPr>
              <p:cNvPr id="28" name="Text Box 18"/>
              <p:cNvSpPr txBox="1">
                <a:spLocks noChangeArrowheads="1"/>
              </p:cNvSpPr>
              <p:nvPr/>
            </p:nvSpPr>
            <p:spPr bwMode="auto">
              <a:xfrm>
                <a:off x="2037" y="2931"/>
                <a:ext cx="344" cy="7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百 </a:t>
                </a:r>
              </a:p>
            </p:txBody>
          </p:sp>
          <p:sp>
            <p:nvSpPr>
              <p:cNvPr id="29" name="Text Box 19"/>
              <p:cNvSpPr txBox="1">
                <a:spLocks noChangeArrowheads="1"/>
              </p:cNvSpPr>
              <p:nvPr/>
            </p:nvSpPr>
            <p:spPr bwMode="auto">
              <a:xfrm>
                <a:off x="1446" y="2947"/>
                <a:ext cx="343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千 </a:t>
                </a:r>
              </a:p>
            </p:txBody>
          </p:sp>
          <p:sp>
            <p:nvSpPr>
              <p:cNvPr id="30" name="Text Box 20"/>
              <p:cNvSpPr txBox="1">
                <a:spLocks noChangeArrowheads="1"/>
              </p:cNvSpPr>
              <p:nvPr/>
            </p:nvSpPr>
            <p:spPr bwMode="auto">
              <a:xfrm>
                <a:off x="873" y="2947"/>
                <a:ext cx="343" cy="7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kumimoji="1" lang="zh-CN" altLang="en-US" sz="3600" b="1" dirty="0">
                    <a:solidFill>
                      <a:srgbClr val="0000FF"/>
                    </a:solidFill>
                    <a:latin typeface="黑体" panose="02010609060101010101" pitchFamily="49" charset="-122"/>
                    <a:ea typeface="黑体" panose="02010609060101010101" pitchFamily="49" charset="-122"/>
                  </a:rPr>
                  <a:t>万 </a:t>
                </a:r>
              </a:p>
            </p:txBody>
          </p:sp>
        </p:grpSp>
        <p:grpSp>
          <p:nvGrpSpPr>
            <p:cNvPr id="43" name="Group 22"/>
            <p:cNvGrpSpPr/>
            <p:nvPr/>
          </p:nvGrpSpPr>
          <p:grpSpPr bwMode="auto">
            <a:xfrm>
              <a:off x="8023577" y="2576514"/>
              <a:ext cx="720725" cy="2303462"/>
              <a:chOff x="2880" y="1253"/>
              <a:chExt cx="454" cy="1451"/>
            </a:xfrm>
          </p:grpSpPr>
          <p:grpSp>
            <p:nvGrpSpPr>
              <p:cNvPr id="44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53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4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45" name="Group 26"/>
              <p:cNvGrpSpPr/>
              <p:nvPr/>
            </p:nvGrpSpPr>
            <p:grpSpPr bwMode="auto">
              <a:xfrm>
                <a:off x="2880" y="1253"/>
                <a:ext cx="454" cy="1088"/>
                <a:chOff x="3470" y="1616"/>
                <a:chExt cx="454" cy="1088"/>
              </a:xfrm>
            </p:grpSpPr>
            <p:sp>
              <p:nvSpPr>
                <p:cNvPr id="47" name="AutoShape 27"/>
                <p:cNvSpPr>
                  <a:spLocks noChangeArrowheads="1"/>
                </p:cNvSpPr>
                <p:nvPr/>
              </p:nvSpPr>
              <p:spPr bwMode="auto">
                <a:xfrm>
                  <a:off x="347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8" name="AutoShape 28"/>
                <p:cNvSpPr>
                  <a:spLocks noChangeArrowheads="1"/>
                </p:cNvSpPr>
                <p:nvPr/>
              </p:nvSpPr>
              <p:spPr bwMode="auto">
                <a:xfrm>
                  <a:off x="347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49" name="AutoShape 29"/>
                <p:cNvSpPr>
                  <a:spLocks noChangeArrowheads="1"/>
                </p:cNvSpPr>
                <p:nvPr/>
              </p:nvSpPr>
              <p:spPr bwMode="auto">
                <a:xfrm>
                  <a:off x="3470" y="216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0" name="AutoShape 30"/>
                <p:cNvSpPr>
                  <a:spLocks noChangeArrowheads="1"/>
                </p:cNvSpPr>
                <p:nvPr/>
              </p:nvSpPr>
              <p:spPr bwMode="auto">
                <a:xfrm>
                  <a:off x="3470" y="1979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1" name="AutoShape 31"/>
                <p:cNvSpPr>
                  <a:spLocks noChangeArrowheads="1"/>
                </p:cNvSpPr>
                <p:nvPr/>
              </p:nvSpPr>
              <p:spPr bwMode="auto">
                <a:xfrm>
                  <a:off x="3470" y="1797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2" name="AutoShape 32"/>
                <p:cNvSpPr>
                  <a:spLocks noChangeArrowheads="1"/>
                </p:cNvSpPr>
                <p:nvPr/>
              </p:nvSpPr>
              <p:spPr bwMode="auto">
                <a:xfrm>
                  <a:off x="3470" y="1616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  <p:grpSp>
          <p:nvGrpSpPr>
            <p:cNvPr id="119" name="Group 22"/>
            <p:cNvGrpSpPr/>
            <p:nvPr/>
          </p:nvGrpSpPr>
          <p:grpSpPr bwMode="auto">
            <a:xfrm>
              <a:off x="7169898" y="4034522"/>
              <a:ext cx="720725" cy="863600"/>
              <a:chOff x="2880" y="2160"/>
              <a:chExt cx="454" cy="544"/>
            </a:xfrm>
          </p:grpSpPr>
          <p:grpSp>
            <p:nvGrpSpPr>
              <p:cNvPr id="120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129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0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sp>
            <p:nvSpPr>
              <p:cNvPr id="123" name="AutoShape 27"/>
              <p:cNvSpPr>
                <a:spLocks noChangeArrowheads="1"/>
              </p:cNvSpPr>
              <p:nvPr/>
            </p:nvSpPr>
            <p:spPr bwMode="auto">
              <a:xfrm>
                <a:off x="2880" y="2160"/>
                <a:ext cx="454" cy="181"/>
              </a:xfrm>
              <a:prstGeom prst="flowChartTerminator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6600"/>
                  </a:gs>
                </a:gsLst>
                <a:path path="shape">
                  <a:fillToRect l="50000" t="50000" r="50000" b="50000"/>
                </a:path>
              </a:gradFill>
              <a:ln w="19050">
                <a:solidFill>
                  <a:schemeClr val="tx1"/>
                </a:solidFill>
                <a:miter lim="800000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grpSp>
          <p:nvGrpSpPr>
            <p:cNvPr id="131" name="Group 22"/>
            <p:cNvGrpSpPr/>
            <p:nvPr/>
          </p:nvGrpSpPr>
          <p:grpSpPr bwMode="auto">
            <a:xfrm>
              <a:off x="5396999" y="3170922"/>
              <a:ext cx="1633538" cy="1727200"/>
              <a:chOff x="2305" y="1616"/>
              <a:chExt cx="1029" cy="1088"/>
            </a:xfrm>
          </p:grpSpPr>
          <p:grpSp>
            <p:nvGrpSpPr>
              <p:cNvPr id="132" name="Group 23"/>
              <p:cNvGrpSpPr/>
              <p:nvPr/>
            </p:nvGrpSpPr>
            <p:grpSpPr bwMode="auto">
              <a:xfrm>
                <a:off x="2880" y="2341"/>
                <a:ext cx="454" cy="363"/>
                <a:chOff x="2880" y="2341"/>
                <a:chExt cx="454" cy="363"/>
              </a:xfrm>
            </p:grpSpPr>
            <p:sp>
              <p:nvSpPr>
                <p:cNvPr id="141" name="AutoShape 24"/>
                <p:cNvSpPr>
                  <a:spLocks noChangeArrowheads="1"/>
                </p:cNvSpPr>
                <p:nvPr/>
              </p:nvSpPr>
              <p:spPr bwMode="auto">
                <a:xfrm>
                  <a:off x="288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42" name="AutoShape 25"/>
                <p:cNvSpPr>
                  <a:spLocks noChangeArrowheads="1"/>
                </p:cNvSpPr>
                <p:nvPr/>
              </p:nvSpPr>
              <p:spPr bwMode="auto">
                <a:xfrm>
                  <a:off x="288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  <p:grpSp>
            <p:nvGrpSpPr>
              <p:cNvPr id="133" name="Group 26"/>
              <p:cNvGrpSpPr/>
              <p:nvPr/>
            </p:nvGrpSpPr>
            <p:grpSpPr bwMode="auto">
              <a:xfrm>
                <a:off x="2305" y="1616"/>
                <a:ext cx="1029" cy="1072"/>
                <a:chOff x="2895" y="1979"/>
                <a:chExt cx="1029" cy="1072"/>
              </a:xfrm>
            </p:grpSpPr>
            <p:sp>
              <p:nvSpPr>
                <p:cNvPr id="135" name="AutoShape 27"/>
                <p:cNvSpPr>
                  <a:spLocks noChangeArrowheads="1"/>
                </p:cNvSpPr>
                <p:nvPr/>
              </p:nvSpPr>
              <p:spPr bwMode="auto">
                <a:xfrm>
                  <a:off x="3470" y="2523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6" name="AutoShape 28"/>
                <p:cNvSpPr>
                  <a:spLocks noChangeArrowheads="1"/>
                </p:cNvSpPr>
                <p:nvPr/>
              </p:nvSpPr>
              <p:spPr bwMode="auto">
                <a:xfrm>
                  <a:off x="3470" y="2341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7" name="AutoShape 29"/>
                <p:cNvSpPr>
                  <a:spLocks noChangeArrowheads="1"/>
                </p:cNvSpPr>
                <p:nvPr/>
              </p:nvSpPr>
              <p:spPr bwMode="auto">
                <a:xfrm>
                  <a:off x="3470" y="216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138" name="AutoShape 30"/>
                <p:cNvSpPr>
                  <a:spLocks noChangeArrowheads="1"/>
                </p:cNvSpPr>
                <p:nvPr/>
              </p:nvSpPr>
              <p:spPr bwMode="auto">
                <a:xfrm>
                  <a:off x="3470" y="1979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  <p:sp>
              <p:nvSpPr>
                <p:cNvPr id="56" name="AutoShape 30"/>
                <p:cNvSpPr>
                  <a:spLocks noChangeArrowheads="1"/>
                </p:cNvSpPr>
                <p:nvPr/>
              </p:nvSpPr>
              <p:spPr bwMode="auto">
                <a:xfrm>
                  <a:off x="2895" y="2870"/>
                  <a:ext cx="454" cy="181"/>
                </a:xfrm>
                <a:prstGeom prst="flowChartTerminator">
                  <a:avLst/>
                </a:prstGeom>
                <a:gradFill rotWithShape="0">
                  <a:gsLst>
                    <a:gs pos="0">
                      <a:srgbClr val="FFCC00"/>
                    </a:gs>
                    <a:gs pos="100000">
                      <a:srgbClr val="FF6600"/>
                    </a:gs>
                  </a:gsLst>
                  <a:path path="shape">
                    <a:fillToRect l="50000" t="50000" r="50000" b="50000"/>
                  </a:path>
                </a:gradFill>
                <a:ln w="19050">
                  <a:solidFill>
                    <a:schemeClr val="tx1"/>
                  </a:solidFill>
                  <a:miter lim="800000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endParaRPr lang="zh-CN" altLang="en-US"/>
                </a:p>
              </p:txBody>
            </p:sp>
          </p:grpSp>
        </p:grpSp>
      </p:grpSp>
      <p:sp>
        <p:nvSpPr>
          <p:cNvPr id="167" name="文本框 166"/>
          <p:cNvSpPr txBox="1"/>
          <p:nvPr/>
        </p:nvSpPr>
        <p:spPr>
          <a:xfrm>
            <a:off x="784050" y="4978872"/>
            <a:ext cx="1012026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这个数是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由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）组成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写作：（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读作：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5" name="AutoShape 27"/>
          <p:cNvSpPr>
            <a:spLocks noChangeArrowheads="1"/>
          </p:cNvSpPr>
          <p:nvPr/>
        </p:nvSpPr>
        <p:spPr bwMode="auto">
          <a:xfrm>
            <a:off x="1985098" y="1240615"/>
            <a:ext cx="2007794" cy="783193"/>
          </a:xfrm>
          <a:prstGeom prst="wedgeRoundRectCallout">
            <a:avLst>
              <a:gd name="adj1" fmla="val -33504"/>
              <a:gd name="adj2" fmla="val 100947"/>
              <a:gd name="adj3" fmla="val 16667"/>
            </a:avLst>
          </a:prstGeom>
          <a:solidFill>
            <a:schemeClr val="bg1"/>
          </a:solidFill>
          <a:ln w="19050">
            <a:solidFill>
              <a:srgbClr val="3399FF"/>
            </a:solidFill>
            <a:miter lim="800000"/>
          </a:ln>
        </p:spPr>
        <p:txBody>
          <a:bodyPr wrap="square"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楷体_GB2312" panose="02010609030101010101" pitchFamily="49" charset="-122"/>
                <a:ea typeface="楷体_GB2312" panose="02010609030101010101" pitchFamily="49" charset="-122"/>
              </a:defRPr>
            </a:lvl9pPr>
          </a:lstStyle>
          <a:p>
            <a:pPr eaLnBrk="1" hangingPunct="1"/>
            <a:r>
              <a:rPr lang="zh-CN" altLang="en-US" dirty="0" smtClean="0">
                <a:latin typeface="Arial" panose="020B0604020202020204" pitchFamily="34" charset="0"/>
              </a:rPr>
              <a:t>读出下面计数器上的数目。</a:t>
            </a:r>
            <a:endParaRPr lang="zh-CN" altLang="en-US" dirty="0">
              <a:latin typeface="Arial" panose="020B0604020202020204" pitchFamily="34" charset="0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3650939" y="5102018"/>
            <a:ext cx="6995953" cy="1171454"/>
            <a:chOff x="4047454" y="5112641"/>
            <a:chExt cx="6995953" cy="1171454"/>
          </a:xfrm>
        </p:grpSpPr>
        <p:sp>
          <p:nvSpPr>
            <p:cNvPr id="5" name="文本框 4"/>
            <p:cNvSpPr txBox="1"/>
            <p:nvPr/>
          </p:nvSpPr>
          <p:spPr>
            <a:xfrm>
              <a:off x="6309209" y="511264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百</a:t>
              </a:r>
            </a:p>
          </p:txBody>
        </p:sp>
        <p:sp>
          <p:nvSpPr>
            <p:cNvPr id="168" name="文本框 167"/>
            <p:cNvSpPr txBox="1"/>
            <p:nvPr/>
          </p:nvSpPr>
          <p:spPr>
            <a:xfrm>
              <a:off x="8454440" y="513090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十</a:t>
              </a:r>
            </a:p>
          </p:txBody>
        </p:sp>
        <p:sp>
          <p:nvSpPr>
            <p:cNvPr id="169" name="文本框 168"/>
            <p:cNvSpPr txBox="1"/>
            <p:nvPr/>
          </p:nvSpPr>
          <p:spPr>
            <a:xfrm>
              <a:off x="10499668" y="5130906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</a:t>
              </a:r>
            </a:p>
          </p:txBody>
        </p:sp>
        <p:sp>
          <p:nvSpPr>
            <p:cNvPr id="57" name="文本框 56"/>
            <p:cNvSpPr txBox="1"/>
            <p:nvPr/>
          </p:nvSpPr>
          <p:spPr>
            <a:xfrm>
              <a:off x="4047454" y="513893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千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59" name="文本框 58"/>
            <p:cNvSpPr txBox="1"/>
            <p:nvPr/>
          </p:nvSpPr>
          <p:spPr>
            <a:xfrm>
              <a:off x="6996983" y="5760875"/>
              <a:ext cx="269817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一千六百三十八</a:t>
              </a:r>
            </a:p>
          </p:txBody>
        </p:sp>
        <p:sp>
          <p:nvSpPr>
            <p:cNvPr id="60" name="文本框 59"/>
            <p:cNvSpPr txBox="1"/>
            <p:nvPr/>
          </p:nvSpPr>
          <p:spPr>
            <a:xfrm>
              <a:off x="4047454" y="5760875"/>
              <a:ext cx="91563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1638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226" y="1380634"/>
            <a:ext cx="10418880" cy="5005647"/>
          </a:xfrm>
          <a:prstGeom prst="rect">
            <a:avLst/>
          </a:prstGeom>
        </p:spPr>
      </p:pic>
      <p:sp>
        <p:nvSpPr>
          <p:cNvPr id="2" name="五边形 7"/>
          <p:cNvSpPr>
            <a:spLocks noChangeArrowheads="1"/>
          </p:cNvSpPr>
          <p:nvPr/>
        </p:nvSpPr>
        <p:spPr bwMode="auto">
          <a:xfrm>
            <a:off x="0" y="501650"/>
            <a:ext cx="2569029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知识要点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95349" y="387014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掌握万以内的数位顺序、数数和数的组成，以及中间不含</a:t>
            </a: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的四位数的读、写。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5348" y="2300393"/>
            <a:ext cx="8263042" cy="1135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en-US" altLang="zh-CN" sz="2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zh-CN" altLang="zh-CN" sz="24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使学生能够借助于算盘经历数数的过程，认识计数单位“万”， 进一步理解相邻的两个计数单位之间的十进关系。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7583" y="1240910"/>
            <a:ext cx="10006884" cy="1308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万以内数的组成：一个数由几个千、几个百、几个十和几个一组成，这个数就是几千几百几十几。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40157" y="2659146"/>
            <a:ext cx="103417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【例】一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个千、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个十、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个一组成，这个数是（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40157" y="4077382"/>
            <a:ext cx="9725739" cy="559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个数由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个千、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5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个百、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个十、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个一组成，这个数是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4567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0157" y="4746503"/>
            <a:ext cx="101743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【方法小结】一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个数由几个千、几个百、几个十和几个一组成，这个数就是几千几百几十几。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1548893" y="3464591"/>
            <a:ext cx="9028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4567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14401" y="1163638"/>
            <a:ext cx="107667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一个四位数，千位上的数字是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，百位上的数字是千位上的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倍，其余各个数位一个单位都没有，这个四位数是（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</a:p>
          <a:p>
            <a:pPr>
              <a:lnSpc>
                <a:spcPct val="150000"/>
              </a:lnSpc>
            </a:pP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2.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一个数由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个千和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个百组成，这个数是（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14401" y="3975218"/>
            <a:ext cx="104640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【参考答案】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1.2600  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讲评：先找出百位上的数字，百位上的数字是千位上的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倍，是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，其余其余各个数位一个单位都没有，就用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表示，这个数是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2600  2.8500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五边形 7"/>
          <p:cNvSpPr>
            <a:spLocks noChangeArrowheads="1"/>
          </p:cNvSpPr>
          <p:nvPr/>
        </p:nvSpPr>
        <p:spPr bwMode="auto">
          <a:xfrm>
            <a:off x="1" y="501650"/>
            <a:ext cx="2723740" cy="661988"/>
          </a:xfrm>
          <a:prstGeom prst="homePlate">
            <a:avLst>
              <a:gd name="adj" fmla="val 45226"/>
            </a:avLst>
          </a:prstGeom>
          <a:solidFill>
            <a:srgbClr val="306A9B"/>
          </a:solidFill>
          <a:ln w="12700" cmpd="sng">
            <a:solidFill>
              <a:srgbClr val="41719C"/>
            </a:solidFill>
            <a:miter lim="800000"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indent="363855" eaLnBrk="1" hangingPunct="1">
              <a:buFont typeface="Arial" panose="020B0604020202020204" pitchFamily="34" charset="0"/>
              <a:buNone/>
              <a:defRPr/>
            </a:pPr>
            <a:r>
              <a:rPr lang="zh-CN" altLang="en-US" sz="3200" dirty="0">
                <a:solidFill>
                  <a:srgbClr val="FFFFFF"/>
                </a:solidFill>
                <a:latin typeface="微软雅黑" panose="020B0503020204020204" pitchFamily="34" charset="-122"/>
              </a:rPr>
              <a:t>知识梳理</a:t>
            </a:r>
            <a:endParaRPr lang="zh-CN" altLang="en-US" sz="3200" dirty="0" smtClean="0">
              <a:solidFill>
                <a:srgbClr val="FFFFFF"/>
              </a:solidFill>
              <a:latin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10615" y="1416678"/>
            <a:ext cx="98652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28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：认识计数单位“万”： 万是一个比千大的计数单位，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个一千是一万。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65398" y="2769994"/>
            <a:ext cx="6647974" cy="662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【例】九千九百九十九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添上一后是多少？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10615" y="3578000"/>
            <a:ext cx="6186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【讲解】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九千九百九十九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添上一后是一万。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210615" y="4236252"/>
            <a:ext cx="84978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dirty="0" smtClean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【方法小结】万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是一个比千大的计数单位，</a:t>
            </a:r>
            <a:r>
              <a:rPr lang="en-US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10</a:t>
            </a:r>
            <a:r>
              <a:rPr lang="zh-CN" altLang="zh-CN" sz="24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个一千是一万。</a:t>
            </a:r>
            <a:endParaRPr lang="zh-CN" altLang="en-US" sz="2400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361871" y="4697917"/>
            <a:ext cx="9562233" cy="1308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【小练习】</a:t>
            </a:r>
          </a:p>
          <a:p>
            <a:pPr>
              <a:lnSpc>
                <a:spcPct val="150000"/>
              </a:lnSpc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填一填：一万里面有（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）个一千，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个（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）是一万。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5022760" y="5475760"/>
            <a:ext cx="4165991" cy="533227"/>
            <a:chOff x="5022760" y="5475760"/>
            <a:chExt cx="4165991" cy="533227"/>
          </a:xfrm>
        </p:grpSpPr>
        <p:sp>
          <p:nvSpPr>
            <p:cNvPr id="9" name="文本框 8"/>
            <p:cNvSpPr txBox="1"/>
            <p:nvPr/>
          </p:nvSpPr>
          <p:spPr>
            <a:xfrm>
              <a:off x="5022760" y="5475760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10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8285940" y="5485767"/>
              <a:ext cx="90281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zh-CN" sz="2800" dirty="0" smtClean="0">
                  <a:solidFill>
                    <a:srgbClr val="FF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一千</a:t>
              </a:r>
              <a:endParaRPr lang="zh-CN" altLang="en-US" sz="2800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1816</Words>
  <Application>Microsoft Office PowerPoint</Application>
  <PresentationFormat>宽屏</PresentationFormat>
  <Paragraphs>265</Paragraphs>
  <Slides>24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3" baseType="lpstr">
      <vt:lpstr>黑体</vt:lpstr>
      <vt:lpstr>楷体</vt:lpstr>
      <vt:lpstr>楷体_GB2312</vt:lpstr>
      <vt:lpstr>宋体</vt:lpstr>
      <vt:lpstr>微软雅黑</vt:lpstr>
      <vt:lpstr>Arial</vt:lpstr>
      <vt:lpstr>Calibri</vt:lpstr>
      <vt:lpstr>Calibri Light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2016-05-27T03:58:00Z</dcterms:created>
  <dcterms:modified xsi:type="dcterms:W3CDTF">2023-01-16T20:29:28Z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385F7E0DCABB4919BCDE8D6760E9749D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