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0" r:id="rId2"/>
    <p:sldId id="284" r:id="rId3"/>
    <p:sldId id="258" r:id="rId4"/>
    <p:sldId id="261" r:id="rId5"/>
    <p:sldId id="262" r:id="rId6"/>
    <p:sldId id="264" r:id="rId7"/>
    <p:sldId id="285" r:id="rId8"/>
    <p:sldId id="286" r:id="rId9"/>
    <p:sldId id="268" r:id="rId10"/>
    <p:sldId id="272" r:id="rId11"/>
    <p:sldId id="273" r:id="rId12"/>
    <p:sldId id="269" r:id="rId13"/>
    <p:sldId id="274" r:id="rId14"/>
    <p:sldId id="288" r:id="rId15"/>
    <p:sldId id="287" r:id="rId16"/>
    <p:sldId id="276" r:id="rId17"/>
    <p:sldId id="278" r:id="rId18"/>
    <p:sldId id="279" r:id="rId19"/>
    <p:sldId id="281" r:id="rId20"/>
    <p:sldId id="282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396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F6329-5C76-4007-BCE9-F9759105AC8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D9E18-2E1B-47B8-9536-DCD247D0FB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D9E18-2E1B-47B8-9536-DCD247D0FB0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884A55-8918-421D-9F62-F7AAB945EE8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C71F9-FAE0-48CA-BC9B-03D66DD5D80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6998E-6C64-48EE-8BAD-F6D0975C634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9238B-5A0B-413F-A503-31B59AAA4F4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476CE7-17DF-4E20-847C-4BD61266A9C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01981-BC1F-4837-B132-39CB41AD112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80FEB-8F05-47D4-955C-B5D3942BE9A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F6A9B-8711-4DE9-890D-77C45E6214B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C7A62-B62D-437F-8147-7A3AC3EAB43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9A6C2-AD07-4A87-B0FD-791972671C3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08309E-B452-41AD-B3B2-8B73DBC0983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B6998E-6C64-48EE-8BAD-F6D0975C6345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248569"/>
            <a:ext cx="9144000" cy="6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latin typeface="Times New Roman" panose="02020603050405020304" pitchFamily="18" charset="0"/>
              </a:rPr>
              <a:t>Unit 7  Sports and Good Health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65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 defTabSz="913130"/>
            <a:r>
              <a:rPr lang="en-US" altLang="zh-CN" sz="7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Know </a:t>
            </a:r>
            <a:r>
              <a:rPr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Yourself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4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5"/>
          <p:cNvSpPr txBox="1">
            <a:spLocks noChangeArrowheads="1"/>
          </p:cNvSpPr>
          <p:nvPr/>
        </p:nvSpPr>
        <p:spPr bwMode="auto">
          <a:xfrm>
            <a:off x="395288" y="1484313"/>
            <a:ext cx="83058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2800"/>
              </a:lnSpc>
              <a:spcBef>
                <a:spcPct val="50000"/>
              </a:spcBef>
            </a:pP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 one’s teeth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刷牙。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tooth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作名词“牙齿”，复数形式为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teeth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755650" y="836613"/>
            <a:ext cx="6624638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 I brush my teeth three times a day. </a:t>
            </a:r>
          </a:p>
          <a:p>
            <a:pPr eaLnBrk="1" hangingPunct="1"/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我一天刷三次牙。</a:t>
            </a:r>
          </a:p>
          <a:p>
            <a:pPr eaLnBrk="1" hangingPunct="1"/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71550" y="3284538"/>
            <a:ext cx="6553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名词变复数与</a:t>
            </a:r>
            <a:r>
              <a:rPr lang="en-US" altLang="zh-CN" sz="3200" b="1" dirty="0">
                <a:latin typeface="Times New Roman" panose="02020603050405020304" pitchFamily="18" charset="0"/>
              </a:rPr>
              <a:t>tooth</a:t>
            </a:r>
            <a:r>
              <a:rPr lang="zh-CN" altLang="en-US" sz="3200" b="1" dirty="0">
                <a:latin typeface="Times New Roman" panose="02020603050405020304" pitchFamily="18" charset="0"/>
              </a:rPr>
              <a:t>变化规则相同的词有：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foot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goose</a:t>
            </a: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2268538" y="47244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2555875" y="55165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132138" y="4365625"/>
            <a:ext cx="16557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feet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203575" y="5229225"/>
            <a:ext cx="22336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geese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4" grpId="0"/>
      <p:bldP spid="194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>
            <a:spLocks noChangeArrowheads="1"/>
          </p:cNvSpPr>
          <p:nvPr/>
        </p:nvSpPr>
        <p:spPr bwMode="auto">
          <a:xfrm>
            <a:off x="406400" y="958850"/>
            <a:ext cx="8359775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times a day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一天三次。</a:t>
            </a:r>
          </a:p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time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作“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时间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”讲，是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不可数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名词。</a:t>
            </a:r>
          </a:p>
          <a:p>
            <a:pPr algn="just"/>
            <a:r>
              <a:rPr lang="en-US" altLang="zh-CN"/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作“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次数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”讲，是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可数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名词。表示次数概念时，“一次”用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，“两次”用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twice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，表示三次及以上用“基数词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times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”。</a:t>
            </a:r>
            <a:endParaRPr lang="en-US" altLang="zh-CN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—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times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go shopping every week?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你每周购物几次？</a:t>
            </a:r>
            <a:endParaRPr lang="en-US" altLang="zh-CN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—Twice.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两次。</a:t>
            </a:r>
            <a:endParaRPr lang="en-US" altLang="zh-CN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5"/>
          <p:cNvSpPr txBox="1">
            <a:spLocks noChangeArrowheads="1"/>
          </p:cNvSpPr>
          <p:nvPr/>
        </p:nvSpPr>
        <p:spPr bwMode="auto">
          <a:xfrm>
            <a:off x="395288" y="260350"/>
            <a:ext cx="8483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don’t always make my bed. </a:t>
            </a:r>
          </a:p>
          <a:p>
            <a:pPr algn="just"/>
            <a:r>
              <a:rPr lang="zh-CN" altLang="en-US" sz="36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我总是不整理床铺。</a:t>
            </a:r>
          </a:p>
          <a:p>
            <a:pPr algn="just"/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zh-CN" altLang="en-US" sz="3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95288" y="2565400"/>
            <a:ext cx="785018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学以致用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Alice always _______ and her room is clean and tidy. 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goes to bed                      B. in bed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makes her bed                D. keeps her bed 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132138" y="3141663"/>
            <a:ext cx="6858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116013" y="1557338"/>
            <a:ext cx="5472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make one’s bed 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整理床铺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5"/>
          <p:cNvSpPr txBox="1">
            <a:spLocks noChangeArrowheads="1"/>
          </p:cNvSpPr>
          <p:nvPr/>
        </p:nvSpPr>
        <p:spPr bwMode="auto">
          <a:xfrm>
            <a:off x="468313" y="188913"/>
            <a:ext cx="83058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 spend too many hours watching TV.</a:t>
            </a:r>
          </a:p>
          <a:p>
            <a:pPr algn="just"/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我花太多时间看电视。</a:t>
            </a:r>
          </a:p>
          <a:p>
            <a:pPr algn="just"/>
            <a:r>
              <a:rPr lang="en-US" altLang="zh-CN" sz="2800" b="1" dirty="0">
                <a:solidFill>
                  <a:srgbClr val="000000"/>
                </a:solidFill>
              </a:rPr>
              <a:t>spend</a:t>
            </a:r>
            <a:r>
              <a:rPr lang="zh-CN" altLang="en-US" sz="2800" b="1" dirty="0">
                <a:solidFill>
                  <a:srgbClr val="000000"/>
                </a:solidFill>
              </a:rPr>
              <a:t>的常用结构有</a:t>
            </a:r>
            <a:r>
              <a:rPr lang="en-US" altLang="zh-CN" sz="2800" b="1" dirty="0">
                <a:solidFill>
                  <a:srgbClr val="000000"/>
                </a:solidFill>
              </a:rPr>
              <a:t>:</a:t>
            </a:r>
          </a:p>
          <a:p>
            <a:pPr algn="just"/>
            <a:r>
              <a:rPr lang="en-US" altLang="zh-CN" sz="2800" b="1" dirty="0" err="1">
                <a:solidFill>
                  <a:srgbClr val="FF0000"/>
                </a:solidFill>
              </a:rPr>
              <a:t>sb</a:t>
            </a:r>
            <a:r>
              <a:rPr lang="en-US" altLang="zh-CN" sz="2800" b="1" dirty="0">
                <a:solidFill>
                  <a:srgbClr val="FF0000"/>
                </a:solidFill>
              </a:rPr>
              <a:t> spend+</a:t>
            </a:r>
            <a:r>
              <a:rPr lang="zh-CN" altLang="en-US" sz="2800" b="1" dirty="0">
                <a:solidFill>
                  <a:srgbClr val="FF0000"/>
                </a:solidFill>
              </a:rPr>
              <a:t>时间</a:t>
            </a:r>
            <a:r>
              <a:rPr lang="en-US" altLang="zh-CN" sz="2800" b="1" dirty="0">
                <a:solidFill>
                  <a:srgbClr val="FF0000"/>
                </a:solidFill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</a:rPr>
              <a:t>金钱</a:t>
            </a:r>
            <a:r>
              <a:rPr lang="en-US" altLang="zh-CN" sz="2800" b="1" dirty="0">
                <a:solidFill>
                  <a:srgbClr val="FF0000"/>
                </a:solidFill>
              </a:rPr>
              <a:t>+on </a:t>
            </a:r>
            <a:r>
              <a:rPr lang="en-US" altLang="zh-CN" sz="2800" b="1" dirty="0" err="1">
                <a:solidFill>
                  <a:srgbClr val="FF0000"/>
                </a:solidFill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/>
              <a:t>某人在某事 </a:t>
            </a:r>
            <a:r>
              <a:rPr lang="en-US" altLang="zh-CN" sz="2800" b="1" dirty="0"/>
              <a:t>/ </a:t>
            </a:r>
            <a:r>
              <a:rPr lang="zh-CN" altLang="en-US" sz="2800" b="1" dirty="0"/>
              <a:t>物上花费时间金钱</a:t>
            </a:r>
          </a:p>
          <a:p>
            <a:pPr algn="just"/>
            <a:r>
              <a:rPr lang="en-US" altLang="zh-CN" sz="2800" b="1" dirty="0" err="1">
                <a:solidFill>
                  <a:srgbClr val="FF0000"/>
                </a:solidFill>
              </a:rPr>
              <a:t>sb</a:t>
            </a:r>
            <a:r>
              <a:rPr lang="en-US" altLang="zh-CN" sz="2800" b="1" dirty="0">
                <a:solidFill>
                  <a:srgbClr val="FF0000"/>
                </a:solidFill>
              </a:rPr>
              <a:t> spend+</a:t>
            </a:r>
            <a:r>
              <a:rPr lang="zh-CN" altLang="en-US" sz="2800" b="1" dirty="0">
                <a:solidFill>
                  <a:srgbClr val="FF0000"/>
                </a:solidFill>
              </a:rPr>
              <a:t>时间</a:t>
            </a:r>
            <a:r>
              <a:rPr lang="en-US" altLang="zh-CN" sz="2800" b="1" dirty="0">
                <a:solidFill>
                  <a:srgbClr val="FF0000"/>
                </a:solidFill>
              </a:rPr>
              <a:t>/</a:t>
            </a:r>
            <a:r>
              <a:rPr lang="zh-CN" altLang="en-US" sz="2800" b="1" dirty="0">
                <a:solidFill>
                  <a:srgbClr val="FF0000"/>
                </a:solidFill>
              </a:rPr>
              <a:t>金钱</a:t>
            </a:r>
            <a:r>
              <a:rPr lang="en-US" altLang="zh-CN" sz="2800" b="1" dirty="0">
                <a:solidFill>
                  <a:srgbClr val="FF0000"/>
                </a:solidFill>
              </a:rPr>
              <a:t>+</a:t>
            </a:r>
            <a:r>
              <a:rPr lang="zh-CN" altLang="en-US" sz="2800" b="1" dirty="0">
                <a:solidFill>
                  <a:srgbClr val="FF0000"/>
                </a:solidFill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</a:rPr>
              <a:t>in </a:t>
            </a:r>
            <a:r>
              <a:rPr lang="zh-CN" altLang="en-US" sz="2800" b="1" dirty="0">
                <a:solidFill>
                  <a:srgbClr val="FF0000"/>
                </a:solidFill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</a:rPr>
              <a:t>doing </a:t>
            </a:r>
            <a:r>
              <a:rPr lang="en-US" altLang="zh-CN" sz="2800" b="1" dirty="0" err="1">
                <a:solidFill>
                  <a:srgbClr val="FF0000"/>
                </a:solidFill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/>
              <a:t>某人花时间金钱做某事</a:t>
            </a:r>
          </a:p>
          <a:p>
            <a:pPr algn="just"/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68313" y="3500438"/>
            <a:ext cx="8462962" cy="2538412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【学以致用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spent too much money _______ clothes.</a:t>
            </a:r>
          </a:p>
          <a:p>
            <a:pPr algn="just"/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He spent too much money ____________ (buy) clothes.</a:t>
            </a:r>
          </a:p>
        </p:txBody>
      </p:sp>
      <p:sp>
        <p:nvSpPr>
          <p:cNvPr id="21509" name="Text Box 27"/>
          <p:cNvSpPr txBox="1">
            <a:spLocks noChangeArrowheads="1"/>
          </p:cNvSpPr>
          <p:nvPr/>
        </p:nvSpPr>
        <p:spPr bwMode="auto">
          <a:xfrm>
            <a:off x="5724525" y="4797425"/>
            <a:ext cx="165576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buying</a:t>
            </a:r>
          </a:p>
          <a:p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  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219700" y="4005263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占位符 2"/>
          <p:cNvSpPr>
            <a:spLocks noGrp="1" noChangeArrowheads="1"/>
          </p:cNvSpPr>
          <p:nvPr/>
        </p:nvSpPr>
        <p:spPr bwMode="auto">
          <a:xfrm>
            <a:off x="179388" y="0"/>
            <a:ext cx="4321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Phrases</a:t>
            </a:r>
            <a:r>
              <a:rPr lang="zh-CN" altLang="en-US" sz="36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en-US" sz="360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360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(Match)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a few times</a:t>
            </a:r>
            <a:endParaRPr lang="zh-CN" altLang="en-US" sz="2000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2. a piece of paper    </a:t>
            </a: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  <a:ea typeface="方正黑体简体" charset="-122"/>
              </a:rPr>
              <a:t>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 a list of                  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 brush one’s teeth 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5. three times a day  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6. make one’s bed    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7. develop good habits  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8. get up         </a:t>
            </a:r>
          </a:p>
          <a:p>
            <a:endParaRPr lang="en-US" altLang="zh-CN" sz="2000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9. lead the way to</a:t>
            </a:r>
          </a:p>
          <a:p>
            <a:endParaRPr lang="en-US" altLang="zh-CN" sz="2000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10. spend…doing…</a:t>
            </a:r>
          </a:p>
          <a:p>
            <a:pPr eaLnBrk="0" hangingPunct="0">
              <a:spcBef>
                <a:spcPts val="1800"/>
              </a:spcBef>
              <a:buClr>
                <a:schemeClr val="accent1"/>
              </a:buClr>
              <a:buSzPct val="130000"/>
            </a:pPr>
            <a:endParaRPr lang="en-US" altLang="zh-CN" sz="2000" b="1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3" name="文本框 1"/>
          <p:cNvSpPr txBox="1">
            <a:spLocks noChangeArrowheads="1"/>
          </p:cNvSpPr>
          <p:nvPr/>
        </p:nvSpPr>
        <p:spPr bwMode="auto">
          <a:xfrm>
            <a:off x="4762500" y="0"/>
            <a:ext cx="4381500" cy="631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b="1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一张纸</a:t>
            </a:r>
            <a:endParaRPr lang="en-US" altLang="zh-CN" sz="2000" b="1">
              <a:solidFill>
                <a:srgbClr val="002060"/>
              </a:solidFill>
            </a:endParaRPr>
          </a:p>
          <a:p>
            <a:pPr eaLnBrk="1" hangingPunct="1"/>
            <a:endParaRPr lang="en-US" altLang="zh-CN" sz="2000" b="1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刷牙</a:t>
            </a:r>
            <a:endParaRPr lang="en-US" altLang="zh-CN" sz="2000" b="1">
              <a:solidFill>
                <a:srgbClr val="002060"/>
              </a:solidFill>
            </a:endParaRPr>
          </a:p>
          <a:p>
            <a:pPr eaLnBrk="1" hangingPunct="1"/>
            <a:endParaRPr lang="zh-CN" altLang="en-US" sz="2000" b="1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养成好习惯</a:t>
            </a:r>
          </a:p>
          <a:p>
            <a:pPr eaLnBrk="1" hangingPunct="1"/>
            <a:endParaRPr lang="zh-CN" altLang="en-US" sz="2000" b="1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整理床铺</a:t>
            </a:r>
            <a:endParaRPr lang="en-US" altLang="zh-CN" sz="2000" b="1">
              <a:solidFill>
                <a:srgbClr val="002060"/>
              </a:solidFill>
            </a:endParaRPr>
          </a:p>
          <a:p>
            <a:pPr eaLnBrk="1" hangingPunct="1"/>
            <a:endParaRPr lang="zh-CN" altLang="en-US" sz="2000" b="1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起床</a:t>
            </a:r>
            <a:endParaRPr lang="en-US" altLang="zh-CN" sz="2000" b="1">
              <a:solidFill>
                <a:srgbClr val="002060"/>
              </a:solidFill>
            </a:endParaRPr>
          </a:p>
          <a:p>
            <a:pPr eaLnBrk="1" hangingPunct="1"/>
            <a:endParaRPr lang="zh-CN" altLang="en-US" sz="2000" b="1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一天三次</a:t>
            </a:r>
            <a:endParaRPr lang="en-US" altLang="zh-CN" sz="2000" b="1">
              <a:solidFill>
                <a:srgbClr val="002060"/>
              </a:solidFill>
            </a:endParaRPr>
          </a:p>
          <a:p>
            <a:pPr eaLnBrk="1" hangingPunct="1"/>
            <a:endParaRPr lang="zh-CN" altLang="en-US" sz="2000" b="1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引领，带路</a:t>
            </a:r>
            <a:endParaRPr lang="en-US" altLang="zh-CN" sz="2000" b="1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/>
            <a:endParaRPr lang="zh-CN" altLang="en-US" sz="2000" b="1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2000" b="1">
                <a:solidFill>
                  <a:srgbClr val="002060"/>
                </a:solidFill>
              </a:rPr>
              <a:t>几次</a:t>
            </a:r>
            <a:endParaRPr lang="en-US" altLang="zh-CN" sz="2000" b="1">
              <a:solidFill>
                <a:srgbClr val="002060"/>
              </a:solidFill>
            </a:endParaRPr>
          </a:p>
          <a:p>
            <a:pPr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000" b="1">
                <a:solidFill>
                  <a:srgbClr val="002060"/>
                </a:solidFill>
              </a:rPr>
              <a:t>的清单</a:t>
            </a:r>
          </a:p>
          <a:p>
            <a:pPr>
              <a:spcBef>
                <a:spcPts val="1800"/>
              </a:spcBef>
              <a:buClr>
                <a:schemeClr val="accent1"/>
              </a:buClr>
              <a:buSzPct val="130000"/>
            </a:pPr>
            <a:r>
              <a:rPr lang="zh-CN" altLang="en-US" sz="2000" b="1">
                <a:solidFill>
                  <a:srgbClr val="002060"/>
                </a:solidFill>
              </a:rPr>
              <a:t>花费</a:t>
            </a: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000" b="1">
                <a:solidFill>
                  <a:srgbClr val="002060"/>
                </a:solidFill>
              </a:rPr>
              <a:t>（时间）做</a:t>
            </a:r>
            <a:r>
              <a:rPr lang="en-US" altLang="zh-CN" sz="2000" b="1">
                <a:solidFill>
                  <a:srgbClr val="002060"/>
                </a:solidFill>
                <a:latin typeface="Times New Roman" panose="02020603050405020304" pitchFamily="18" charset="0"/>
              </a:rPr>
              <a:t>……</a:t>
            </a:r>
            <a:endParaRPr lang="en-US" altLang="zh-CN" sz="2000" b="1">
              <a:solidFill>
                <a:srgbClr val="002060"/>
              </a:solidFill>
              <a:latin typeface="方正黑体简体" charset="-122"/>
              <a:ea typeface="方正黑体简体" charset="-122"/>
            </a:endParaRPr>
          </a:p>
          <a:p>
            <a:endParaRPr lang="zh-CN" altLang="en-US" sz="2000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763713" y="1052513"/>
            <a:ext cx="3240087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2195513" y="549275"/>
            <a:ext cx="25923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331913" y="1989138"/>
            <a:ext cx="3600450" cy="331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V="1">
            <a:off x="2411413" y="1125538"/>
            <a:ext cx="230505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411413" y="3213100"/>
            <a:ext cx="252095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2268538" y="2492375"/>
            <a:ext cx="27352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2771775" y="1773238"/>
            <a:ext cx="208756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1403350" y="2997200"/>
            <a:ext cx="3455988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V="1">
            <a:off x="2268538" y="4149725"/>
            <a:ext cx="2519362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V="1">
            <a:off x="2555875" y="5876925"/>
            <a:ext cx="21605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  <p:bldP spid="379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04527"/>
            <a:ext cx="8229600" cy="72548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zh-CN" sz="2800" b="1" smtClean="0"/>
              <a:t>Fill in the blanks with the phrases in the box.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677"/>
            <a:ext cx="8229600" cy="54006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zh-CN" altLang="en-US" sz="2800" smtClean="0"/>
          </a:p>
          <a:p>
            <a:pPr eaLnBrk="1" hangingPunct="1">
              <a:lnSpc>
                <a:spcPct val="80000"/>
              </a:lnSpc>
            </a:pPr>
            <a:endParaRPr lang="zh-CN" altLang="en-US" sz="280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zh-CN" sz="2000" smtClean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smtClean="0"/>
              <a:t>1. Will you be my partner? Then we can _____________the project together.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smtClean="0"/>
              <a:t>2. He is very sick. Are you sure this medicine will ___________him?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smtClean="0"/>
              <a:t>3. I was in a hurry this morning and I didn’t have time to ________________.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smtClean="0"/>
              <a:t>4. I am changing my bad habits. I want to ________________________.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b="1" smtClean="0"/>
              <a:t>5. Please _____________ your email address. I will send you the pictures</a:t>
            </a:r>
            <a:r>
              <a:rPr lang="en-US" altLang="zh-CN" sz="2400" b="1" smtClean="0"/>
              <a:t>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5536" y="1196677"/>
            <a:ext cx="7777162" cy="946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write down        make my bed    work on   improve myself        work for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043236" y="2638127"/>
            <a:ext cx="1871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work on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619498" y="3428702"/>
            <a:ext cx="1871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work for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130798" y="4149427"/>
            <a:ext cx="2808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make my bed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827336" y="4941590"/>
            <a:ext cx="2843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improve myself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267198" y="5301952"/>
            <a:ext cx="2376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write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2843212" y="188913"/>
            <a:ext cx="3961035" cy="6096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</a:rPr>
              <a:t>Exercises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7850188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Ⅰ.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选词并用其适当形式填空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We should brush our ______ every day. 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He never cleans his room. And his room 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always in a ______. 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Text Box 27"/>
          <p:cNvSpPr txBox="1">
            <a:spLocks noChangeArrowheads="1"/>
          </p:cNvSpPr>
          <p:nvPr/>
        </p:nvSpPr>
        <p:spPr bwMode="auto">
          <a:xfrm>
            <a:off x="4787900" y="1844675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teeth</a:t>
            </a:r>
          </a:p>
        </p:txBody>
      </p:sp>
      <p:sp>
        <p:nvSpPr>
          <p:cNvPr id="23557" name="Text Box 27"/>
          <p:cNvSpPr txBox="1">
            <a:spLocks noChangeArrowheads="1"/>
          </p:cNvSpPr>
          <p:nvPr/>
        </p:nvSpPr>
        <p:spPr bwMode="auto">
          <a:xfrm>
            <a:off x="3132138" y="2997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mess</a:t>
            </a:r>
          </a:p>
        </p:txBody>
      </p:sp>
      <p:graphicFrame>
        <p:nvGraphicFramePr>
          <p:cNvPr id="23565" name="Group 13"/>
          <p:cNvGraphicFramePr>
            <a:graphicFrameLocks noGrp="1"/>
          </p:cNvGraphicFramePr>
          <p:nvPr/>
        </p:nvGraphicFramePr>
        <p:xfrm>
          <a:off x="539750" y="1196975"/>
          <a:ext cx="8353425" cy="644525"/>
        </p:xfrm>
        <a:graphic>
          <a:graphicData uri="http://schemas.openxmlformats.org/drawingml/2006/table">
            <a:tbl>
              <a:tblPr/>
              <a:tblGrid>
                <a:gridCol w="835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tooth, enough, organize, time, mess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20" name="文本框 1"/>
          <p:cNvSpPr txBox="1">
            <a:spLocks noChangeArrowheads="1"/>
          </p:cNvSpPr>
          <p:nvPr/>
        </p:nvSpPr>
        <p:spPr bwMode="auto">
          <a:xfrm>
            <a:off x="539750" y="3716338"/>
            <a:ext cx="8820150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 don’t have 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money, but I’m happy. 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Nick exercises five ______ a day.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You should keep your bed clean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 </a:t>
            </a:r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dirty="0"/>
          </a:p>
        </p:txBody>
      </p:sp>
      <p:sp>
        <p:nvSpPr>
          <p:cNvPr id="23567" name="Text Box 27"/>
          <p:cNvSpPr txBox="1">
            <a:spLocks noChangeArrowheads="1"/>
          </p:cNvSpPr>
          <p:nvPr/>
        </p:nvSpPr>
        <p:spPr bwMode="auto">
          <a:xfrm>
            <a:off x="3276600" y="3573463"/>
            <a:ext cx="1720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enough</a:t>
            </a:r>
          </a:p>
        </p:txBody>
      </p:sp>
      <p:sp>
        <p:nvSpPr>
          <p:cNvPr id="23568" name="Text Box 27"/>
          <p:cNvSpPr txBox="1">
            <a:spLocks noChangeArrowheads="1"/>
          </p:cNvSpPr>
          <p:nvPr/>
        </p:nvSpPr>
        <p:spPr bwMode="auto">
          <a:xfrm>
            <a:off x="4356100" y="4149725"/>
            <a:ext cx="1654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times</a:t>
            </a:r>
          </a:p>
        </p:txBody>
      </p:sp>
      <p:sp>
        <p:nvSpPr>
          <p:cNvPr id="23569" name="Text Box 27"/>
          <p:cNvSpPr txBox="1">
            <a:spLocks noChangeArrowheads="1"/>
          </p:cNvSpPr>
          <p:nvPr/>
        </p:nvSpPr>
        <p:spPr bwMode="auto">
          <a:xfrm>
            <a:off x="1619250" y="5300663"/>
            <a:ext cx="2332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organized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841375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Ⅱ.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Let’s _______ early tomorrow. We must leave for school at 6:00.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get up                           B. get down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get out                          D. get off </a:t>
            </a:r>
          </a:p>
          <a:p>
            <a:pPr algn="just"/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 need _______ to write new words on them.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two piece of paper       B. two piece of papers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two piece papers         D. two pieces of paper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55875" y="1268413"/>
            <a:ext cx="685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2555875" y="3644900"/>
            <a:ext cx="68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692150"/>
            <a:ext cx="8040687" cy="406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She couldn’t do the job ____, so the boss was angry.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enough good              B. good enough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enough better            D. better enough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Nick spends an hour ____ every day.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exercise                       B. exercising </a:t>
            </a:r>
          </a:p>
          <a:p>
            <a:pPr algn="just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to exercise                   D. exercised </a:t>
            </a:r>
          </a:p>
          <a:p>
            <a:pPr algn="just">
              <a:lnSpc>
                <a:spcPts val="2500"/>
              </a:lnSpc>
              <a:spcBef>
                <a:spcPct val="50000"/>
              </a:spcBef>
            </a:pP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508625" y="549275"/>
            <a:ext cx="68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4716463" y="2420938"/>
            <a:ext cx="68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461" name="文本框 1"/>
          <p:cNvSpPr txBox="1">
            <a:spLocks noChangeArrowheads="1"/>
          </p:cNvSpPr>
          <p:nvPr/>
        </p:nvSpPr>
        <p:spPr bwMode="auto">
          <a:xfrm>
            <a:off x="468313" y="4076700"/>
            <a:ext cx="8393112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You should change your bad habits because good habits lead the way ____ health and success. 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for        B. to         C. with         D. of</a:t>
            </a:r>
          </a:p>
          <a:p>
            <a:endParaRPr lang="zh-CN" altLang="en-US" sz="3200"/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5867400" y="4365625"/>
            <a:ext cx="68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715963" y="1108075"/>
            <a:ext cx="7850187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Ⅲ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完成句子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我通常早起床。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usually ______ ______ early. </a:t>
            </a:r>
          </a:p>
          <a:p>
            <a:pPr algn="just"/>
            <a:endParaRPr lang="en-US" altLang="zh-CN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我花费了太多时间看电视。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______ too many hours ________ TV.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我总是不整理床铺。</a:t>
            </a:r>
          </a:p>
          <a:p>
            <a:pPr algn="just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don’t always ______ ______ ______.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Text Box 27"/>
          <p:cNvSpPr txBox="1">
            <a:spLocks noChangeArrowheads="1"/>
          </p:cNvSpPr>
          <p:nvPr/>
        </p:nvSpPr>
        <p:spPr bwMode="auto">
          <a:xfrm>
            <a:off x="2649538" y="2033588"/>
            <a:ext cx="2286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get        up</a:t>
            </a:r>
          </a:p>
        </p:txBody>
      </p:sp>
      <p:sp>
        <p:nvSpPr>
          <p:cNvPr id="28676" name="Text Box 27"/>
          <p:cNvSpPr txBox="1">
            <a:spLocks noChangeArrowheads="1"/>
          </p:cNvSpPr>
          <p:nvPr/>
        </p:nvSpPr>
        <p:spPr bwMode="auto">
          <a:xfrm>
            <a:off x="1112838" y="3536950"/>
            <a:ext cx="6402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spend                              watching</a:t>
            </a:r>
          </a:p>
        </p:txBody>
      </p:sp>
      <p:sp>
        <p:nvSpPr>
          <p:cNvPr id="28677" name="Text Box 27"/>
          <p:cNvSpPr txBox="1">
            <a:spLocks noChangeArrowheads="1"/>
          </p:cNvSpPr>
          <p:nvPr/>
        </p:nvSpPr>
        <p:spPr bwMode="auto">
          <a:xfrm>
            <a:off x="3467100" y="5008563"/>
            <a:ext cx="3733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make      my       bed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96975"/>
            <a:ext cx="8229600" cy="1008063"/>
          </a:xfrm>
        </p:spPr>
        <p:txBody>
          <a:bodyPr/>
          <a:lstStyle/>
          <a:p>
            <a:pPr algn="l" eaLnBrk="1" hangingPunct="1"/>
            <a:r>
              <a:rPr lang="en-US" altLang="zh-CN" dirty="0" smtClean="0"/>
              <a:t>Learning aims: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332038"/>
            <a:ext cx="7283450" cy="217708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dirty="0" smtClean="0"/>
              <a:t>1. </a:t>
            </a:r>
            <a:r>
              <a:rPr lang="zh-CN" altLang="en-US" sz="2800" b="1" dirty="0" smtClean="0"/>
              <a:t>掌握本课的重点词汇，短语和句型。</a:t>
            </a:r>
            <a:endParaRPr lang="en-US" altLang="zh-CN" sz="2800" b="1" dirty="0" smtClean="0"/>
          </a:p>
          <a:p>
            <a:pPr eaLnBrk="1" hangingPunct="1"/>
            <a:r>
              <a:rPr lang="en-US" altLang="zh-CN" sz="2800" b="1" dirty="0" smtClean="0"/>
              <a:t>2. </a:t>
            </a:r>
            <a:r>
              <a:rPr lang="zh-CN" altLang="en-US" sz="2800" b="1" dirty="0" smtClean="0"/>
              <a:t>学习用英语谈论好习惯和坏习惯。</a:t>
            </a:r>
          </a:p>
          <a:p>
            <a:pPr eaLnBrk="1" hangingPunct="1"/>
            <a:r>
              <a:rPr lang="en-US" altLang="zh-CN" sz="2800" b="1" dirty="0" smtClean="0"/>
              <a:t>3. </a:t>
            </a:r>
            <a:r>
              <a:rPr lang="zh-CN" altLang="en-US" sz="2800" b="1" dirty="0" smtClean="0"/>
              <a:t>养成好习惯，提高自我。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21"/>
          <p:cNvSpPr/>
          <p:nvPr/>
        </p:nvSpPr>
        <p:spPr>
          <a:xfrm>
            <a:off x="2627313" y="620713"/>
            <a:ext cx="4038600" cy="725487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</a:rPr>
              <a:t>Homework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21507" name="Text Box 106"/>
          <p:cNvSpPr txBox="1">
            <a:spLocks noChangeArrowheads="1"/>
          </p:cNvSpPr>
          <p:nvPr/>
        </p:nvSpPr>
        <p:spPr bwMode="auto">
          <a:xfrm>
            <a:off x="827088" y="1700213"/>
            <a:ext cx="79375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bad habits do you have?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Write down the list of your bad habits and try to change these bad habits.  </a:t>
            </a:r>
            <a:r>
              <a:rPr lang="en-US" altLang="zh-CN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71800" y="306896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c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878138" y="1050925"/>
            <a:ext cx="3386137" cy="862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6699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Lead in </a:t>
            </a:r>
            <a:endParaRPr lang="zh-CN" altLang="en-US" sz="3600" b="1" kern="10" dirty="0">
              <a:ln w="12700">
                <a:solidFill>
                  <a:srgbClr val="FF6699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57300" y="2398713"/>
            <a:ext cx="6629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you know yourself?</a:t>
            </a:r>
          </a:p>
          <a:p>
            <a:pPr eaLnBrk="0" hangingPunct="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good habits do you have?</a:t>
            </a:r>
          </a:p>
          <a:p>
            <a:pPr eaLnBrk="0" hangingPunct="0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bad habits do you have?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825" y="2565400"/>
            <a:ext cx="31210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brush teeth</a:t>
            </a:r>
          </a:p>
        </p:txBody>
      </p:sp>
      <p:pic>
        <p:nvPicPr>
          <p:cNvPr id="5123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549275"/>
            <a:ext cx="273685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175" y="333375"/>
            <a:ext cx="396875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716463" y="3500438"/>
            <a:ext cx="2987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mess</a:t>
            </a:r>
          </a:p>
        </p:txBody>
      </p:sp>
      <p:pic>
        <p:nvPicPr>
          <p:cNvPr id="5126" name="图片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4005263"/>
            <a:ext cx="3362325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3924300" y="5157788"/>
            <a:ext cx="3236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the bed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50825" y="2870200"/>
            <a:ext cx="3673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wash hands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500563" y="2781300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get enough exercise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356100" y="4941888"/>
            <a:ext cx="4537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watch too much TV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361950" y="260350"/>
            <a:ext cx="8389939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4000" b="1" dirty="0">
                <a:solidFill>
                  <a:srgbClr val="FF0000"/>
                </a:solidFill>
              </a:rPr>
              <a:t>Words and expressions</a:t>
            </a:r>
          </a:p>
        </p:txBody>
      </p:sp>
      <p:pic>
        <p:nvPicPr>
          <p:cNvPr id="7171" name="Picture 8" descr="1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4488" y="889000"/>
            <a:ext cx="19081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1835150" y="765175"/>
            <a:ext cx="1512888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step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towards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brush</a:t>
            </a:r>
          </a:p>
          <a:p>
            <a:pPr algn="r">
              <a:lnSpc>
                <a:spcPct val="150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 algn="r">
              <a:lnSpc>
                <a:spcPts val="4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3635375" y="765175"/>
            <a:ext cx="3708400" cy="31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步骤；脚步</a:t>
            </a: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prep.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向；朝向</a:t>
            </a: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v.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刷 </a:t>
            </a: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刷子</a:t>
            </a: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 eaLnBrk="0" hangingPunct="0">
              <a:lnSpc>
                <a:spcPts val="4000"/>
              </a:lnSpc>
            </a:pPr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7174" name="文本框 1"/>
          <p:cNvSpPr txBox="1">
            <a:spLocks noChangeArrowheads="1"/>
          </p:cNvSpPr>
          <p:nvPr/>
        </p:nvSpPr>
        <p:spPr bwMode="auto">
          <a:xfrm>
            <a:off x="755650" y="3141663"/>
            <a:ext cx="2486025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tooth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organized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mess</a:t>
            </a:r>
          </a:p>
          <a:p>
            <a:pPr algn="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develop</a:t>
            </a:r>
          </a:p>
          <a:p>
            <a:endParaRPr lang="zh-CN" altLang="en-US" sz="2800" dirty="0"/>
          </a:p>
        </p:txBody>
      </p:sp>
      <p:sp>
        <p:nvSpPr>
          <p:cNvPr id="7175" name="文本框 2"/>
          <p:cNvSpPr txBox="1">
            <a:spLocks noChangeArrowheads="1"/>
          </p:cNvSpPr>
          <p:nvPr/>
        </p:nvSpPr>
        <p:spPr bwMode="auto">
          <a:xfrm>
            <a:off x="3563938" y="3284538"/>
            <a:ext cx="5040312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(</a:t>
            </a:r>
            <a:r>
              <a:rPr lang="en-US" altLang="zh-CN" sz="3200" i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pl.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teeth)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牙齿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adj.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做事有条理的；有组织的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杂乱；肮脏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v.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发展；使形成；培育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  <a:p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41388"/>
          </a:xfrm>
        </p:spPr>
        <p:txBody>
          <a:bodyPr/>
          <a:lstStyle/>
          <a:p>
            <a:pPr eaLnBrk="1" hangingPunct="1"/>
            <a:endParaRPr lang="en-US" altLang="zh-CN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867775" cy="50736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Read the lesson and fill in the blanks.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1. Know yourself! This is the _______step towards success.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2. I ________too many hours watching TV.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3. Good habits _____the way to good health and success.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4. Look at your lists. Are there any bad ______?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5. We should ______our rooms clean and organized.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580063" y="1557338"/>
            <a:ext cx="10810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first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476375" y="263683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spend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132138" y="32131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lead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7451725" y="4365625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habits</a:t>
            </a:r>
          </a:p>
        </p:txBody>
      </p:sp>
      <p:sp>
        <p:nvSpPr>
          <p:cNvPr id="33801" name="Text Box 4"/>
          <p:cNvSpPr txBox="1">
            <a:spLocks noChangeArrowheads="1"/>
          </p:cNvSpPr>
          <p:nvPr/>
        </p:nvSpPr>
        <p:spPr bwMode="auto">
          <a:xfrm>
            <a:off x="2843213" y="494188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keep</a:t>
            </a:r>
          </a:p>
        </p:txBody>
      </p:sp>
      <p:sp>
        <p:nvSpPr>
          <p:cNvPr id="3" name="椭圆 2"/>
          <p:cNvSpPr/>
          <p:nvPr/>
        </p:nvSpPr>
        <p:spPr>
          <a:xfrm>
            <a:off x="2484438" y="188913"/>
            <a:ext cx="4392612" cy="719137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Reading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pPr eaLnBrk="1" hangingPunct="1"/>
            <a:endParaRPr lang="en-US" altLang="zh-CN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20713"/>
            <a:ext cx="9144000" cy="4525962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Listen to the statements and match the people with the habits. Then draw       for good habits or        for bad habits.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                         </a:t>
            </a:r>
          </a:p>
        </p:txBody>
      </p:sp>
      <p:pic>
        <p:nvPicPr>
          <p:cNvPr id="9220" name="Picture 5" descr="u=3267121572,2544905960&amp;fm=27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6100" y="1196975"/>
            <a:ext cx="3587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u=2272081213,2905797118&amp;fm=27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85113" y="1196975"/>
            <a:ext cx="4318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2268538" y="2349500"/>
            <a:ext cx="687546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I brush my teeth three times a day.  (      )                      I always get up early.                        (      )</a:t>
            </a:r>
            <a:r>
              <a:rPr lang="en-US" altLang="zh-CN" dirty="0"/>
              <a:t> 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I spend too much time on the computer.</a:t>
            </a:r>
          </a:p>
          <a:p>
            <a:pPr eaLnBrk="1" hangingPunct="1"/>
            <a:r>
              <a:rPr lang="en-US" altLang="zh-CN" sz="2800" dirty="0"/>
              <a:t>                                                          (      )</a:t>
            </a:r>
          </a:p>
          <a:p>
            <a:pPr eaLnBrk="1" hangingPunct="1"/>
            <a:r>
              <a:rPr lang="en-US" altLang="zh-CN" sz="2800" dirty="0"/>
              <a:t>I often play basketball with my friends  after school.                                       (      ) </a:t>
            </a:r>
          </a:p>
          <a:p>
            <a:pPr eaLnBrk="1" hangingPunct="1"/>
            <a:r>
              <a:rPr lang="en-US" altLang="zh-CN" sz="2800" dirty="0"/>
              <a:t>I Always keep my room clean and organizes.                                          (      )</a:t>
            </a:r>
            <a:r>
              <a:rPr lang="en-US" altLang="zh-CN" dirty="0"/>
              <a:t> </a:t>
            </a:r>
          </a:p>
        </p:txBody>
      </p:sp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2349500"/>
            <a:ext cx="8699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55022">
            <a:off x="539750" y="5229225"/>
            <a:ext cx="8858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0" y="3860800"/>
            <a:ext cx="9207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Line 12"/>
          <p:cNvSpPr>
            <a:spLocks noChangeShapeType="1"/>
          </p:cNvSpPr>
          <p:nvPr/>
        </p:nvSpPr>
        <p:spPr bwMode="auto">
          <a:xfrm>
            <a:off x="1476375" y="2852738"/>
            <a:ext cx="8636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1476375" y="2565400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1476375" y="3068638"/>
            <a:ext cx="9350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1476375" y="3716338"/>
            <a:ext cx="935038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V="1">
            <a:off x="1476375" y="5157788"/>
            <a:ext cx="9350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5857" name="Picture 17" descr="u=3267121572,2544905960&amp;fm=27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43888" y="2420938"/>
            <a:ext cx="3587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8" name="Picture 18" descr="u=3267121572,2544905960&amp;fm=27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16913" y="2924175"/>
            <a:ext cx="3587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9" name="Picture 19" descr="u=2272081213,2905797118&amp;fm=27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43888" y="3716338"/>
            <a:ext cx="431800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60" name="Picture 20" descr="u=3267121572,2544905960&amp;fm=27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16913" y="5445125"/>
            <a:ext cx="3587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21" descr="u=3267121572,2544905960&amp;fm=27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8350" y="4581525"/>
            <a:ext cx="3587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椭圆 2"/>
          <p:cNvSpPr/>
          <p:nvPr/>
        </p:nvSpPr>
        <p:spPr>
          <a:xfrm>
            <a:off x="2627313" y="0"/>
            <a:ext cx="3810000" cy="6096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Listening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 animBg="1"/>
      <p:bldP spid="35854" grpId="0" animBg="1"/>
      <p:bldP spid="35855" grpId="0" animBg="1"/>
      <p:bldP spid="358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2089150" y="687388"/>
            <a:ext cx="5029200" cy="762000"/>
          </a:xfrm>
          <a:prstGeom prst="ellipse">
            <a:avLst/>
          </a:prstGeom>
          <a:solidFill>
            <a:srgbClr val="B3F3B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Tx/>
              <a:buNone/>
              <a:defRPr/>
            </a:pPr>
            <a:r>
              <a:rPr lang="en-US" altLang="zh-CN" sz="3600" b="1" dirty="0">
                <a:solidFill>
                  <a:srgbClr val="FF0000"/>
                </a:solidFill>
              </a:rPr>
              <a:t>Language points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10243" name="Picture 9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2400" y="598488"/>
            <a:ext cx="11176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398463" y="1449388"/>
            <a:ext cx="8682037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1. Take a piece of paper and write down a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list of your habits.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拿张纸，写下你的习惯清单。     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31775" y="3001963"/>
            <a:ext cx="8404225" cy="301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(1)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piece of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块</a:t>
            </a:r>
            <a:r>
              <a:rPr lang="zh-CN" altLang="en-US" sz="3200" b="1" dirty="0">
                <a:latin typeface="Times New Roman" panose="02020603050405020304" pitchFamily="18" charset="0"/>
              </a:rPr>
              <a:t>。 </a:t>
            </a:r>
            <a:r>
              <a:rPr lang="en-US" altLang="zh-CN" sz="3200" b="1" dirty="0">
                <a:latin typeface="Times New Roman" panose="02020603050405020304" pitchFamily="18" charset="0"/>
              </a:rPr>
              <a:t>piece</a:t>
            </a:r>
            <a:r>
              <a:rPr lang="zh-CN" altLang="en-US" sz="3200" b="1" dirty="0">
                <a:latin typeface="Times New Roman" panose="02020603050405020304" pitchFamily="18" charset="0"/>
              </a:rPr>
              <a:t>为量词，一般修饰不可数名词。其他常见量词还有：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 bottle of </a:t>
            </a:r>
            <a:r>
              <a:rPr lang="zh-CN" altLang="en-US" sz="3200" b="1" dirty="0">
                <a:latin typeface="Times New Roman" panose="02020603050405020304" pitchFamily="18" charset="0"/>
              </a:rPr>
              <a:t>一瓶；</a:t>
            </a:r>
            <a:r>
              <a:rPr lang="en-US" altLang="zh-CN" sz="3200" b="1" dirty="0">
                <a:latin typeface="Times New Roman" panose="02020603050405020304" pitchFamily="18" charset="0"/>
              </a:rPr>
              <a:t>a can of </a:t>
            </a:r>
            <a:r>
              <a:rPr lang="zh-CN" altLang="en-US" sz="3200" b="1" dirty="0">
                <a:latin typeface="Times New Roman" panose="02020603050405020304" pitchFamily="18" charset="0"/>
              </a:rPr>
              <a:t>一罐；</a:t>
            </a:r>
            <a:r>
              <a:rPr lang="en-US" altLang="zh-CN" sz="3200" b="1" dirty="0">
                <a:latin typeface="Times New Roman" panose="02020603050405020304" pitchFamily="18" charset="0"/>
              </a:rPr>
              <a:t>a glass of </a:t>
            </a:r>
            <a:r>
              <a:rPr lang="zh-CN" altLang="en-US" sz="3200" b="1" dirty="0">
                <a:latin typeface="Times New Roman" panose="02020603050405020304" pitchFamily="18" charset="0"/>
              </a:rPr>
              <a:t>一杯。</a:t>
            </a:r>
            <a:r>
              <a:rPr lang="en-US" altLang="zh-CN" sz="3200" b="1" dirty="0">
                <a:latin typeface="Times New Roman" panose="02020603050405020304" pitchFamily="18" charset="0"/>
              </a:rPr>
              <a:t>(2)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write down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写下</a:t>
            </a:r>
            <a:r>
              <a:rPr lang="zh-CN" altLang="en-US" sz="3200" b="1" dirty="0">
                <a:latin typeface="Times New Roman" panose="02020603050405020304" pitchFamily="18" charset="0"/>
              </a:rPr>
              <a:t>。如果跟代词，代词放在中间。（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list of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的清单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全屏显示(4:3)</PresentationFormat>
  <Paragraphs>210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方正黑体简体</vt:lpstr>
      <vt:lpstr>黑体</vt:lpstr>
      <vt:lpstr>华文新魏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</vt:lpstr>
      <vt:lpstr>PowerPoint 演示文稿</vt:lpstr>
      <vt:lpstr>Learning aims: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Fill in the blanks with the phrases in the box.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2016-10-29T02:53:00Z</dcterms:created>
  <dcterms:modified xsi:type="dcterms:W3CDTF">2023-01-16T20:29:47Z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7B73C63F8EBE44B9BF598552D58F722A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