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56" r:id="rId4"/>
    <p:sldId id="262" r:id="rId5"/>
    <p:sldId id="275" r:id="rId6"/>
    <p:sldId id="274" r:id="rId7"/>
    <p:sldId id="272" r:id="rId8"/>
    <p:sldId id="273" r:id="rId9"/>
    <p:sldId id="271" r:id="rId10"/>
    <p:sldId id="269" r:id="rId11"/>
    <p:sldId id="268" r:id="rId12"/>
    <p:sldId id="267" r:id="rId13"/>
    <p:sldId id="266" r:id="rId14"/>
    <p:sldId id="265" r:id="rId15"/>
    <p:sldId id="264" r:id="rId16"/>
    <p:sldId id="263" r:id="rId17"/>
    <p:sldId id="259" r:id="rId18"/>
    <p:sldId id="260" r:id="rId19"/>
    <p:sldId id="261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CC0066"/>
    <a:srgbClr val="FF0000"/>
    <a:srgbClr val="0000FF"/>
    <a:srgbClr val="FF6600"/>
    <a:srgbClr val="FF99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926" autoAdjust="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1356D-160D-4D1A-8646-7F5D6016AE0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E68AE-5B99-46F0-8B2A-25D67DBE74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AE19A-014F-407B-8156-4546647012E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A37B2-D047-4436-B1AF-106D3A12F2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A37B2-D047-4436-B1AF-106D3A12F27A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5663DF-5F20-4435-B3C9-29454C3CA7E3}" type="slidenum">
              <a:rPr lang="zh-TW" altLang="en-US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0EC17-D669-4184-824B-C0E87746D93C}" type="slidenum">
              <a:rPr lang="zh-TW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22639-A9AC-4EBB-A3C0-C4CA4AC551FF}" type="slidenum">
              <a:rPr lang="zh-TW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12065-F2A6-47EA-AD34-AF721AC95BC4}" type="slidenum">
              <a:rPr lang="zh-TW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E6484-1EB6-40DE-9D48-9A1205894516}" type="slidenum">
              <a:rPr lang="zh-TW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B401B-0EEC-488F-8545-1435A4398A38}" type="slidenum">
              <a:rPr lang="zh-TW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B0C6D-658B-4230-93FB-7D2CC105B802}" type="slidenum">
              <a:rPr lang="zh-TW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5BA9-3BED-489A-8A0F-4D4B6C833B40}" type="slidenum">
              <a:rPr lang="zh-TW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B4805-E785-409B-9D5C-9680ACA293A7}" type="slidenum">
              <a:rPr lang="zh-TW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2D1A1-884A-409B-9689-457C452DC947}" type="slidenum">
              <a:rPr lang="zh-TW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C7F94-5131-49DE-8E09-63F397B98DAD}" type="slidenum">
              <a:rPr lang="zh-TW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按一下以編輯母片標題樣式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按一下以編輯母片</a:t>
            </a:r>
          </a:p>
          <a:p>
            <a:pPr lvl="1"/>
            <a:r>
              <a:rPr lang="zh-CN" altLang="en-US" smtClean="0"/>
              <a:t>第二層</a:t>
            </a:r>
          </a:p>
          <a:p>
            <a:pPr lvl="2"/>
            <a:r>
              <a:rPr lang="zh-CN" altLang="en-US" smtClean="0"/>
              <a:t>第三層</a:t>
            </a:r>
          </a:p>
          <a:p>
            <a:pPr lvl="3"/>
            <a:r>
              <a:rPr lang="zh-CN" altLang="en-US" smtClean="0"/>
              <a:t>第四層</a:t>
            </a:r>
          </a:p>
          <a:p>
            <a:pPr lvl="4"/>
            <a:r>
              <a:rPr lang="zh-CN" altLang="en-US" smtClean="0"/>
              <a:t>第五層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/>
            </a:lvl1pPr>
          </a:lstStyle>
          <a:p>
            <a:pPr>
              <a:defRPr/>
            </a:pPr>
            <a:fld id="{56F83E41-827C-463D-9F80-F1BB0BF2E8CB}" type="slidenum">
              <a:rPr lang="zh-TW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zh.wikipedia.org/wiki/%E6%96%87%E8%89%BA%E5%A4%8D%E5%85%B4" TargetMode="External"/><Relationship Id="rId3" Type="http://schemas.openxmlformats.org/officeDocument/2006/relationships/hyperlink" Target="http://zh.wikipedia.org/wiki/%E6%B5%AA%E6%BC%AB%E4%B8%BB%E4%B9%89" TargetMode="External"/><Relationship Id="rId7" Type="http://schemas.openxmlformats.org/officeDocument/2006/relationships/hyperlink" Target="http://zh.wikipedia.org/wiki/%E6%A1%82%E5%86%A0%E8%AF%97%E4%BA%BA" TargetMode="External"/><Relationship Id="rId2" Type="http://schemas.openxmlformats.org/officeDocument/2006/relationships/hyperlink" Target="http://zh.wikipedia.org/wiki/%E8%8B%B1%E5%9B%B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zh.wikipedia.org/wiki/%E6%8B%9C%E4%BC%A6" TargetMode="External"/><Relationship Id="rId5" Type="http://schemas.openxmlformats.org/officeDocument/2006/relationships/hyperlink" Target="http://zh.wikipedia.org/wiki/%E9%9B%AA%E8%8E%B1" TargetMode="External"/><Relationship Id="rId4" Type="http://schemas.openxmlformats.org/officeDocument/2006/relationships/hyperlink" Target="http://zh.wikipedia.org/wiki/%E8%AF%97%E4%BA%BA" TargetMode="External"/><Relationship Id="rId9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Administrator\&#26700;&#38754;\Unit6%20Topic2\&#35838;&#20214;\Unit6%20Topic2%20SectionC%20&#31934;&#21697;&#35838;&#20214;\P39-1a.mp3" TargetMode="External"/><Relationship Id="rId1" Type="http://schemas.microsoft.com/office/2007/relationships/media" Target="file:///C:\Documents%20and%20Settings\Administrator\&#26700;&#38754;\Unit6%20Topic2\&#35838;&#20214;\Unit6%20Topic2%20SectionC%20&#31934;&#21697;&#35838;&#20214;\P39-1a.mp3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/>
          </p:cNvSpPr>
          <p:nvPr/>
        </p:nvSpPr>
        <p:spPr bwMode="auto">
          <a:xfrm>
            <a:off x="3131840" y="4077072"/>
            <a:ext cx="24003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000" b="1" i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Section C</a:t>
            </a:r>
            <a:endParaRPr lang="zh-CN" altLang="en-US" sz="4000" b="1" i="1" kern="10" dirty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051" name="矩形 4"/>
          <p:cNvSpPr>
            <a:spLocks noChangeArrowheads="1"/>
          </p:cNvSpPr>
          <p:nvPr/>
        </p:nvSpPr>
        <p:spPr bwMode="auto">
          <a:xfrm>
            <a:off x="2686696" y="908720"/>
            <a:ext cx="355629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6 </a:t>
            </a:r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2</a:t>
            </a:r>
            <a:endParaRPr lang="en-US" altLang="zh-C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" name="矩形 5"/>
          <p:cNvSpPr>
            <a:spLocks noChangeArrowheads="1"/>
          </p:cNvSpPr>
          <p:nvPr/>
        </p:nvSpPr>
        <p:spPr bwMode="auto">
          <a:xfrm>
            <a:off x="571500" y="2286000"/>
            <a:ext cx="77866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</a:t>
            </a: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your favorite character in literature?</a:t>
            </a:r>
            <a:endParaRPr lang="zh-CN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817597" y="580526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250825" y="1557338"/>
            <a:ext cx="8642350" cy="356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9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FF"/>
                </a:solidFill>
              </a:rPr>
              <a:t>1. leading            A. to say what somebody or something is like</a:t>
            </a:r>
          </a:p>
          <a:p>
            <a:pPr eaLnBrk="1" hangingPunct="1">
              <a:lnSpc>
                <a:spcPct val="19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FF"/>
                </a:solidFill>
              </a:rPr>
              <a:t>2. describe          B. most important</a:t>
            </a:r>
          </a:p>
          <a:p>
            <a:pPr eaLnBrk="1" hangingPunct="1">
              <a:lnSpc>
                <a:spcPct val="19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FF"/>
                </a:solidFill>
              </a:rPr>
              <a:t>3. mystery           C. happening often </a:t>
            </a:r>
          </a:p>
          <a:p>
            <a:pPr eaLnBrk="1" hangingPunct="1">
              <a:lnSpc>
                <a:spcPct val="19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FF"/>
                </a:solidFill>
              </a:rPr>
              <a:t>4. common          D. something that is difficult to understand or </a:t>
            </a:r>
          </a:p>
          <a:p>
            <a:pPr eaLnBrk="1" hangingPunct="1">
              <a:lnSpc>
                <a:spcPct val="19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FF"/>
                </a:solidFill>
              </a:rPr>
              <a:t>                                 to explain</a:t>
            </a:r>
            <a:endParaRPr lang="zh-CN" altLang="en-US" sz="2400">
              <a:solidFill>
                <a:srgbClr val="0000FF"/>
              </a:solidFill>
            </a:endParaRP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428625" y="500063"/>
            <a:ext cx="7993063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25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1c    Read 1a again and match the words with  </a:t>
            </a:r>
          </a:p>
          <a:p>
            <a:pPr eaLnBrk="1" hangingPunct="1">
              <a:lnSpc>
                <a:spcPts val="25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their meanings.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1763713" y="2060575"/>
            <a:ext cx="936625" cy="647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1763713" y="3429000"/>
            <a:ext cx="865187" cy="7016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1835150" y="2133600"/>
            <a:ext cx="865188" cy="5746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08175" y="3500438"/>
            <a:ext cx="792163" cy="6492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1272" name="Picture 10" descr="彩虹角标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EF9FF"/>
              </a:clrFrom>
              <a:clrTo>
                <a:srgbClr val="FEF9FF">
                  <a:alpha val="0"/>
                </a:srgbClr>
              </a:clrTo>
            </a:clrChange>
            <a:lum bright="6000" contrast="12000"/>
          </a:blip>
          <a:srcRect/>
          <a:stretch>
            <a:fillRect/>
          </a:stretch>
        </p:blipFill>
        <p:spPr bwMode="auto">
          <a:xfrm>
            <a:off x="6443663" y="4508500"/>
            <a:ext cx="2387600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animBg="1"/>
      <p:bldP spid="16391" grpId="0" animBg="1"/>
      <p:bldP spid="16392" grpId="0" animBg="1"/>
      <p:bldP spid="1639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116013" y="1628775"/>
            <a:ext cx="734377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dirty="0"/>
              <a:t>1. both...and... </a:t>
            </a:r>
            <a:r>
              <a:rPr lang="zh-CN" altLang="en-US" sz="2400" dirty="0"/>
              <a:t>（两者）都</a:t>
            </a:r>
            <a:r>
              <a:rPr lang="en-US" altLang="zh-CN" sz="2400" dirty="0"/>
              <a:t>……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dirty="0"/>
              <a:t>2. as well as    </a:t>
            </a:r>
            <a:r>
              <a:rPr lang="zh-CN" altLang="en-US" sz="2400" dirty="0"/>
              <a:t>除</a:t>
            </a:r>
            <a:r>
              <a:rPr lang="en-US" altLang="zh-CN" sz="2400" dirty="0"/>
              <a:t>……</a:t>
            </a:r>
            <a:r>
              <a:rPr lang="zh-CN" altLang="en-US" sz="2400" dirty="0"/>
              <a:t>之外；还有</a:t>
            </a:r>
            <a:endParaRPr lang="en-US" altLang="zh-CN" sz="2400" dirty="0"/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dirty="0"/>
              <a:t>3. And then he told them to his sister, Dorothy, who wrote them down for him. 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dirty="0"/>
              <a:t>     </a:t>
            </a:r>
            <a:r>
              <a:rPr lang="zh-CN" altLang="en-US" sz="2400" dirty="0"/>
              <a:t>然后他把自己口头创作的诗告诉给他妹妹，由她记录下来。</a:t>
            </a:r>
          </a:p>
        </p:txBody>
      </p:sp>
      <p:sp>
        <p:nvSpPr>
          <p:cNvPr id="12291" name="WordArt 5"/>
          <p:cNvSpPr>
            <a:spLocks noChangeArrowheads="1" noChangeShapeType="1" noTextEdit="1"/>
          </p:cNvSpPr>
          <p:nvPr/>
        </p:nvSpPr>
        <p:spPr bwMode="auto">
          <a:xfrm>
            <a:off x="1908175" y="620713"/>
            <a:ext cx="31432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800" b="1" kern="10" dirty="0">
                <a:ln w="12700">
                  <a:solidFill>
                    <a:srgbClr val="EAEAEA"/>
                  </a:solidFill>
                  <a:round/>
                </a:ln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Key points</a:t>
            </a:r>
            <a:endParaRPr lang="zh-CN" altLang="en-US" sz="4800" b="1" kern="10" dirty="0">
              <a:ln w="12700">
                <a:solidFill>
                  <a:srgbClr val="EAEAEA"/>
                </a:solidFill>
                <a:round/>
              </a:ln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12292" name="Picture 6" descr="彩虹角标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EF9FF"/>
              </a:clrFrom>
              <a:clrTo>
                <a:srgbClr val="FEF9FF">
                  <a:alpha val="0"/>
                </a:srgbClr>
              </a:clrTo>
            </a:clrChange>
            <a:lum bright="6000" contrast="12000"/>
          </a:blip>
          <a:srcRect/>
          <a:stretch>
            <a:fillRect/>
          </a:stretch>
        </p:blipFill>
        <p:spPr bwMode="auto">
          <a:xfrm>
            <a:off x="6516688" y="404813"/>
            <a:ext cx="2243137" cy="167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/>
          <p:cNvSpPr txBox="1">
            <a:spLocks noChangeArrowheads="1"/>
          </p:cNvSpPr>
          <p:nvPr/>
        </p:nvSpPr>
        <p:spPr bwMode="auto">
          <a:xfrm>
            <a:off x="3059113" y="1052513"/>
            <a:ext cx="590550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7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/>
              <a:t>威廉</a:t>
            </a:r>
            <a:r>
              <a:rPr lang="en-US" altLang="zh-CN" sz="2400" b="1" dirty="0"/>
              <a:t>·</a:t>
            </a:r>
            <a:r>
              <a:rPr lang="zh-CN" altLang="en-US" sz="2400" b="1" dirty="0"/>
              <a:t>华兹华斯（</a:t>
            </a:r>
            <a:r>
              <a:rPr lang="en-US" altLang="zh-CN" sz="2400" b="1" dirty="0"/>
              <a:t>William Wordsworth,</a:t>
            </a:r>
          </a:p>
          <a:p>
            <a:pPr eaLnBrk="1" hangingPunct="1">
              <a:lnSpc>
                <a:spcPct val="17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/>
              <a:t>1770--1850</a:t>
            </a:r>
            <a:r>
              <a:rPr lang="zh-CN" altLang="en-US" sz="2400" b="1" dirty="0"/>
              <a:t>），</a:t>
            </a:r>
            <a:r>
              <a:rPr lang="zh-CN" altLang="en-US" sz="2400" b="1" dirty="0">
                <a:hlinkClick r:id="rId2" tooltip="英国"/>
              </a:rPr>
              <a:t>英国</a:t>
            </a:r>
            <a:r>
              <a:rPr lang="zh-CN" altLang="en-US" sz="2400" b="1" dirty="0">
                <a:hlinkClick r:id="rId3" tooltip="浪漫主义"/>
              </a:rPr>
              <a:t>浪漫主义</a:t>
            </a:r>
            <a:r>
              <a:rPr lang="zh-CN" altLang="en-US" sz="2400" b="1" dirty="0">
                <a:hlinkClick r:id="rId4" tooltip="诗人"/>
              </a:rPr>
              <a:t>诗人</a:t>
            </a:r>
            <a:r>
              <a:rPr lang="zh-CN" altLang="en-US" sz="2400" b="1" dirty="0"/>
              <a:t>，与</a:t>
            </a:r>
            <a:r>
              <a:rPr lang="zh-CN" altLang="en-US" sz="2400" b="1" dirty="0">
                <a:hlinkClick r:id="rId5" tooltip="雪莱"/>
              </a:rPr>
              <a:t>雪莱</a:t>
            </a:r>
            <a:r>
              <a:rPr lang="zh-CN" altLang="en-US" sz="2400" b="1" dirty="0"/>
              <a:t>、</a:t>
            </a:r>
            <a:r>
              <a:rPr lang="zh-CN" altLang="en-US" sz="2400" b="1" dirty="0">
                <a:hlinkClick r:id="rId6" tooltip="拜伦"/>
              </a:rPr>
              <a:t>拜伦</a:t>
            </a:r>
            <a:r>
              <a:rPr lang="zh-CN" altLang="en-US" sz="2400" b="1" dirty="0"/>
              <a:t>齐名，代表作有</a:t>
            </a:r>
            <a:r>
              <a:rPr lang="en-US" altLang="zh-CN" sz="2400" b="1" dirty="0"/>
              <a:t>《</a:t>
            </a:r>
            <a:r>
              <a:rPr lang="zh-CN" altLang="en-US" sz="2400" b="1" dirty="0"/>
              <a:t>水仙花</a:t>
            </a:r>
            <a:r>
              <a:rPr lang="en-US" altLang="zh-CN" sz="2400" b="1" dirty="0"/>
              <a:t>》</a:t>
            </a:r>
            <a:r>
              <a:rPr lang="zh-CN" altLang="en-US" sz="2400" b="1" dirty="0"/>
              <a:t>。曾获得</a:t>
            </a:r>
            <a:r>
              <a:rPr lang="zh-CN" altLang="en-US" sz="2400" b="1" dirty="0">
                <a:hlinkClick r:id="rId7" tooltip="桂冠诗人"/>
              </a:rPr>
              <a:t>桂冠诗人</a:t>
            </a:r>
            <a:r>
              <a:rPr lang="zh-CN" altLang="en-US" sz="2400" b="1" dirty="0"/>
              <a:t>称号，湖畔诗人之一，</a:t>
            </a:r>
            <a:r>
              <a:rPr lang="zh-CN" altLang="en-US" sz="2400" b="1" dirty="0">
                <a:hlinkClick r:id="rId8" tooltip="文艺复兴"/>
              </a:rPr>
              <a:t>文艺复兴</a:t>
            </a:r>
            <a:r>
              <a:rPr lang="zh-CN" altLang="en-US" sz="2400" b="1" dirty="0"/>
              <a:t>以来最重要的英语诗人之一。</a:t>
            </a:r>
          </a:p>
        </p:txBody>
      </p:sp>
      <p:pic>
        <p:nvPicPr>
          <p:cNvPr id="13315" name="Picture 5" descr="u=591827118,2214992143&amp;fm=21&amp;gp=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11188" y="1557338"/>
            <a:ext cx="2236787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280988" y="809625"/>
            <a:ext cx="4559300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000" i="1">
                <a:solidFill>
                  <a:srgbClr val="0000FF"/>
                </a:solidFill>
              </a:rPr>
              <a:t>I wondered lonely as a cloud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000" i="1">
                <a:solidFill>
                  <a:srgbClr val="0000FF"/>
                </a:solidFill>
              </a:rPr>
              <a:t>That floats on high o'er vales and hills,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000" i="1">
                <a:solidFill>
                  <a:srgbClr val="0000FF"/>
                </a:solidFill>
              </a:rPr>
              <a:t>When all at once I saw a crowd,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000" i="1">
                <a:solidFill>
                  <a:srgbClr val="0000FF"/>
                </a:solidFill>
              </a:rPr>
              <a:t>A host of golden daffodils;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000" i="1">
                <a:solidFill>
                  <a:srgbClr val="0000FF"/>
                </a:solidFill>
              </a:rPr>
              <a:t>Beside the lake, beneath the trees,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000" i="1">
                <a:solidFill>
                  <a:srgbClr val="0000FF"/>
                </a:solidFill>
              </a:rPr>
              <a:t>Fluttering and dancing in the breeze.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000" i="1">
                <a:solidFill>
                  <a:srgbClr val="0000FF"/>
                </a:solidFill>
              </a:rPr>
              <a:t>Continuous as the stars that shine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000" i="1">
                <a:solidFill>
                  <a:srgbClr val="0000FF"/>
                </a:solidFill>
              </a:rPr>
              <a:t>And twinkle on the Milky Way,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000" i="1">
                <a:solidFill>
                  <a:srgbClr val="0000FF"/>
                </a:solidFill>
              </a:rPr>
              <a:t>They stretched in never-ending line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000" i="1">
                <a:solidFill>
                  <a:srgbClr val="0000FF"/>
                </a:solidFill>
              </a:rPr>
              <a:t>Along the margin of a bay.</a:t>
            </a:r>
            <a:endParaRPr lang="zh-CN" altLang="en-US" sz="2000" i="1">
              <a:solidFill>
                <a:srgbClr val="0000FF"/>
              </a:solidFill>
            </a:endParaRP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5003800" y="1428750"/>
            <a:ext cx="3529013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0066"/>
                </a:solidFill>
              </a:rPr>
              <a:t>我孤独的漫游，像一朵云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0066"/>
                </a:solidFill>
              </a:rPr>
              <a:t>在山丘和谷地上飘荡，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0066"/>
                </a:solidFill>
              </a:rPr>
              <a:t>忽然间我看见一群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0066"/>
                </a:solidFill>
              </a:rPr>
              <a:t>金色的水仙花迎春开放，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0066"/>
                </a:solidFill>
              </a:rPr>
              <a:t>在树荫下，在湖水边，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0066"/>
                </a:solidFill>
              </a:rPr>
              <a:t>迎着微风起舞翩翩。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0066"/>
                </a:solidFill>
              </a:rPr>
              <a:t>连绵不绝，如繁星灿烂，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0066"/>
                </a:solidFill>
              </a:rPr>
              <a:t>在银河里闪闪发光，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0066"/>
                </a:solidFill>
              </a:rPr>
              <a:t>它们沿着湖湾的边缘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0066"/>
                </a:solidFill>
              </a:rPr>
              <a:t>延伸成无穷无尽的一行。</a:t>
            </a:r>
          </a:p>
        </p:txBody>
      </p:sp>
      <p:sp>
        <p:nvSpPr>
          <p:cNvPr id="14340" name="WordArt 6"/>
          <p:cNvSpPr>
            <a:spLocks noChangeArrowheads="1" noChangeShapeType="1" noTextEdit="1"/>
          </p:cNvSpPr>
          <p:nvPr/>
        </p:nvSpPr>
        <p:spPr bwMode="auto">
          <a:xfrm>
            <a:off x="5508625" y="549275"/>
            <a:ext cx="1400175" cy="5254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solidFill>
                  <a:srgbClr val="00808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水仙花</a:t>
            </a: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7235825" y="1052513"/>
            <a:ext cx="15827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0000FF"/>
                </a:solidFill>
              </a:rPr>
              <a:t>（节选）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500063" y="571500"/>
            <a:ext cx="821531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CC0066"/>
                </a:solidFill>
              </a:rPr>
              <a:t>2     Read the passage and fill in the blanks with the given words and phrases.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179388" y="1685925"/>
            <a:ext cx="8821737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FF"/>
                </a:solidFill>
              </a:rPr>
              <a:t>                    both...and...   but    so    there    as well as    and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2400">
              <a:solidFill>
                <a:srgbClr val="0000FF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FF"/>
                </a:solidFill>
              </a:rPr>
              <a:t>        William Shakespeare is </a:t>
            </a:r>
            <a:r>
              <a:rPr lang="en-US" altLang="zh-CN" sz="2400" u="sng">
                <a:solidFill>
                  <a:srgbClr val="0000FF"/>
                </a:solidFill>
              </a:rPr>
              <a:t>____ </a:t>
            </a:r>
            <a:r>
              <a:rPr lang="en-US" altLang="zh-CN" sz="2400">
                <a:solidFill>
                  <a:srgbClr val="0000FF"/>
                </a:solidFill>
              </a:rPr>
              <a:t>a playwright </a:t>
            </a:r>
            <a:r>
              <a:rPr lang="en-US" altLang="zh-CN" sz="2400" u="sng">
                <a:solidFill>
                  <a:srgbClr val="0000FF"/>
                </a:solidFill>
              </a:rPr>
              <a:t>_____ </a:t>
            </a:r>
            <a:r>
              <a:rPr lang="en-US" altLang="zh-CN" sz="2400">
                <a:solidFill>
                  <a:srgbClr val="0000FF"/>
                </a:solidFill>
              </a:rPr>
              <a:t>a poet. He wrote many comedies, tragedies </a:t>
            </a:r>
            <a:r>
              <a:rPr lang="en-US" altLang="zh-CN" sz="2400" u="sng">
                <a:solidFill>
                  <a:srgbClr val="0000FF"/>
                </a:solidFill>
              </a:rPr>
              <a:t>_________</a:t>
            </a:r>
            <a:r>
              <a:rPr lang="en-US" altLang="zh-CN" sz="2400">
                <a:solidFill>
                  <a:srgbClr val="0000FF"/>
                </a:solidFill>
              </a:rPr>
              <a:t>history plays during his lifetime, </a:t>
            </a:r>
            <a:r>
              <a:rPr lang="en-US" altLang="zh-CN" sz="2400" u="sng">
                <a:solidFill>
                  <a:srgbClr val="0000FF"/>
                </a:solidFill>
              </a:rPr>
              <a:t>____ </a:t>
            </a:r>
            <a:r>
              <a:rPr lang="en-US" altLang="zh-CN" sz="2400">
                <a:solidFill>
                  <a:srgbClr val="0000FF"/>
                </a:solidFill>
              </a:rPr>
              <a:t>he is best-known for his tragedies.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FF"/>
                </a:solidFill>
              </a:rPr>
              <a:t>        Shakespeare was born in a small town in England in 1564. From an early age, Shakespeare was interested in acting in plays. </a:t>
            </a:r>
            <a:r>
              <a:rPr lang="en-US" altLang="zh-CN" sz="2400" u="sng">
                <a:solidFill>
                  <a:srgbClr val="0000FF"/>
                </a:solidFill>
              </a:rPr>
              <a:t>___ </a:t>
            </a:r>
            <a:r>
              <a:rPr lang="en-US" altLang="zh-CN" sz="2400">
                <a:solidFill>
                  <a:srgbClr val="0000FF"/>
                </a:solidFill>
              </a:rPr>
              <a:t>when he was older, he moved to the city of London to become an actor. </a:t>
            </a:r>
            <a:r>
              <a:rPr lang="en-US" altLang="zh-CN" sz="2400" u="sng">
                <a:solidFill>
                  <a:srgbClr val="0000FF"/>
                </a:solidFill>
              </a:rPr>
              <a:t>______</a:t>
            </a:r>
            <a:r>
              <a:rPr lang="en-US" altLang="zh-CN" sz="2400">
                <a:solidFill>
                  <a:srgbClr val="0000FF"/>
                </a:solidFill>
              </a:rPr>
              <a:t>he began to write his own plays. Eventually, he became the Queen’s favorite playwright. He wrote many love poems usually with fourteen lines </a:t>
            </a:r>
            <a:r>
              <a:rPr lang="en-US" altLang="zh-CN" sz="2400" u="sng">
                <a:solidFill>
                  <a:srgbClr val="0000FF"/>
                </a:solidFill>
              </a:rPr>
              <a:t>____ </a:t>
            </a:r>
            <a:r>
              <a:rPr lang="en-US" altLang="zh-CN" sz="2400">
                <a:solidFill>
                  <a:srgbClr val="0000FF"/>
                </a:solidFill>
              </a:rPr>
              <a:t>more than 30 plays. When he was 49, he moved back to his hometown. There he died in 1616.</a:t>
            </a:r>
            <a:endParaRPr lang="zh-CN" altLang="en-US" sz="2400">
              <a:solidFill>
                <a:srgbClr val="0000FF"/>
              </a:solidFill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140200" y="2420938"/>
            <a:ext cx="3529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</a:rPr>
              <a:t>both                        and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219700" y="2781300"/>
            <a:ext cx="1655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</a:rPr>
              <a:t>as well as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843213" y="3141663"/>
            <a:ext cx="827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</a:rPr>
              <a:t>but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116013" y="4221163"/>
            <a:ext cx="64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</a:rPr>
              <a:t>So 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987675" y="4581525"/>
            <a:ext cx="1008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</a:rPr>
              <a:t>There 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7181850" y="5349875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</a:rPr>
              <a:t>and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12295" grpId="0"/>
      <p:bldP spid="12296" grpId="0"/>
      <p:bldP spid="12297" grpId="0"/>
      <p:bldP spid="12299" grpId="0"/>
      <p:bldP spid="1230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500063" y="428625"/>
            <a:ext cx="8424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CC0066"/>
                </a:solidFill>
              </a:rPr>
              <a:t>3     Match the descriptions with the correct pictures. </a:t>
            </a:r>
          </a:p>
        </p:txBody>
      </p:sp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500063" y="1071563"/>
            <a:ext cx="6480175" cy="298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AutoNum type="alphaUcPeriod"/>
            </a:pPr>
            <a:r>
              <a:rPr lang="en-US" altLang="zh-CN" sz="2000" dirty="0"/>
              <a:t>have a fantastic golden iron bar        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AutoNum type="alphaUcPeriod"/>
            </a:pPr>
            <a:r>
              <a:rPr lang="en-US" altLang="zh-CN" sz="2000" dirty="0"/>
              <a:t>be held under a mountain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dirty="0"/>
              <a:t>C. be set free by a Tang dynasty monk, </a:t>
            </a:r>
            <a:r>
              <a:rPr lang="en-US" altLang="zh-CN" sz="2000" dirty="0" err="1"/>
              <a:t>Xuanzang</a:t>
            </a:r>
            <a:r>
              <a:rPr lang="en-US" altLang="zh-CN" sz="2000" dirty="0"/>
              <a:t>  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dirty="0"/>
              <a:t>D. be born from a magic stone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dirty="0"/>
              <a:t>E. help </a:t>
            </a:r>
            <a:r>
              <a:rPr lang="en-US" altLang="zh-CN" sz="2000" dirty="0" err="1"/>
              <a:t>Xuanzang</a:t>
            </a:r>
            <a:r>
              <a:rPr lang="en-US" altLang="zh-CN" sz="2000" dirty="0"/>
              <a:t> travel to the West with </a:t>
            </a:r>
            <a:r>
              <a:rPr lang="en-US" altLang="zh-CN" sz="2000" dirty="0" err="1"/>
              <a:t>Pigsy</a:t>
            </a:r>
            <a:r>
              <a:rPr lang="en-US" altLang="zh-CN" sz="2000" dirty="0"/>
              <a:t> and Sandy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dirty="0"/>
              <a:t>F. fight against the gods</a:t>
            </a:r>
          </a:p>
        </p:txBody>
      </p:sp>
      <p:pic>
        <p:nvPicPr>
          <p:cNvPr id="16388" name="Picture 7" descr="P40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19925" y="908050"/>
            <a:ext cx="1814513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8" descr="p2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19925" y="2792413"/>
            <a:ext cx="1800225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9" descr="p40b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961188" y="4508500"/>
            <a:ext cx="18732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10" descr="19-6-2-6-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0825" y="4508500"/>
            <a:ext cx="1957388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11" descr="p40c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409825" y="4508500"/>
            <a:ext cx="2017713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Picture 12" descr="19-6-2-5-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624388" y="4495800"/>
            <a:ext cx="1963737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7667625" y="2349500"/>
            <a:ext cx="360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7740650" y="4149725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7740650" y="6092825"/>
            <a:ext cx="288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1116013" y="6092825"/>
            <a:ext cx="360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3203575" y="6092825"/>
            <a:ext cx="649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5364163" y="6165850"/>
            <a:ext cx="7191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</a:rPr>
              <a:t>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7" grpId="0"/>
      <p:bldP spid="11278" grpId="0"/>
      <p:bldP spid="11279" grpId="0"/>
      <p:bldP spid="11280" grpId="0"/>
      <p:bldP spid="11281" grpId="0"/>
      <p:bldP spid="1128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0" descr="P40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1557338"/>
            <a:ext cx="21605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11" descr="p2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63938" y="1557338"/>
            <a:ext cx="22320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12" descr="p40b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43663" y="1552575"/>
            <a:ext cx="2146300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13" descr="19-6-2-6-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55650" y="4005263"/>
            <a:ext cx="21605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4" descr="p40c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563938" y="4005263"/>
            <a:ext cx="22320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15" descr="19-6-2-5-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516688" y="4005263"/>
            <a:ext cx="20732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6" name="Text Box 16"/>
          <p:cNvSpPr txBox="1">
            <a:spLocks noChangeArrowheads="1"/>
          </p:cNvSpPr>
          <p:nvPr/>
        </p:nvSpPr>
        <p:spPr bwMode="auto">
          <a:xfrm>
            <a:off x="684213" y="404813"/>
            <a:ext cx="79914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CC0066"/>
                </a:solidFill>
              </a:rPr>
              <a:t>Write the story of the Monkey King with what you have learnt.</a:t>
            </a:r>
          </a:p>
        </p:txBody>
      </p:sp>
      <p:pic>
        <p:nvPicPr>
          <p:cNvPr id="9" name="Picture 10" descr="P40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8038" y="1557338"/>
            <a:ext cx="216058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 descr="p2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16325" y="1557338"/>
            <a:ext cx="22320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2" descr="p40b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96050" y="1552575"/>
            <a:ext cx="2146300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3" descr="19-6-2-6-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08038" y="4005263"/>
            <a:ext cx="216058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4" descr="p40c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616325" y="4005263"/>
            <a:ext cx="22320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1331640" y="764704"/>
            <a:ext cx="7056438" cy="567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7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0000FF"/>
                </a:solidFill>
              </a:rPr>
              <a:t>    Long </a:t>
            </a:r>
            <a:r>
              <a:rPr lang="en-US" altLang="zh-CN" sz="2400" dirty="0" err="1">
                <a:solidFill>
                  <a:srgbClr val="0000FF"/>
                </a:solidFill>
              </a:rPr>
              <a:t>long</a:t>
            </a:r>
            <a:r>
              <a:rPr lang="en-US" altLang="zh-CN" sz="2400" dirty="0">
                <a:solidFill>
                  <a:srgbClr val="0000FF"/>
                </a:solidFill>
              </a:rPr>
              <a:t> ago, there was a rock which later became a magic stone egg. A monkey was born from the stone egg. He had a fantastic golden iron bar which could make bigger or smaller. He used the golden iron bar to fight against the gods. Then he was held under a mountain. However, he was set free by a Tang dynasty monk, </a:t>
            </a:r>
            <a:r>
              <a:rPr lang="en-US" altLang="zh-CN" sz="2400" dirty="0" err="1">
                <a:solidFill>
                  <a:srgbClr val="0000FF"/>
                </a:solidFill>
              </a:rPr>
              <a:t>Xuanzang</a:t>
            </a:r>
            <a:r>
              <a:rPr lang="en-US" altLang="zh-CN" sz="2400" dirty="0">
                <a:solidFill>
                  <a:srgbClr val="0000FF"/>
                </a:solidFill>
              </a:rPr>
              <a:t>. In the end, he helped </a:t>
            </a:r>
            <a:r>
              <a:rPr lang="en-US" altLang="zh-CN" sz="2400" dirty="0" err="1">
                <a:solidFill>
                  <a:srgbClr val="0000FF"/>
                </a:solidFill>
              </a:rPr>
              <a:t>Xuanzang</a:t>
            </a:r>
            <a:r>
              <a:rPr lang="en-US" altLang="zh-CN" sz="2400" dirty="0">
                <a:solidFill>
                  <a:srgbClr val="0000FF"/>
                </a:solidFill>
              </a:rPr>
              <a:t> travel to the West with Sandy and </a:t>
            </a:r>
            <a:r>
              <a:rPr lang="en-US" altLang="zh-CN" sz="2400" dirty="0" err="1">
                <a:solidFill>
                  <a:srgbClr val="0000FF"/>
                </a:solidFill>
              </a:rPr>
              <a:t>Pigsy</a:t>
            </a:r>
            <a:r>
              <a:rPr lang="en-US" altLang="zh-CN" sz="2400" dirty="0">
                <a:solidFill>
                  <a:srgbClr val="0000FF"/>
                </a:solidFill>
              </a:rPr>
              <a:t>.</a:t>
            </a:r>
            <a:endParaRPr lang="zh-CN" alt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4"/>
          <p:cNvSpPr>
            <a:spLocks noChangeArrowheads="1" noChangeShapeType="1" noTextEdit="1"/>
          </p:cNvSpPr>
          <p:nvPr/>
        </p:nvSpPr>
        <p:spPr bwMode="auto">
          <a:xfrm rot="961272">
            <a:off x="5795963" y="620713"/>
            <a:ext cx="2487612" cy="11493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4800" b="1" kern="10" dirty="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38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Summary</a:t>
            </a:r>
            <a:endParaRPr lang="zh-CN" altLang="en-US" sz="4800" b="1" kern="10" dirty="0">
              <a:ln w="9525">
                <a:rou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438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566010" y="1124744"/>
            <a:ext cx="8137525" cy="469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0000FF"/>
                </a:solidFill>
              </a:rPr>
              <a:t>1. unlike       </a:t>
            </a:r>
            <a:r>
              <a:rPr lang="en-US" altLang="zh-CN" sz="2400" i="1" dirty="0">
                <a:solidFill>
                  <a:srgbClr val="0000FF"/>
                </a:solidFill>
              </a:rPr>
              <a:t>prep.</a:t>
            </a:r>
            <a:r>
              <a:rPr lang="en-US" altLang="zh-CN" sz="2400" dirty="0">
                <a:solidFill>
                  <a:srgbClr val="0000FF"/>
                </a:solidFill>
              </a:rPr>
              <a:t> </a:t>
            </a:r>
            <a:r>
              <a:rPr lang="zh-CN" altLang="en-US" sz="2400" dirty="0">
                <a:solidFill>
                  <a:srgbClr val="0000FF"/>
                </a:solidFill>
              </a:rPr>
              <a:t>不像   </a:t>
            </a:r>
          </a:p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0000FF"/>
                </a:solidFill>
              </a:rPr>
              <a:t>2. rainbow      </a:t>
            </a:r>
            <a:r>
              <a:rPr lang="en-US" altLang="zh-CN" sz="2400" i="1" dirty="0">
                <a:solidFill>
                  <a:srgbClr val="0000FF"/>
                </a:solidFill>
              </a:rPr>
              <a:t>n.</a:t>
            </a:r>
            <a:r>
              <a:rPr lang="en-US" altLang="zh-CN" sz="2400" dirty="0">
                <a:solidFill>
                  <a:srgbClr val="0000FF"/>
                </a:solidFill>
              </a:rPr>
              <a:t> </a:t>
            </a:r>
            <a:r>
              <a:rPr lang="zh-CN" altLang="en-US" sz="2400" dirty="0">
                <a:solidFill>
                  <a:srgbClr val="0000FF"/>
                </a:solidFill>
              </a:rPr>
              <a:t>彩虹 </a:t>
            </a:r>
          </a:p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0000FF"/>
                </a:solidFill>
              </a:rPr>
              <a:t>3. golden     </a:t>
            </a:r>
            <a:r>
              <a:rPr lang="en-US" altLang="zh-CN" sz="2400" i="1" dirty="0">
                <a:solidFill>
                  <a:srgbClr val="0000FF"/>
                </a:solidFill>
              </a:rPr>
              <a:t>adj.</a:t>
            </a:r>
            <a:r>
              <a:rPr lang="en-US" altLang="zh-CN" sz="2400" dirty="0">
                <a:solidFill>
                  <a:srgbClr val="0000FF"/>
                </a:solidFill>
              </a:rPr>
              <a:t> </a:t>
            </a:r>
            <a:r>
              <a:rPr lang="zh-CN" altLang="en-US" sz="2400" dirty="0">
                <a:solidFill>
                  <a:srgbClr val="0000FF"/>
                </a:solidFill>
              </a:rPr>
              <a:t>金黄色的</a:t>
            </a:r>
          </a:p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0000FF"/>
                </a:solidFill>
              </a:rPr>
              <a:t>4. both...and...     </a:t>
            </a:r>
            <a:r>
              <a:rPr lang="zh-CN" altLang="en-US" sz="2400" dirty="0">
                <a:solidFill>
                  <a:srgbClr val="0000FF"/>
                </a:solidFill>
              </a:rPr>
              <a:t>（两者）都</a:t>
            </a:r>
            <a:r>
              <a:rPr lang="en-US" altLang="zh-CN" sz="2400" dirty="0">
                <a:solidFill>
                  <a:srgbClr val="0000FF"/>
                </a:solidFill>
              </a:rPr>
              <a:t>……</a:t>
            </a:r>
          </a:p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0000FF"/>
                </a:solidFill>
              </a:rPr>
              <a:t>5. as well as      </a:t>
            </a:r>
            <a:r>
              <a:rPr lang="zh-CN" altLang="en-US" sz="2400" dirty="0">
                <a:solidFill>
                  <a:srgbClr val="0000FF"/>
                </a:solidFill>
              </a:rPr>
              <a:t>除</a:t>
            </a:r>
            <a:r>
              <a:rPr lang="en-US" altLang="zh-CN" sz="2400" dirty="0">
                <a:solidFill>
                  <a:srgbClr val="0000FF"/>
                </a:solidFill>
              </a:rPr>
              <a:t>……</a:t>
            </a:r>
            <a:r>
              <a:rPr lang="zh-CN" altLang="en-US" sz="2400" dirty="0">
                <a:solidFill>
                  <a:srgbClr val="0000FF"/>
                </a:solidFill>
              </a:rPr>
              <a:t>之外；还有</a:t>
            </a:r>
            <a:endParaRPr lang="en-US" altLang="zh-CN" sz="2400" dirty="0">
              <a:solidFill>
                <a:srgbClr val="0000FF"/>
              </a:solidFill>
            </a:endParaRPr>
          </a:p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0000FF"/>
                </a:solidFill>
              </a:rPr>
              <a:t>6. And then he told them to his sister, Dorothy, who wrote them down for him. </a:t>
            </a:r>
          </a:p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FF"/>
                </a:solidFill>
              </a:rPr>
              <a:t>   然后他把自己口头创作的诗告诉给他妹妹</a:t>
            </a:r>
            <a:r>
              <a:rPr lang="zh-CN" altLang="zh-CN" sz="2400" dirty="0">
                <a:solidFill>
                  <a:srgbClr val="0000FF"/>
                </a:solidFill>
              </a:rPr>
              <a:t>多萝西</a:t>
            </a:r>
            <a:r>
              <a:rPr lang="zh-CN" altLang="en-US" sz="2400" dirty="0">
                <a:solidFill>
                  <a:srgbClr val="0000FF"/>
                </a:solidFill>
              </a:rPr>
              <a:t>，由她记录下来。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4"/>
          <p:cNvSpPr>
            <a:spLocks noChangeArrowheads="1" noChangeShapeType="1" noTextEdit="1"/>
          </p:cNvSpPr>
          <p:nvPr/>
        </p:nvSpPr>
        <p:spPr bwMode="auto">
          <a:xfrm>
            <a:off x="3000375" y="928688"/>
            <a:ext cx="3143250" cy="7858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Wave1">
              <a:avLst>
                <a:gd name="adj1" fmla="val 5764"/>
                <a:gd name="adj2" fmla="val 0"/>
              </a:avLst>
            </a:prstTxWarp>
          </a:bodyPr>
          <a:lstStyle/>
          <a:p>
            <a:pPr algn="ctr"/>
            <a:r>
              <a:rPr lang="en-US" altLang="zh-CN" kern="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Homework</a:t>
            </a:r>
            <a:endParaRPr lang="zh-CN" altLang="en-US" kern="10" dirty="0">
              <a:solidFill>
                <a:srgbClr val="FF000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1116013" y="2349500"/>
            <a:ext cx="6985000" cy="29479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60000"/>
              </a:lnSpc>
              <a:spcBef>
                <a:spcPct val="50000"/>
              </a:spcBef>
              <a:buFont typeface="Arial" panose="020B0604020202020204" pitchFamily="34" charset="0"/>
              <a:buAutoNum type="arabicPeriod"/>
              <a:defRPr/>
            </a:pP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Search for some foreign poems.</a:t>
            </a:r>
          </a:p>
          <a:p>
            <a:pPr>
              <a:lnSpc>
                <a:spcPct val="160000"/>
              </a:lnSpc>
              <a:spcBef>
                <a:spcPct val="50000"/>
              </a:spcBef>
              <a:buFont typeface="Arial" panose="020B0604020202020204" pitchFamily="34" charset="0"/>
              <a:buAutoNum type="arabicPeriod"/>
              <a:defRPr/>
            </a:pP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Search for more information and  </a:t>
            </a:r>
          </a:p>
          <a:p>
            <a:pPr marL="0" indent="0">
              <a:lnSpc>
                <a:spcPct val="160000"/>
              </a:lnSpc>
              <a:spcBef>
                <a:spcPct val="50000"/>
              </a:spcBef>
              <a:defRPr/>
            </a:pP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pictures about fairy tales. </a:t>
            </a:r>
            <a:endParaRPr lang="zh-CN" alt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李白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43663" y="981075"/>
            <a:ext cx="2328862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981075"/>
            <a:ext cx="6048375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827088" y="765175"/>
            <a:ext cx="741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6600"/>
                </a:solidFill>
              </a:rPr>
              <a:t>Try to introduce a famous Chinese poet.</a:t>
            </a:r>
          </a:p>
        </p:txBody>
      </p:sp>
      <p:pic>
        <p:nvPicPr>
          <p:cNvPr id="5123" name="Picture 5" descr="苏轼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557338"/>
            <a:ext cx="2735263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6" descr="苏轼水调歌头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06775" y="2233613"/>
            <a:ext cx="5737225" cy="462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/>
          <p:cNvSpPr txBox="1">
            <a:spLocks noChangeArrowheads="1"/>
          </p:cNvSpPr>
          <p:nvPr/>
        </p:nvSpPr>
        <p:spPr bwMode="auto">
          <a:xfrm>
            <a:off x="3635375" y="188913"/>
            <a:ext cx="5113338" cy="655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0000FF"/>
                </a:solidFill>
              </a:rPr>
              <a:t>                      </a:t>
            </a:r>
            <a:r>
              <a:rPr lang="zh-CN" altLang="en-US" sz="2400" b="1" dirty="0">
                <a:solidFill>
                  <a:srgbClr val="0000FF"/>
                </a:solidFill>
              </a:rPr>
              <a:t>再别康桥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0000FF"/>
                </a:solidFill>
              </a:rPr>
              <a:t>轻轻的我走了， 正如我轻轻的来； </a:t>
            </a:r>
            <a:br>
              <a:rPr lang="zh-CN" altLang="en-US" b="1" dirty="0">
                <a:solidFill>
                  <a:srgbClr val="0000FF"/>
                </a:solidFill>
              </a:rPr>
            </a:br>
            <a:r>
              <a:rPr lang="zh-CN" altLang="en-US" b="1" dirty="0">
                <a:solidFill>
                  <a:srgbClr val="0000FF"/>
                </a:solidFill>
              </a:rPr>
              <a:t>  我轻轻的招手， 作别西天的云彩。 </a:t>
            </a:r>
            <a:br>
              <a:rPr lang="zh-CN" altLang="en-US" b="1" dirty="0">
                <a:solidFill>
                  <a:srgbClr val="0000FF"/>
                </a:solidFill>
              </a:rPr>
            </a:br>
            <a:r>
              <a:rPr lang="zh-CN" altLang="en-US" b="1" dirty="0">
                <a:solidFill>
                  <a:srgbClr val="0000FF"/>
                </a:solidFill>
              </a:rPr>
              <a:t>   那河畔的金柳， 是夕阳中的新娘； </a:t>
            </a:r>
            <a:br>
              <a:rPr lang="zh-CN" altLang="en-US" b="1" dirty="0">
                <a:solidFill>
                  <a:srgbClr val="0000FF"/>
                </a:solidFill>
              </a:rPr>
            </a:br>
            <a:r>
              <a:rPr lang="zh-CN" altLang="en-US" b="1" dirty="0">
                <a:solidFill>
                  <a:srgbClr val="0000FF"/>
                </a:solidFill>
              </a:rPr>
              <a:t>    波光里的艳影， 在我的心头荡漾。 </a:t>
            </a:r>
            <a:br>
              <a:rPr lang="zh-CN" altLang="en-US" b="1" dirty="0">
                <a:solidFill>
                  <a:srgbClr val="0000FF"/>
                </a:solidFill>
              </a:rPr>
            </a:br>
            <a:r>
              <a:rPr lang="zh-CN" altLang="en-US" b="1" dirty="0">
                <a:solidFill>
                  <a:srgbClr val="0000FF"/>
                </a:solidFill>
              </a:rPr>
              <a:t>     软泥上的青荇， 油油的在水底招摇； </a:t>
            </a:r>
            <a:br>
              <a:rPr lang="zh-CN" altLang="en-US" b="1" dirty="0">
                <a:solidFill>
                  <a:srgbClr val="0000FF"/>
                </a:solidFill>
              </a:rPr>
            </a:br>
            <a:r>
              <a:rPr lang="zh-CN" altLang="en-US" b="1" dirty="0">
                <a:solidFill>
                  <a:srgbClr val="0000FF"/>
                </a:solidFill>
              </a:rPr>
              <a:t>      在康河的柔波里， 我甘心做一条水草。 </a:t>
            </a:r>
            <a:br>
              <a:rPr lang="zh-CN" altLang="en-US" b="1" dirty="0">
                <a:solidFill>
                  <a:srgbClr val="0000FF"/>
                </a:solidFill>
              </a:rPr>
            </a:br>
            <a:r>
              <a:rPr lang="zh-CN" altLang="en-US" b="1" dirty="0">
                <a:solidFill>
                  <a:srgbClr val="0000FF"/>
                </a:solidFill>
              </a:rPr>
              <a:t>       那榆阴下的一潭， 不是清泉，是天上虹； </a:t>
            </a:r>
            <a:br>
              <a:rPr lang="zh-CN" altLang="en-US" b="1" dirty="0">
                <a:solidFill>
                  <a:srgbClr val="0000FF"/>
                </a:solidFill>
              </a:rPr>
            </a:br>
            <a:r>
              <a:rPr lang="zh-CN" altLang="en-US" b="1" dirty="0">
                <a:solidFill>
                  <a:srgbClr val="0000FF"/>
                </a:solidFill>
              </a:rPr>
              <a:t>        揉碎在浮藻间， 沉淀着彩虹似的梦。 </a:t>
            </a:r>
            <a:br>
              <a:rPr lang="zh-CN" altLang="en-US" b="1" dirty="0">
                <a:solidFill>
                  <a:srgbClr val="0000FF"/>
                </a:solidFill>
              </a:rPr>
            </a:br>
            <a:r>
              <a:rPr lang="zh-CN" altLang="en-US" b="1" dirty="0">
                <a:solidFill>
                  <a:srgbClr val="0000FF"/>
                </a:solidFill>
              </a:rPr>
              <a:t>         寻梦？撑一支长篙， 向青草更青处漫溯； </a:t>
            </a:r>
            <a:br>
              <a:rPr lang="zh-CN" altLang="en-US" b="1" dirty="0">
                <a:solidFill>
                  <a:srgbClr val="0000FF"/>
                </a:solidFill>
              </a:rPr>
            </a:br>
            <a:r>
              <a:rPr lang="zh-CN" altLang="en-US" b="1" dirty="0">
                <a:solidFill>
                  <a:srgbClr val="0000FF"/>
                </a:solidFill>
              </a:rPr>
              <a:t>          满载一船星辉， 在星辉斑斓里放歌。 </a:t>
            </a:r>
            <a:br>
              <a:rPr lang="zh-CN" altLang="en-US" b="1" dirty="0">
                <a:solidFill>
                  <a:srgbClr val="0000FF"/>
                </a:solidFill>
              </a:rPr>
            </a:br>
            <a:r>
              <a:rPr lang="zh-CN" altLang="en-US" b="1" dirty="0">
                <a:solidFill>
                  <a:srgbClr val="0000FF"/>
                </a:solidFill>
              </a:rPr>
              <a:t>           但我不能放歌， 悄悄是别离的笙箫； </a:t>
            </a:r>
            <a:br>
              <a:rPr lang="zh-CN" altLang="en-US" b="1" dirty="0">
                <a:solidFill>
                  <a:srgbClr val="0000FF"/>
                </a:solidFill>
              </a:rPr>
            </a:br>
            <a:r>
              <a:rPr lang="zh-CN" altLang="en-US" b="1" dirty="0">
                <a:solidFill>
                  <a:srgbClr val="0000FF"/>
                </a:solidFill>
              </a:rPr>
              <a:t>            夏虫也为我沉默， 沉默是今晚的康桥！ </a:t>
            </a:r>
            <a:br>
              <a:rPr lang="zh-CN" altLang="en-US" b="1" dirty="0">
                <a:solidFill>
                  <a:srgbClr val="0000FF"/>
                </a:solidFill>
              </a:rPr>
            </a:br>
            <a:r>
              <a:rPr lang="zh-CN" altLang="en-US" b="1" dirty="0">
                <a:solidFill>
                  <a:srgbClr val="0000FF"/>
                </a:solidFill>
              </a:rPr>
              <a:t>             悄悄的我走了， 正如我悄悄的来； </a:t>
            </a:r>
            <a:br>
              <a:rPr lang="zh-CN" altLang="en-US" b="1" dirty="0">
                <a:solidFill>
                  <a:srgbClr val="0000FF"/>
                </a:solidFill>
              </a:rPr>
            </a:br>
            <a:r>
              <a:rPr lang="zh-CN" altLang="en-US" b="1" dirty="0">
                <a:solidFill>
                  <a:srgbClr val="0000FF"/>
                </a:solidFill>
              </a:rPr>
              <a:t>              我挥一挥衣袖， 不带走一片云彩。</a:t>
            </a:r>
          </a:p>
        </p:txBody>
      </p:sp>
      <p:pic>
        <p:nvPicPr>
          <p:cNvPr id="512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052513"/>
            <a:ext cx="2898775" cy="321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矩形 1"/>
          <p:cNvSpPr>
            <a:spLocks noChangeArrowheads="1"/>
          </p:cNvSpPr>
          <p:nvPr/>
        </p:nvSpPr>
        <p:spPr bwMode="auto">
          <a:xfrm rot="10800000" flipV="1">
            <a:off x="728663" y="4291013"/>
            <a:ext cx="25209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b="1"/>
              <a:t>徐志摩（</a:t>
            </a:r>
            <a:r>
              <a:rPr lang="en-US" altLang="zh-CN" b="1"/>
              <a:t>1897~1931</a:t>
            </a:r>
            <a:r>
              <a:rPr lang="zh-CN" altLang="en-US" b="1"/>
              <a:t>）</a:t>
            </a:r>
            <a:endParaRPr lang="en-US" altLang="zh-CN" b="1"/>
          </a:p>
          <a:p>
            <a:pPr eaLnBrk="0" hangingPunct="0"/>
            <a:r>
              <a:rPr lang="zh-CN" altLang="en-US" b="1"/>
              <a:t>中国诗人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8350" y="1052513"/>
            <a:ext cx="2994025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4211638" y="188913"/>
            <a:ext cx="4608512" cy="669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66"/>
                </a:solidFill>
              </a:rPr>
              <a:t>面朝大海 春暖花开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endParaRPr lang="en-US" altLang="zh-CN" sz="2400" b="1">
              <a:solidFill>
                <a:srgbClr val="FF0066"/>
              </a:solidFill>
            </a:endParaRP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1900" b="1">
                <a:solidFill>
                  <a:srgbClr val="0000FF"/>
                </a:solidFill>
              </a:rPr>
              <a:t>从明天起做个幸福的人 </a:t>
            </a:r>
            <a:br>
              <a:rPr lang="zh-CN" altLang="en-US" sz="1900" b="1">
                <a:solidFill>
                  <a:srgbClr val="0000FF"/>
                </a:solidFill>
              </a:rPr>
            </a:br>
            <a:r>
              <a:rPr lang="zh-CN" altLang="en-US" sz="1900" b="1">
                <a:solidFill>
                  <a:srgbClr val="0000FF"/>
                </a:solidFill>
              </a:rPr>
              <a:t>喂马劈柴周游世界 </a:t>
            </a:r>
            <a:br>
              <a:rPr lang="zh-CN" altLang="en-US" sz="1900" b="1">
                <a:solidFill>
                  <a:srgbClr val="0000FF"/>
                </a:solidFill>
              </a:rPr>
            </a:br>
            <a:r>
              <a:rPr lang="zh-CN" altLang="en-US" sz="1900" b="1">
                <a:solidFill>
                  <a:srgbClr val="0000FF"/>
                </a:solidFill>
              </a:rPr>
              <a:t>从明天起关心粮食和蔬菜 </a:t>
            </a:r>
            <a:br>
              <a:rPr lang="zh-CN" altLang="en-US" sz="1900" b="1">
                <a:solidFill>
                  <a:srgbClr val="0000FF"/>
                </a:solidFill>
              </a:rPr>
            </a:br>
            <a:r>
              <a:rPr lang="zh-CN" altLang="en-US" sz="1900" b="1">
                <a:solidFill>
                  <a:srgbClr val="0000FF"/>
                </a:solidFill>
              </a:rPr>
              <a:t>我有一所房子 </a:t>
            </a:r>
            <a:br>
              <a:rPr lang="zh-CN" altLang="en-US" sz="1900" b="1">
                <a:solidFill>
                  <a:srgbClr val="0000FF"/>
                </a:solidFill>
              </a:rPr>
            </a:br>
            <a:r>
              <a:rPr lang="zh-CN" altLang="en-US" sz="1900" b="1">
                <a:solidFill>
                  <a:srgbClr val="0000FF"/>
                </a:solidFill>
              </a:rPr>
              <a:t>面朝大海 春暖花开 </a:t>
            </a:r>
            <a:br>
              <a:rPr lang="zh-CN" altLang="en-US" sz="1900" b="1">
                <a:solidFill>
                  <a:srgbClr val="0000FF"/>
                </a:solidFill>
              </a:rPr>
            </a:br>
            <a:r>
              <a:rPr lang="zh-CN" altLang="en-US" sz="1900" b="1">
                <a:solidFill>
                  <a:srgbClr val="0000FF"/>
                </a:solidFill>
              </a:rPr>
              <a:t/>
            </a:r>
            <a:br>
              <a:rPr lang="zh-CN" altLang="en-US" sz="1900" b="1">
                <a:solidFill>
                  <a:srgbClr val="0000FF"/>
                </a:solidFill>
              </a:rPr>
            </a:br>
            <a:r>
              <a:rPr lang="zh-CN" altLang="en-US" sz="1900" b="1">
                <a:solidFill>
                  <a:srgbClr val="0000FF"/>
                </a:solidFill>
              </a:rPr>
              <a:t>从明天起和每一个亲人通信 </a:t>
            </a:r>
            <a:br>
              <a:rPr lang="zh-CN" altLang="en-US" sz="1900" b="1">
                <a:solidFill>
                  <a:srgbClr val="0000FF"/>
                </a:solidFill>
              </a:rPr>
            </a:br>
            <a:r>
              <a:rPr lang="zh-CN" altLang="en-US" sz="1900" b="1">
                <a:solidFill>
                  <a:srgbClr val="0000FF"/>
                </a:solidFill>
              </a:rPr>
              <a:t>告诉他们我的幸福 </a:t>
            </a:r>
            <a:br>
              <a:rPr lang="zh-CN" altLang="en-US" sz="1900" b="1">
                <a:solidFill>
                  <a:srgbClr val="0000FF"/>
                </a:solidFill>
              </a:rPr>
            </a:br>
            <a:r>
              <a:rPr lang="zh-CN" altLang="en-US" sz="1900" b="1">
                <a:solidFill>
                  <a:srgbClr val="0000FF"/>
                </a:solidFill>
              </a:rPr>
              <a:t>那幸福的闪电告诉我的 </a:t>
            </a:r>
            <a:br>
              <a:rPr lang="zh-CN" altLang="en-US" sz="1900" b="1">
                <a:solidFill>
                  <a:srgbClr val="0000FF"/>
                </a:solidFill>
              </a:rPr>
            </a:br>
            <a:r>
              <a:rPr lang="zh-CN" altLang="en-US" sz="1900" b="1">
                <a:solidFill>
                  <a:srgbClr val="0000FF"/>
                </a:solidFill>
              </a:rPr>
              <a:t>我将告诉每一个人 </a:t>
            </a:r>
            <a:br>
              <a:rPr lang="zh-CN" altLang="en-US" sz="1900" b="1">
                <a:solidFill>
                  <a:srgbClr val="0000FF"/>
                </a:solidFill>
              </a:rPr>
            </a:br>
            <a:r>
              <a:rPr lang="zh-CN" altLang="en-US" sz="1900" b="1">
                <a:solidFill>
                  <a:srgbClr val="0000FF"/>
                </a:solidFill>
              </a:rPr>
              <a:t/>
            </a:r>
            <a:br>
              <a:rPr lang="zh-CN" altLang="en-US" sz="1900" b="1">
                <a:solidFill>
                  <a:srgbClr val="0000FF"/>
                </a:solidFill>
              </a:rPr>
            </a:br>
            <a:r>
              <a:rPr lang="zh-CN" altLang="en-US" sz="1900" b="1">
                <a:solidFill>
                  <a:srgbClr val="0000FF"/>
                </a:solidFill>
              </a:rPr>
              <a:t>给每一条河每一座山取个温暖的名字 </a:t>
            </a:r>
            <a:br>
              <a:rPr lang="zh-CN" altLang="en-US" sz="1900" b="1">
                <a:solidFill>
                  <a:srgbClr val="0000FF"/>
                </a:solidFill>
              </a:rPr>
            </a:br>
            <a:r>
              <a:rPr lang="zh-CN" altLang="en-US" sz="1900" b="1">
                <a:solidFill>
                  <a:srgbClr val="0000FF"/>
                </a:solidFill>
              </a:rPr>
              <a:t>陌生人我也为你祝福 </a:t>
            </a:r>
            <a:br>
              <a:rPr lang="zh-CN" altLang="en-US" sz="1900" b="1">
                <a:solidFill>
                  <a:srgbClr val="0000FF"/>
                </a:solidFill>
              </a:rPr>
            </a:br>
            <a:r>
              <a:rPr lang="zh-CN" altLang="en-US" sz="1900" b="1">
                <a:solidFill>
                  <a:srgbClr val="0000FF"/>
                </a:solidFill>
              </a:rPr>
              <a:t>愿你有一个灿烂前程 </a:t>
            </a:r>
            <a:br>
              <a:rPr lang="zh-CN" altLang="en-US" sz="1900" b="1">
                <a:solidFill>
                  <a:srgbClr val="0000FF"/>
                </a:solidFill>
              </a:rPr>
            </a:br>
            <a:r>
              <a:rPr lang="zh-CN" altLang="en-US" sz="1900" b="1">
                <a:solidFill>
                  <a:srgbClr val="0000FF"/>
                </a:solidFill>
              </a:rPr>
              <a:t>给每一条河每一座山取个温暖的名字 </a:t>
            </a:r>
            <a:br>
              <a:rPr lang="zh-CN" altLang="en-US" sz="1900" b="1">
                <a:solidFill>
                  <a:srgbClr val="0000FF"/>
                </a:solidFill>
              </a:rPr>
            </a:br>
            <a:r>
              <a:rPr lang="zh-CN" altLang="en-US" sz="1900" b="1">
                <a:solidFill>
                  <a:srgbClr val="0000FF"/>
                </a:solidFill>
              </a:rPr>
              <a:t>愿你有情人终成眷属 </a:t>
            </a:r>
            <a:br>
              <a:rPr lang="zh-CN" altLang="en-US" sz="1900" b="1">
                <a:solidFill>
                  <a:srgbClr val="0000FF"/>
                </a:solidFill>
              </a:rPr>
            </a:br>
            <a:r>
              <a:rPr lang="zh-CN" altLang="en-US" sz="1900" b="1">
                <a:solidFill>
                  <a:srgbClr val="0000FF"/>
                </a:solidFill>
              </a:rPr>
              <a:t>愿你在尘世获得幸福 </a:t>
            </a:r>
            <a:br>
              <a:rPr lang="zh-CN" altLang="en-US" sz="1900" b="1">
                <a:solidFill>
                  <a:srgbClr val="0000FF"/>
                </a:solidFill>
              </a:rPr>
            </a:br>
            <a:r>
              <a:rPr lang="zh-CN" altLang="en-US" sz="1900" b="1">
                <a:solidFill>
                  <a:srgbClr val="0000FF"/>
                </a:solidFill>
              </a:rPr>
              <a:t>我只愿面朝大海 春暖花开</a:t>
            </a:r>
          </a:p>
        </p:txBody>
      </p:sp>
      <p:sp>
        <p:nvSpPr>
          <p:cNvPr id="7172" name="矩形 1"/>
          <p:cNvSpPr>
            <a:spLocks noChangeArrowheads="1"/>
          </p:cNvSpPr>
          <p:nvPr/>
        </p:nvSpPr>
        <p:spPr bwMode="auto">
          <a:xfrm>
            <a:off x="806450" y="4352925"/>
            <a:ext cx="2916238" cy="646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zh-CN" b="1" dirty="0">
                <a:latin typeface="+mn-ea"/>
                <a:ea typeface="+mn-ea"/>
              </a:rPr>
              <a:t>海子（</a:t>
            </a:r>
            <a:r>
              <a:rPr lang="en-US" altLang="zh-CN" b="1" dirty="0">
                <a:latin typeface="+mn-ea"/>
                <a:ea typeface="+mn-ea"/>
              </a:rPr>
              <a:t>1964-1989</a:t>
            </a:r>
            <a:r>
              <a:rPr lang="zh-CN" altLang="zh-CN" b="1" dirty="0">
                <a:latin typeface="+mn-ea"/>
                <a:ea typeface="+mn-ea"/>
              </a:rPr>
              <a:t>）</a:t>
            </a:r>
            <a:endParaRPr lang="en-US" altLang="zh-CN" b="1" dirty="0">
              <a:latin typeface="+mn-ea"/>
              <a:ea typeface="+mn-ea"/>
            </a:endParaRPr>
          </a:p>
          <a:p>
            <a:pPr eaLnBrk="0" hangingPunct="0">
              <a:defRPr/>
            </a:pPr>
            <a:r>
              <a:rPr lang="zh-CN" altLang="zh-CN" b="1" dirty="0">
                <a:latin typeface="+mn-ea"/>
                <a:ea typeface="+mn-ea"/>
              </a:rPr>
              <a:t>中国诗人，作家</a:t>
            </a:r>
            <a:endParaRPr lang="zh-CN" altLang="en-US" b="1" dirty="0">
              <a:latin typeface="+mn-ea"/>
              <a:ea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p39-1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836613"/>
            <a:ext cx="5545138" cy="398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987675" y="5084763"/>
            <a:ext cx="4105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6600"/>
                </a:solidFill>
              </a:rPr>
              <a:t>rainbow   </a:t>
            </a:r>
            <a:r>
              <a:rPr lang="en-US" altLang="zh-CN" sz="3200" b="1" i="1">
                <a:solidFill>
                  <a:srgbClr val="FF6600"/>
                </a:solidFill>
              </a:rPr>
              <a:t>n.</a:t>
            </a:r>
            <a:r>
              <a:rPr lang="en-US" altLang="zh-CN" sz="3200" b="1">
                <a:solidFill>
                  <a:srgbClr val="FF6600"/>
                </a:solidFill>
              </a:rPr>
              <a:t>  </a:t>
            </a:r>
            <a:r>
              <a:rPr lang="zh-CN" altLang="en-US" sz="3200" b="1">
                <a:solidFill>
                  <a:srgbClr val="FF6600"/>
                </a:solidFill>
              </a:rPr>
              <a:t>彩虹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1509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华兹华斯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5650" y="1412875"/>
            <a:ext cx="2160588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611188" y="47625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</a:rPr>
              <a:t>1b    Read 1a and answer the following questions.</a:t>
            </a: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2916238" y="1196975"/>
            <a:ext cx="5832475" cy="474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0000FF"/>
                </a:solidFill>
              </a:rPr>
              <a:t>1. Why did William Wordsworth love to take long walks in the mountains when he was young?</a:t>
            </a:r>
          </a:p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0000FF"/>
                </a:solidFill>
              </a:rPr>
              <a:t>2. What are his poems mainly about?</a:t>
            </a:r>
          </a:p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0000FF"/>
                </a:solidFill>
              </a:rPr>
              <a:t>3. When did he usually get the inspiration of writing a poem?</a:t>
            </a:r>
          </a:p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0000FF"/>
                </a:solidFill>
              </a:rPr>
              <a:t>4. How did he write his poems down?</a:t>
            </a:r>
          </a:p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0000FF"/>
                </a:solidFill>
              </a:rPr>
              <a:t>5. What makes Wordsworth’s poems different from those of other poets?</a:t>
            </a:r>
            <a:endParaRPr lang="zh-CN" altLang="en-US" sz="2400" dirty="0">
              <a:solidFill>
                <a:srgbClr val="0000FF"/>
              </a:solidFill>
            </a:endParaRPr>
          </a:p>
        </p:txBody>
      </p:sp>
      <p:pic>
        <p:nvPicPr>
          <p:cNvPr id="5" name="P39-1a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75" y="571500"/>
            <a:ext cx="4286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11363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11188" y="1341438"/>
            <a:ext cx="82089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FF0000"/>
                </a:solidFill>
              </a:rPr>
              <a:t>His parents died when he was a child, and his life with his grandparents was not very happy.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1331913" y="1052513"/>
            <a:ext cx="56880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539750" y="404813"/>
            <a:ext cx="83534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0000FF"/>
                </a:solidFill>
              </a:rPr>
              <a:t>1. Why did William Wordsworth love to take long walks in the mountains when he was young?</a:t>
            </a:r>
            <a:endParaRPr lang="zh-CN" altLang="en-US" sz="2400" dirty="0">
              <a:solidFill>
                <a:srgbClr val="0000FF"/>
              </a:solidFill>
            </a:endParaRPr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539750" y="2492375"/>
            <a:ext cx="640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FF"/>
                </a:solidFill>
              </a:rPr>
              <a:t>2. What are his poems mainly about?</a:t>
            </a:r>
            <a:endParaRPr lang="zh-CN" altLang="en-US" sz="2400">
              <a:solidFill>
                <a:srgbClr val="0000FF"/>
              </a:solidFill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11188" y="3068638"/>
            <a:ext cx="82819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</a:rPr>
              <a:t>His poems are mainly about the power, beauty and mystery of nature.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9223" name="Text Box 9"/>
          <p:cNvSpPr txBox="1">
            <a:spLocks noChangeArrowheads="1"/>
          </p:cNvSpPr>
          <p:nvPr/>
        </p:nvSpPr>
        <p:spPr bwMode="auto">
          <a:xfrm>
            <a:off x="468313" y="4076700"/>
            <a:ext cx="8351837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FF"/>
                </a:solidFill>
              </a:rPr>
              <a:t>3. When did he usually get the inspiration of writing a poem?</a:t>
            </a:r>
            <a:endParaRPr lang="zh-CN" altLang="en-US" sz="2400">
              <a:solidFill>
                <a:srgbClr val="0000FF"/>
              </a:solidFill>
            </a:endParaRP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771775" y="4868863"/>
            <a:ext cx="60483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</a:rPr>
              <a:t>He usually got the inspiration of writing a poem during long walks.</a:t>
            </a:r>
            <a:endParaRPr lang="zh-CN" altLang="en-US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8" grpId="0"/>
      <p:bldP spid="204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539750" y="990600"/>
            <a:ext cx="6192838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FF"/>
                </a:solidFill>
              </a:rPr>
              <a:t>4. How did he write his poems down?</a:t>
            </a:r>
            <a:endParaRPr lang="zh-CN" altLang="en-US" sz="2400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900113" y="1657350"/>
            <a:ext cx="72009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FF0000"/>
                </a:solidFill>
              </a:rPr>
              <a:t>He told them to his sister, Dorothy, who wrote them down for him.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574675" y="2706688"/>
            <a:ext cx="7561263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FF"/>
                </a:solidFill>
              </a:rPr>
              <a:t>5. What makes Wordsworth’s poems different from </a:t>
            </a:r>
          </a:p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FF"/>
                </a:solidFill>
              </a:rPr>
              <a:t>    those of other poets?</a:t>
            </a:r>
            <a:endParaRPr lang="zh-CN" altLang="en-US" sz="2400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900113" y="3933825"/>
            <a:ext cx="69119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</a:rPr>
              <a:t>He used simple language in his poems, and he described the lives of common people.</a:t>
            </a:r>
            <a:endParaRPr lang="zh-CN" altLang="en-US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9" grpId="0"/>
    </p:bldLst>
  </p:timing>
</p:sld>
</file>

<file path=ppt/theme/theme1.xml><?xml version="1.0" encoding="utf-8"?>
<a:theme xmlns:a="http://schemas.openxmlformats.org/drawingml/2006/main" name="WWW.2PPT.COM&#10;">
  <a:themeElements>
    <a:clrScheme name="七彩热气球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七彩热气球">
      <a:majorFont>
        <a:latin typeface="Times New Roman"/>
        <a:ea typeface="微软雅黑"/>
        <a:cs typeface=""/>
      </a:majorFont>
      <a:minorFont>
        <a:latin typeface="Times New Roman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七彩热气球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七彩热气球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七彩热气球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七彩热气球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七彩热气球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七彩热气球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七彩热气球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主题48</Template>
  <TotalTime>0</TotalTime>
  <Words>1021</Words>
  <Application>Microsoft Office PowerPoint</Application>
  <PresentationFormat>全屏显示(4:3)</PresentationFormat>
  <Paragraphs>107</Paragraphs>
  <Slides>19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2022-02-08T08:08:43Z</dcterms:created>
  <dcterms:modified xsi:type="dcterms:W3CDTF">2023-01-16T20:29:51Z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4B47A195BE2048538A2EDC902E353AE6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