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0" r:id="rId3"/>
    <p:sldId id="266" r:id="rId4"/>
    <p:sldId id="267" r:id="rId5"/>
    <p:sldId id="271" r:id="rId6"/>
    <p:sldId id="269" r:id="rId7"/>
    <p:sldId id="272" r:id="rId8"/>
    <p:sldId id="289" r:id="rId9"/>
    <p:sldId id="290" r:id="rId10"/>
    <p:sldId id="288" r:id="rId11"/>
    <p:sldId id="273" r:id="rId12"/>
    <p:sldId id="283" r:id="rId13"/>
    <p:sldId id="276" r:id="rId14"/>
    <p:sldId id="299" r:id="rId15"/>
    <p:sldId id="282" r:id="rId16"/>
    <p:sldId id="277" r:id="rId17"/>
    <p:sldId id="292" r:id="rId18"/>
    <p:sldId id="296" r:id="rId19"/>
    <p:sldId id="295" r:id="rId20"/>
    <p:sldId id="297" r:id="rId21"/>
    <p:sldId id="298" r:id="rId22"/>
    <p:sldId id="278" r:id="rId23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8" autoAdjust="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4010B-E55A-459D-997C-DDBC8832802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84D30-45D8-4AAD-9FB7-5A5850F422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FF9A68B-4236-4AD7-B788-AEA4CC537CED}" type="slidenum">
              <a:rPr lang="zh-CN" altLang="en-US" smtClean="0">
                <a:latin typeface="Arial" panose="020B0604020202020204"/>
              </a:rPr>
              <a:t>10</a:t>
            </a:fld>
            <a:endParaRPr lang="en-US" altLang="zh-CN" smtClean="0"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A050F-4B45-4053-B303-60FD6F0405B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4DA50-16B9-42DA-AAFD-3A5FF28765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10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image" Target="../media/image10.jpe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311057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Module  1 </a:t>
            </a:r>
          </a:p>
          <a:p>
            <a:pPr algn="ctr">
              <a:lnSpc>
                <a:spcPct val="200000"/>
              </a:lnSpc>
            </a:pPr>
            <a:r>
              <a:rPr lang="en-US" altLang="zh-CN" sz="4400" b="1" dirty="0" smtClean="0">
                <a:solidFill>
                  <a:srgbClr val="F60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   I want a hot dog, please. </a:t>
            </a:r>
            <a:endParaRPr lang="zh-CN" altLang="en-US" sz="4400" b="1" dirty="0">
              <a:solidFill>
                <a:srgbClr val="F60A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48264" y="2132856"/>
            <a:ext cx="954026" cy="8046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94238" y="908720"/>
            <a:ext cx="954026" cy="80467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231054" y="5733256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6368" y="980728"/>
            <a:ext cx="392947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b="1" dirty="0"/>
              <a:t>Read and answer.</a:t>
            </a:r>
            <a:endParaRPr lang="zh-CN" altLang="en-US" sz="40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4781" y="1845652"/>
            <a:ext cx="46281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What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does </a:t>
            </a:r>
            <a:r>
              <a:rPr lang="en-US" altLang="zh-CN" sz="24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Daming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want?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6368" y="2953813"/>
            <a:ext cx="42853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What 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does Simon want?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2372" y="4293096"/>
            <a:ext cx="49885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 What 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do they want to drink?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6368" y="5373216"/>
            <a:ext cx="5473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4. How 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much is the meal?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915816" y="44097"/>
            <a:ext cx="3765040" cy="936631"/>
            <a:chOff x="2915816" y="44097"/>
            <a:chExt cx="3765040" cy="93663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915816" y="44097"/>
              <a:ext cx="3765040" cy="936631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3779912" y="166663"/>
              <a:ext cx="224292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课文理解</a:t>
              </a:r>
              <a:endPara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9184" y="2329823"/>
            <a:ext cx="3767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He 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wants a hot dog.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6368" y="3500739"/>
            <a:ext cx="4143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He 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wants a hamburger.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9733" y="4653136"/>
            <a:ext cx="4223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They 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want to drink cola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81649" y="5847581"/>
            <a:ext cx="7286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It</a:t>
            </a:r>
            <a:r>
              <a:rPr lang="en-US" altLang="zh-CN" sz="2400" b="1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’</a:t>
            </a:r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 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thirteen dollars and </a:t>
            </a:r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twenty-five 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cents. 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5" y="1196752"/>
            <a:ext cx="66280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Can I help you?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句型</a:t>
            </a:r>
            <a:endParaRPr lang="en-US" altLang="zh-CN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—Can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 help you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—I/We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want(+a/an/some)+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某物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(, please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).</a:t>
            </a:r>
          </a:p>
          <a:p>
            <a:pPr>
              <a:lnSpc>
                <a:spcPct val="150000"/>
              </a:lnSpc>
            </a:pPr>
            <a:endParaRPr lang="en-US" altLang="zh-CN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79912" y="166663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补充</a:t>
            </a:r>
            <a:r>
              <a:rPr lang="zh-CN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学习</a:t>
            </a:r>
            <a:endParaRPr lang="zh-CN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15816" y="44097"/>
            <a:ext cx="3765040" cy="936631"/>
            <a:chOff x="2915816" y="44097"/>
            <a:chExt cx="3765040" cy="93663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915816" y="44097"/>
              <a:ext cx="3765040" cy="936631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779912" y="166663"/>
              <a:ext cx="224292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重点句型</a:t>
              </a:r>
              <a:endPara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7380312" y="2636912"/>
            <a:ext cx="1147733" cy="27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3501008"/>
            <a:ext cx="387798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很多英语国家的餐馆、商店、书店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endParaRPr lang="en-US" altLang="zh-CN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图书馆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等的服务员或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营业员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会经常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endParaRPr lang="en-US" altLang="zh-CN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Can 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 help you?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来招呼客人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标注 11"/>
          <p:cNvSpPr/>
          <p:nvPr/>
        </p:nvSpPr>
        <p:spPr bwMode="auto">
          <a:xfrm>
            <a:off x="2627784" y="3505076"/>
            <a:ext cx="4216471" cy="1441571"/>
          </a:xfrm>
          <a:prstGeom prst="wedgeRoundRectCallout">
            <a:avLst>
              <a:gd name="adj1" fmla="val 59125"/>
              <a:gd name="adj2" fmla="val -47607"/>
              <a:gd name="adj3" fmla="val 16667"/>
            </a:avLst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13969" y="2295330"/>
            <a:ext cx="564261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—Can I help you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 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—I want a 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dress, please. 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3"/>
          <p:cNvSpPr txBox="1"/>
          <p:nvPr/>
        </p:nvSpPr>
        <p:spPr>
          <a:xfrm>
            <a:off x="703830" y="4365104"/>
            <a:ext cx="564261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—Can I help you</a:t>
            </a:r>
            <a:r>
              <a:rPr lang="en-US" altLang="zh-CN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 want </a:t>
            </a:r>
            <a:r>
              <a:rPr lang="en-US" altLang="zh-CN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some rice, please.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903227" y="4766808"/>
            <a:ext cx="1159301" cy="104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6694376" y="2046440"/>
            <a:ext cx="1368152" cy="151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7557" y="836712"/>
            <a:ext cx="3198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" descr="grass_fed_hamburger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12160" y="4198587"/>
            <a:ext cx="2376264" cy="178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图片 5" descr="HotDog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2375222">
            <a:off x="2912679" y="3764498"/>
            <a:ext cx="2312040" cy="228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图片 3" descr="item41b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1560" y="4149373"/>
            <a:ext cx="1826797" cy="182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7557" y="836712"/>
            <a:ext cx="3198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Role-play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470615" y="1810129"/>
            <a:ext cx="1076472" cy="154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812360" y="1820650"/>
            <a:ext cx="10001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圆角矩形标注 8"/>
          <p:cNvSpPr/>
          <p:nvPr/>
        </p:nvSpPr>
        <p:spPr bwMode="auto">
          <a:xfrm>
            <a:off x="5054683" y="2586206"/>
            <a:ext cx="2541653" cy="652229"/>
          </a:xfrm>
          <a:prstGeom prst="wedgeRoundRectCallout">
            <a:avLst>
              <a:gd name="adj1" fmla="val 59125"/>
              <a:gd name="adj2" fmla="val -47607"/>
              <a:gd name="adj3" fmla="val 16667"/>
            </a:avLst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065340" y="2675198"/>
            <a:ext cx="2605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I want… , please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7451" y="2664206"/>
            <a:ext cx="2451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Can I help you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标注 12"/>
          <p:cNvSpPr/>
          <p:nvPr/>
        </p:nvSpPr>
        <p:spPr bwMode="auto">
          <a:xfrm>
            <a:off x="1547087" y="2551643"/>
            <a:ext cx="2448849" cy="686792"/>
          </a:xfrm>
          <a:prstGeom prst="wedgeRoundRectCallout">
            <a:avLst>
              <a:gd name="adj1" fmla="val -57208"/>
              <a:gd name="adj2" fmla="val -46356"/>
              <a:gd name="adj3" fmla="val 16667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836712"/>
            <a:ext cx="8841075" cy="1731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how much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句型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—How much is/are+</a:t>
            </a:r>
            <a:r>
              <a:rPr lang="zh-CN" altLang="en-US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可数名词单数</a:t>
            </a:r>
            <a:r>
              <a:rPr lang="en-US" altLang="zh-CN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不可数名词</a:t>
            </a:r>
            <a:r>
              <a:rPr lang="en-US" altLang="zh-CN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可数名词复数？</a:t>
            </a:r>
            <a:endParaRPr lang="en-US" altLang="zh-CN" sz="23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—It</a:t>
            </a:r>
            <a:r>
              <a:rPr lang="zh-CN" altLang="en-US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’</a:t>
            </a:r>
            <a:r>
              <a:rPr lang="en-US" altLang="zh-CN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s/They</a:t>
            </a:r>
            <a:r>
              <a:rPr lang="en-US" altLang="zh-CN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’</a:t>
            </a:r>
            <a:r>
              <a:rPr lang="en-US" altLang="zh-CN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re+</a:t>
            </a:r>
            <a:r>
              <a:rPr lang="zh-CN" altLang="en-US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金钱</a:t>
            </a:r>
            <a:r>
              <a:rPr lang="en-US" altLang="zh-CN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380312" y="2636912"/>
            <a:ext cx="1147733" cy="27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53763" y="3592120"/>
            <a:ext cx="426424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可用来询问物品的价格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意为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多少钱</a:t>
            </a:r>
            <a:r>
              <a:rPr lang="en-US" altLang="zh-CN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”,</a:t>
            </a:r>
          </a:p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后面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动词是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还是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are,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</a:t>
            </a:r>
            <a:r>
              <a:rPr lang="zh-CN" altLang="en-US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根据所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询问</a:t>
            </a:r>
            <a:r>
              <a:rPr lang="zh-CN" altLang="en-US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endParaRPr lang="en-US" altLang="zh-CN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的数的不同来确定。</a:t>
            </a:r>
          </a:p>
        </p:txBody>
      </p:sp>
      <p:sp>
        <p:nvSpPr>
          <p:cNvPr id="6" name="圆角矩形标注 5"/>
          <p:cNvSpPr/>
          <p:nvPr/>
        </p:nvSpPr>
        <p:spPr bwMode="auto">
          <a:xfrm>
            <a:off x="2627784" y="3505076"/>
            <a:ext cx="4216471" cy="1441571"/>
          </a:xfrm>
          <a:prstGeom prst="wedgeRoundRectCallout">
            <a:avLst>
              <a:gd name="adj1" fmla="val 59125"/>
              <a:gd name="adj2" fmla="val -47607"/>
              <a:gd name="adj3" fmla="val 16667"/>
            </a:avLst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991004"/>
            <a:ext cx="6500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—How much is the coat?  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这件外套多少钱？</a:t>
            </a:r>
            <a:endParaRPr lang="en-US" altLang="zh-CN" sz="24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It’s twenty dollars. 20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美元。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943" y="4005064"/>
            <a:ext cx="7652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—How much are these bananas?  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这些香蕉多少钱？</a:t>
            </a:r>
            <a:endParaRPr lang="en-US" altLang="zh-CN" sz="24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They’re ten yuan. 10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块钱。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092280" y="1846988"/>
            <a:ext cx="1704603" cy="129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wangwei\AppData\Roaming\Tencent\Users\444168156\QQ\WinTemp\RichOle\Y@0`TJ(_AA~5W`Q1RRM(~`Y.pn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6732240" y="4653136"/>
            <a:ext cx="1866541" cy="139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7557" y="836712"/>
            <a:ext cx="3198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3" descr="HotDo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860032" y="3691409"/>
            <a:ext cx="2428875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240443" y="4941887"/>
            <a:ext cx="1571625" cy="64293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600" b="1"/>
              <a:t>﹩</a:t>
            </a:r>
            <a:r>
              <a:rPr lang="en-US" altLang="zh-CN" sz="3600" b="1"/>
              <a:t>2.00</a:t>
            </a:r>
            <a:endParaRPr lang="zh-CN" altLang="en-US" sz="3600" b="1"/>
          </a:p>
        </p:txBody>
      </p:sp>
      <p:sp>
        <p:nvSpPr>
          <p:cNvPr id="7" name="矩形 6"/>
          <p:cNvSpPr/>
          <p:nvPr/>
        </p:nvSpPr>
        <p:spPr>
          <a:xfrm>
            <a:off x="7000875" y="5061844"/>
            <a:ext cx="1571625" cy="64293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600" b="1"/>
              <a:t>﹩</a:t>
            </a:r>
            <a:r>
              <a:rPr lang="en-US" altLang="zh-CN" sz="3600" b="1"/>
              <a:t>3.75</a:t>
            </a:r>
            <a:endParaRPr lang="zh-CN" altLang="en-US" sz="3600" b="1"/>
          </a:p>
        </p:txBody>
      </p:sp>
      <p:pic>
        <p:nvPicPr>
          <p:cNvPr id="12295" name="图片 3" descr="item41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95536" y="3925887"/>
            <a:ext cx="203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7557" y="836712"/>
            <a:ext cx="3198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Role-play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70615" y="1810129"/>
            <a:ext cx="1076472" cy="154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812360" y="1820650"/>
            <a:ext cx="10001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圆角矩形标注 10"/>
          <p:cNvSpPr/>
          <p:nvPr/>
        </p:nvSpPr>
        <p:spPr bwMode="auto">
          <a:xfrm>
            <a:off x="6074469" y="2586206"/>
            <a:ext cx="1521867" cy="652229"/>
          </a:xfrm>
          <a:prstGeom prst="wedgeRoundRectCallout">
            <a:avLst>
              <a:gd name="adj1" fmla="val 59125"/>
              <a:gd name="adj2" fmla="val -47607"/>
              <a:gd name="adj3" fmla="val 16667"/>
            </a:avLst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437392" y="2681487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en-US" altLang="zh-CN" sz="240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’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s…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标注 12"/>
          <p:cNvSpPr/>
          <p:nvPr/>
        </p:nvSpPr>
        <p:spPr bwMode="auto">
          <a:xfrm>
            <a:off x="1547087" y="2551643"/>
            <a:ext cx="2448849" cy="686792"/>
          </a:xfrm>
          <a:prstGeom prst="wedgeRoundRectCallout">
            <a:avLst>
              <a:gd name="adj1" fmla="val -57208"/>
              <a:gd name="adj2" fmla="val -46356"/>
              <a:gd name="adj3" fmla="val 16667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547087" y="2664206"/>
            <a:ext cx="2489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How much is…?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11560" y="1967740"/>
            <a:ext cx="7757629" cy="375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M1-U1-3 Listen and say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4328" y="849963"/>
            <a:ext cx="1117777" cy="111777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915816" y="44097"/>
            <a:ext cx="3765040" cy="936631"/>
            <a:chOff x="2915816" y="44097"/>
            <a:chExt cx="3765040" cy="93663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2915816" y="44097"/>
              <a:ext cx="3765040" cy="936631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779912" y="166663"/>
              <a:ext cx="224292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课文学习</a:t>
              </a:r>
              <a:endParaRPr lang="zh-CN" altLang="en-US" sz="4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grass_fed_hamburge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83172" y="1837755"/>
            <a:ext cx="2024063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607235" y="2714055"/>
            <a:ext cx="1571625" cy="64293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600" b="1"/>
              <a:t>﹩</a:t>
            </a:r>
            <a:r>
              <a:rPr lang="en-US" altLang="zh-CN" sz="3600" b="1"/>
              <a:t>3.75</a:t>
            </a:r>
            <a:endParaRPr lang="zh-CN" altLang="en-US" sz="3600" b="1"/>
          </a:p>
        </p:txBody>
      </p:sp>
      <p:sp>
        <p:nvSpPr>
          <p:cNvPr id="6" name="TextBox 5"/>
          <p:cNvSpPr txBox="1"/>
          <p:nvPr/>
        </p:nvSpPr>
        <p:spPr>
          <a:xfrm>
            <a:off x="531802" y="3717032"/>
            <a:ext cx="70455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A: Can I help you?</a:t>
            </a:r>
          </a:p>
          <a:p>
            <a:pPr>
              <a:lnSpc>
                <a:spcPct val="150000"/>
              </a:lnSpc>
            </a:pP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B: ________________________________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How much is it?</a:t>
            </a:r>
          </a:p>
          <a:p>
            <a:pPr>
              <a:lnSpc>
                <a:spcPct val="150000"/>
              </a:lnSpc>
            </a:pP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A: _______________________________________________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836712"/>
            <a:ext cx="60245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 Practise. </a:t>
            </a:r>
          </a:p>
          <a:p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Look and write. Then ask and answer.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0335" y="4311747"/>
            <a:ext cx="4226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I want a hamburger, please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108" y="5373216"/>
            <a:ext cx="6215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It’s three dollars and seventy-five cents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tem41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6243" y="836712"/>
            <a:ext cx="203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979712" y="2081589"/>
            <a:ext cx="1571625" cy="64293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600" b="1"/>
              <a:t>﹩</a:t>
            </a:r>
            <a:r>
              <a:rPr lang="en-US" altLang="zh-CN" sz="3600" b="1"/>
              <a:t>1.25</a:t>
            </a:r>
            <a:endParaRPr lang="zh-CN" altLang="en-US" sz="3600" b="1"/>
          </a:p>
        </p:txBody>
      </p:sp>
      <p:sp>
        <p:nvSpPr>
          <p:cNvPr id="6" name="TextBox 5"/>
          <p:cNvSpPr txBox="1"/>
          <p:nvPr/>
        </p:nvSpPr>
        <p:spPr>
          <a:xfrm>
            <a:off x="531802" y="3501008"/>
            <a:ext cx="48397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A: Can I help you?</a:t>
            </a:r>
          </a:p>
          <a:p>
            <a:pPr>
              <a:lnSpc>
                <a:spcPct val="150000"/>
              </a:lnSpc>
            </a:pP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B: _______________________________</a:t>
            </a:r>
            <a:endParaRPr lang="en-US" altLang="zh-CN" sz="2400" u="sng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How much is it?</a:t>
            </a:r>
          </a:p>
          <a:p>
            <a:pPr>
              <a:lnSpc>
                <a:spcPct val="150000"/>
              </a:lnSpc>
            </a:pP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A: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_______________________________</a:t>
            </a:r>
            <a:endParaRPr lang="zh-CN" altLang="en-US" sz="2400" u="sng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6750" y="4047454"/>
            <a:ext cx="3217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 want a cola, please.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6749" y="5142383"/>
            <a:ext cx="5817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It’s one dollar and twenty-five cents.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5148" y="1196752"/>
            <a:ext cx="3198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Learning goals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2732" y="2276872"/>
            <a:ext cx="83177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能够掌握单词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 look, dollar, cent, enjoy, careful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能够运用句型：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1. —Can I help you? 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—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want a hot dog, please. 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2. —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How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much is it?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— It</a:t>
            </a: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’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 thirteen dollars and twenty-five cents.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HotDo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00063" y="1052736"/>
            <a:ext cx="17145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214563" y="1714500"/>
            <a:ext cx="1571625" cy="64293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600" b="1"/>
              <a:t>﹩</a:t>
            </a:r>
            <a:r>
              <a:rPr lang="en-US" altLang="zh-CN" sz="3600" b="1"/>
              <a:t>2.00</a:t>
            </a:r>
            <a:endParaRPr lang="zh-CN" altLang="en-US" sz="3600" b="1"/>
          </a:p>
        </p:txBody>
      </p:sp>
      <p:sp>
        <p:nvSpPr>
          <p:cNvPr id="5" name="TextBox 4"/>
          <p:cNvSpPr txBox="1"/>
          <p:nvPr/>
        </p:nvSpPr>
        <p:spPr>
          <a:xfrm>
            <a:off x="531802" y="3429000"/>
            <a:ext cx="48397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A: Can I help you?</a:t>
            </a:r>
          </a:p>
          <a:p>
            <a:pPr>
              <a:lnSpc>
                <a:spcPct val="150000"/>
              </a:lnSpc>
            </a:pP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B: _______________________________</a:t>
            </a:r>
            <a:endParaRPr lang="en-US" altLang="zh-CN" sz="2400" u="sng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How much is it?</a:t>
            </a:r>
          </a:p>
          <a:p>
            <a:pPr>
              <a:lnSpc>
                <a:spcPct val="150000"/>
              </a:lnSpc>
            </a:pP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A: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_______________________________</a:t>
            </a:r>
            <a:endParaRPr lang="zh-CN" altLang="en-US" sz="2400" u="sng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6749" y="5085184"/>
            <a:ext cx="261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It’s two dollars.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4005064"/>
            <a:ext cx="3797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 want a hot dog, please.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5239" y="836712"/>
            <a:ext cx="28416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7686" y="2163628"/>
            <a:ext cx="81387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(  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C 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) 1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.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 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—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?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/>
            </a:endParaRPr>
          </a:p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             —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 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I want a hot dog.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/>
            </a:r>
            <a:b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</a:b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A. 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What is this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    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     </a:t>
            </a:r>
          </a:p>
          <a:p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B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. 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Do you like hot dog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  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 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 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     </a:t>
            </a:r>
          </a:p>
          <a:p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C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. 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Can I help you</a:t>
            </a:r>
          </a:p>
          <a:p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/>
            </a:r>
            <a:b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</a:b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(  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A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 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)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2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.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 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—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 is your cola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?</a:t>
            </a:r>
          </a:p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            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—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 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It’s three dollars.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/>
            </a:r>
            <a:b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</a:b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A. 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How much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     B. 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How many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 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  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C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. 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How often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/>
            </a:r>
            <a:b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</a:b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1560" y="1587175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单项选择。</a:t>
            </a:r>
            <a:endParaRPr lang="zh-CN" altLang="en-US" sz="2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3688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51916" y="234888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Read the text to your family.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Practise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the dialogue in Part 2 with your partner.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240" y="1159877"/>
            <a:ext cx="28416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823700" y="12090400"/>
            <a:ext cx="330200" cy="2413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827584" y="1916832"/>
            <a:ext cx="2520280" cy="18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4474535" y="872601"/>
            <a:ext cx="3692562" cy="36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970974" y="3918832"/>
            <a:ext cx="2774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hamburger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04986" y="3918831"/>
            <a:ext cx="2029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hot dog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68491" y="5142970"/>
            <a:ext cx="78120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 want… , please.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148" y="873586"/>
            <a:ext cx="3198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Lead-in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08892" y="1268760"/>
            <a:ext cx="6265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 Look, listen and say. 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M1-U1-1 Look, listen and say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0272" y="1907539"/>
            <a:ext cx="1224136" cy="12241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1176" y="1916832"/>
            <a:ext cx="57751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—I want a hamburger.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—I want a hot dog.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—Oh, here comes a “hot” dog.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915816" y="44097"/>
            <a:ext cx="3765040" cy="936631"/>
            <a:chOff x="2915816" y="44097"/>
            <a:chExt cx="3765040" cy="93663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2915816" y="44097"/>
              <a:ext cx="3765040" cy="936631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779912" y="166663"/>
              <a:ext cx="224292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课文学习</a:t>
              </a:r>
              <a:endPara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0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89844"/>
            <a:ext cx="848629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Listen, read and act out.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Simon: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What do you want, 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Daming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sz="2400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Daming</a:t>
            </a:r>
            <a:r>
              <a:rPr lang="en-US" altLang="zh-CN" sz="2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 don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'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 know. What's hot dog? Is it really a dog?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Simon: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No, 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Daming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That's a hot dog.</a:t>
            </a:r>
          </a:p>
          <a:p>
            <a:pPr>
              <a:lnSpc>
                <a:spcPct val="150000"/>
              </a:lnSpc>
            </a:pPr>
            <a:r>
              <a:rPr lang="en-US" altLang="zh-CN" sz="2400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Daming</a:t>
            </a:r>
            <a:r>
              <a:rPr lang="en-US" altLang="zh-CN" sz="2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 looks good!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Cashier: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Can I help you?</a:t>
            </a:r>
          </a:p>
          <a:p>
            <a:pPr>
              <a:lnSpc>
                <a:spcPct val="150000"/>
              </a:lnSpc>
            </a:pPr>
            <a:r>
              <a:rPr lang="en-US" altLang="zh-CN" sz="2400" dirty="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Daming</a:t>
            </a:r>
            <a:r>
              <a:rPr lang="en-US" altLang="zh-CN" sz="2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 want a hot dog, please.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Simon: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And I want a hamburger.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Simon's dad: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 hamburger for me too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86015" y="3284984"/>
            <a:ext cx="2651803" cy="235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M1-U1-2 Listen, read and act out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3420" y="836712"/>
            <a:ext cx="1118979" cy="11189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1797" y="1120599"/>
            <a:ext cx="884428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Cashier: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And to drink?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Simon: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I want a cola.</a:t>
            </a:r>
          </a:p>
          <a:p>
            <a:pPr>
              <a:lnSpc>
                <a:spcPct val="150000"/>
              </a:lnSpc>
            </a:pPr>
            <a:r>
              <a:rPr lang="en-US" altLang="zh-CN" sz="240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Daming: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A cola for me too.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Simon's dad: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Three colas, please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Cashier</a:t>
            </a:r>
            <a:r>
              <a:rPr lang="en-US" altLang="zh-CN" sz="24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 That's two hamburgers, a hot dog and three colas.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Simon's dad: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How much is it?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Cashier: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It's thirteen dollars and twenty-five cents.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Simon's dad: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Here you are.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Cashier: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Thank you. Enjoy your meal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49" name="Picture 1" descr="C:\Users\wangwei\AppData\Roaming\Tencent\Users\444168156\QQ\WinTemp\RichOle\P`4BB6[_F{VMFWI5%LV4J1S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52120" y="908720"/>
            <a:ext cx="314750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069800"/>
            <a:ext cx="62327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Daming: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Let me take them.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Simon's dad: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Be careful!</a:t>
            </a:r>
          </a:p>
          <a:p>
            <a:pPr>
              <a:lnSpc>
                <a:spcPct val="150000"/>
              </a:lnSpc>
            </a:pPr>
            <a:r>
              <a:rPr lang="en-US" altLang="zh-CN" sz="240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Daming: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 Oh no! I'm sorry!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Simon: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 Oh no! My new shorts and shoes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99792" y="3284984"/>
            <a:ext cx="380895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3" descr="item41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46218" y="2132856"/>
            <a:ext cx="1937302" cy="193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914685" y="4606821"/>
            <a:ext cx="11372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/>
              <a:t>c</a:t>
            </a:r>
            <a:r>
              <a:rPr lang="en-US" altLang="zh-CN" sz="4400" b="1" smtClean="0"/>
              <a:t>ola</a:t>
            </a:r>
          </a:p>
        </p:txBody>
      </p:sp>
      <p:pic>
        <p:nvPicPr>
          <p:cNvPr id="13" name="图片 1" descr="dollar.bmp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2987824" y="2038158"/>
            <a:ext cx="2376264" cy="209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3" descr="1851-braided-hair-large-cent-sm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6084168" y="2548049"/>
            <a:ext cx="2664296" cy="133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3499911" y="4606820"/>
            <a:ext cx="15456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smtClean="0"/>
              <a:t>dollar</a:t>
            </a:r>
          </a:p>
        </p:txBody>
      </p:sp>
      <p:sp>
        <p:nvSpPr>
          <p:cNvPr id="16" name="矩形 15"/>
          <p:cNvSpPr/>
          <p:nvPr/>
        </p:nvSpPr>
        <p:spPr>
          <a:xfrm>
            <a:off x="6732240" y="4599015"/>
            <a:ext cx="11973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smtClean="0"/>
              <a:t>cent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555776" y="52291"/>
            <a:ext cx="3765040" cy="93663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082884" y="166663"/>
            <a:ext cx="2536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endParaRPr lang="zh-CN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6214" y="5676056"/>
            <a:ext cx="2938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dollar=100 cents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Module01_Word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Module01_Word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6097" y="974902"/>
            <a:ext cx="903458" cy="9034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42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42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10346" y="4252595"/>
            <a:ext cx="14829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smtClean="0"/>
              <a:t>enjoy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32098" y="1498710"/>
            <a:ext cx="1839466" cy="245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043608" y="4252595"/>
            <a:ext cx="11993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smtClean="0"/>
              <a:t>look</a:t>
            </a:r>
          </a:p>
        </p:txBody>
      </p:sp>
      <p:sp>
        <p:nvSpPr>
          <p:cNvPr id="7" name="矩形 6"/>
          <p:cNvSpPr/>
          <p:nvPr/>
        </p:nvSpPr>
        <p:spPr>
          <a:xfrm>
            <a:off x="6298408" y="4252594"/>
            <a:ext cx="27004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smtClean="0"/>
              <a:t>Be careful!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6332487" y="1557868"/>
            <a:ext cx="2477855" cy="240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" name="Picture 1" descr="C:\Users\wangwei\AppData\Roaming\Tencent\Users\444168156\QQ\WinTemp\RichOle\J%H_Q$002VCY$O2V$L9{3YJ.pn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51683" y="1498710"/>
            <a:ext cx="3021500" cy="245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764</Words>
  <Application>Microsoft Office PowerPoint</Application>
  <PresentationFormat>全屏显示(4:3)</PresentationFormat>
  <Paragraphs>148</Paragraphs>
  <Slides>22</Slides>
  <Notes>22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Arial Unicode MS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cp:lastPrinted>2021-02-09T05:30:00Z</cp:lastPrinted>
  <dcterms:created xsi:type="dcterms:W3CDTF">2021-02-09T05:30:00Z</dcterms:created>
  <dcterms:modified xsi:type="dcterms:W3CDTF">2023-01-16T20:29:56Z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4BFA9C22CA524112AA5087F5DE8FDCC7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