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99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>
      <p:cViewPr>
        <p:scale>
          <a:sx n="100" d="100"/>
          <a:sy n="100" d="100"/>
        </p:scale>
        <p:origin x="-366" y="-264"/>
      </p:cViewPr>
      <p:guideLst>
        <p:guide orient="horz" pos="2160"/>
        <p:guide pos="29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C772893-2D90-43E4-89DE-BFFC2723E6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940FF4-D7B5-44A4-AF02-4C281E9A508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40FF4-D7B5-44A4-AF02-4C281E9A508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19263"/>
            <a:ext cx="9144000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25696" y="2139456"/>
            <a:ext cx="4523232" cy="1076400"/>
          </a:xfrm>
        </p:spPr>
        <p:txBody>
          <a:bodyPr anchor="b">
            <a:noAutofit/>
          </a:bodyPr>
          <a:lstStyle>
            <a:lvl1pPr algn="ctr">
              <a:defRPr sz="28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48524" y="3237456"/>
            <a:ext cx="3554634" cy="581664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87EC-F657-4778-8314-31269B0B86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5914" y="408675"/>
            <a:ext cx="78867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BD96-4A42-4E47-B103-38886A8CF9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3D63-5A7E-4299-9896-25CD5E2E3A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723832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5C04-2642-4500-B8E0-1B1A2A9EA3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835914" y="1244603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>
            <a:lvl2pPr marL="269875" marR="0" indent="0" algn="just" defTabSz="51435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C37E-4672-4DEC-8EB8-85D14189B8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5913" y="377318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5914" y="169335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5914" y="2517267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35222" y="169335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35222" y="2517267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CDE2-4E18-4F79-8949-77B512B5C5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>
            <p:custDataLst>
              <p:tags r:id="rId1"/>
            </p:custDataLst>
          </p:nvPr>
        </p:nvCxnSpPr>
        <p:spPr>
          <a:xfrm rot="5400000">
            <a:off x="2923381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>
            <p:custDataLst>
              <p:tags r:id="rId2"/>
            </p:custDataLst>
          </p:nvPr>
        </p:nvCxnSpPr>
        <p:spPr>
          <a:xfrm rot="5400000">
            <a:off x="3055144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0" y="3805238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>
            <p:custDataLst>
              <p:tags r:id="rId4"/>
            </p:custDataLst>
          </p:nvPr>
        </p:nvCxnSpPr>
        <p:spPr>
          <a:xfrm>
            <a:off x="0" y="397192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5"/>
            </p:custDataLst>
          </p:nvPr>
        </p:nvCxnSpPr>
        <p:spPr>
          <a:xfrm>
            <a:off x="0" y="4549775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>
            <p:custDataLst>
              <p:tags r:id="rId6"/>
            </p:custDataLst>
          </p:nvPr>
        </p:nvCxnSpPr>
        <p:spPr>
          <a:xfrm>
            <a:off x="0" y="4387850"/>
            <a:ext cx="9144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8575" y="3572256"/>
            <a:ext cx="3985123" cy="1186464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BE99-DE72-4968-AD1C-DA4DD79983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369E-D6B7-462F-84F1-56FEE731BC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9297" y="711200"/>
            <a:ext cx="3196800" cy="1600200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847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9297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E724-FAC4-4EC0-BCAE-2057F2CB8A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835731" y="365125"/>
            <a:ext cx="886883" cy="580402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835915" y="365125"/>
            <a:ext cx="6771893" cy="5804027"/>
          </a:xfrm>
        </p:spPr>
        <p:txBody>
          <a:bodyPr vert="eaVert"/>
          <a:lstStyle>
            <a:lvl1pPr>
              <a:defRPr sz="2400"/>
            </a:lvl1pPr>
            <a:lvl2pPr marL="0" indent="0">
              <a:buNone/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1EEA-1057-4F43-B193-69D6246457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7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0" y="3167063"/>
            <a:ext cx="645001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54075" y="1133475"/>
            <a:ext cx="786606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en-US" altLang="zh-CN" smtClean="0"/>
              <a:t>	</a:t>
            </a:r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836613" y="214313"/>
            <a:ext cx="788352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66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36913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659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5383EBC-F3F3-4E93-93C4-FCD6F91EFB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271780" indent="-271780" algn="just" defTabSz="514350" rtl="0" eaLnBrk="1" fontAlgn="base" hangingPunct="1">
        <a:lnSpc>
          <a:spcPct val="110000"/>
        </a:lnSpc>
        <a:spcBef>
          <a:spcPts val="9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"/>
        <a:defRPr lang="zh-CN" altLang="en-US" sz="2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269875" indent="187325" algn="just" defTabSz="51435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864;&#25945;&#19971;&#19979;%20Unit%205\Lesson%2028\L28-No.1.mp3" TargetMode="External"/><Relationship Id="rId1" Type="http://schemas.microsoft.com/office/2007/relationships/media" Target="file:///C:\Documents%20and%20Settings\Administrator\&#26700;&#38754;\&#20864;&#25945;&#19971;&#19979;%20Unit%205\Lesson%2028\L28-No.1.mp3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20864;&#25945;&#19971;&#19979;Unit5&#35838;&#20214;&#65288;&#24352;-&#31243;&#65289;\Lesson28\L28&#21333;&#35789;.mp3" TargetMode="External"/><Relationship Id="rId1" Type="http://schemas.microsoft.com/office/2007/relationships/media" Target="file:///C:\Users\Administrator\Desktop\&#20864;&#25945;&#19971;&#19979;Unit5&#35838;&#20214;&#65288;&#24352;-&#31243;&#65289;\Lesson28\L28&#21333;&#35789;.mp3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864;&#25945;&#19971;&#19979;%20Unit%205\Lesson%2028\L28&#35838;&#25991;&#26391;&#35835;.mp3" TargetMode="External"/><Relationship Id="rId1" Type="http://schemas.microsoft.com/office/2007/relationships/media" Target="file:///C:\Documents%20and%20Settings\Administrator\&#26700;&#38754;\&#20864;&#25945;&#19971;&#19979;%20Unit%205\Lesson%2028\L28&#35838;&#25991;&#26391;&#35835;.mp3" TargetMode="External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12440" y="2743200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How </a:t>
            </a:r>
            <a:r>
              <a:rPr lang="en-US" altLang="zh-CN" sz="4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Do I Learn English?</a:t>
            </a:r>
            <a:endParaRPr lang="zh-CN" altLang="en-US" sz="4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37195" y="5334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4673" y="1371600"/>
            <a:ext cx="6295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5  I Love Learning English!</a:t>
            </a:r>
            <a:endParaRPr lang="zh-CN" altLang="en-US" sz="3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90500" y="1308100"/>
            <a:ext cx="87614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1. What tips does Teresa have for learning  </a:t>
            </a:r>
          </a:p>
          <a:p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English？Listen</a:t>
            </a: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and tick the correct answers.</a:t>
            </a:r>
          </a:p>
        </p:txBody>
      </p:sp>
      <p:sp>
        <p:nvSpPr>
          <p:cNvPr id="12291" name="Text Box 13"/>
          <p:cNvSpPr txBox="1">
            <a:spLocks noChangeArrowheads="1"/>
          </p:cNvSpPr>
          <p:nvPr/>
        </p:nvSpPr>
        <p:spPr bwMode="auto">
          <a:xfrm>
            <a:off x="742950" y="2241550"/>
            <a:ext cx="82804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Speak English every day!</a:t>
            </a:r>
          </a:p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Speak to a foreign friend online twice a week.</a:t>
            </a:r>
          </a:p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Read a lot and use a dictionary!</a:t>
            </a:r>
          </a:p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Listen to English music!</a:t>
            </a:r>
          </a:p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Speak Chinese at home, but speak English at school.</a:t>
            </a:r>
          </a:p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Watch English TV shows and movies!</a:t>
            </a:r>
          </a:p>
          <a:p>
            <a:pPr>
              <a:lnSpc>
                <a:spcPct val="140000"/>
              </a:lnSpc>
              <a:spcBef>
                <a:spcPts val="5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Make silly mistakes!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12292" name="文本框 40961"/>
          <p:cNvSpPr txBox="1">
            <a:spLocks noChangeArrowheads="1"/>
          </p:cNvSpPr>
          <p:nvPr/>
        </p:nvSpPr>
        <p:spPr bwMode="auto">
          <a:xfrm>
            <a:off x="3067050" y="625475"/>
            <a:ext cx="2527300" cy="644525"/>
          </a:xfrm>
          <a:prstGeom prst="rect">
            <a:avLst/>
          </a:prstGeom>
          <a:solidFill>
            <a:srgbClr val="D39E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Let’s Do It!</a:t>
            </a:r>
          </a:p>
        </p:txBody>
      </p:sp>
      <p:sp>
        <p:nvSpPr>
          <p:cNvPr id="9" name="矩形 8"/>
          <p:cNvSpPr/>
          <p:nvPr/>
        </p:nvSpPr>
        <p:spPr>
          <a:xfrm>
            <a:off x="393700" y="3100388"/>
            <a:ext cx="349250" cy="32067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10" name="矩形 9"/>
          <p:cNvSpPr/>
          <p:nvPr/>
        </p:nvSpPr>
        <p:spPr>
          <a:xfrm>
            <a:off x="393700" y="2492375"/>
            <a:ext cx="349250" cy="32067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393700" y="3746500"/>
            <a:ext cx="349250" cy="32067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12" name="矩形 11"/>
          <p:cNvSpPr/>
          <p:nvPr/>
        </p:nvSpPr>
        <p:spPr>
          <a:xfrm>
            <a:off x="393700" y="4922838"/>
            <a:ext cx="349250" cy="32067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13" name="矩形 12"/>
          <p:cNvSpPr/>
          <p:nvPr/>
        </p:nvSpPr>
        <p:spPr>
          <a:xfrm>
            <a:off x="393700" y="4330700"/>
            <a:ext cx="349250" cy="322263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14" name="矩形 13"/>
          <p:cNvSpPr/>
          <p:nvPr/>
        </p:nvSpPr>
        <p:spPr>
          <a:xfrm>
            <a:off x="393700" y="5549900"/>
            <a:ext cx="349250" cy="32067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15" name="矩形 14"/>
          <p:cNvSpPr/>
          <p:nvPr/>
        </p:nvSpPr>
        <p:spPr>
          <a:xfrm>
            <a:off x="393700" y="6053138"/>
            <a:ext cx="349250" cy="322262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noProof="1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41300" y="2241550"/>
            <a:ext cx="654050" cy="693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609600" indent="-609600" eaLnBrk="0" hangingPunct="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Che" panose="020B0609000101010101" pitchFamily="49" charset="-127"/>
                <a:ea typeface="DotumChe" panose="020B0609000101010101" pitchFamily="49" charset="-127"/>
              </a:rPr>
              <a:t>√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17500" y="3521075"/>
            <a:ext cx="898525" cy="693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609600" indent="-609600" eaLnBrk="0" hangingPunct="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Che" panose="020B0609000101010101" pitchFamily="49" charset="-127"/>
                <a:ea typeface="DotumChe" panose="020B0609000101010101" pitchFamily="49" charset="-127"/>
              </a:rPr>
              <a:t>√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41300" y="4067175"/>
            <a:ext cx="898525" cy="6953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609600" indent="-609600" eaLnBrk="0" hangingPunct="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Che" panose="020B0609000101010101" pitchFamily="49" charset="-127"/>
                <a:ea typeface="DotumChe" panose="020B0609000101010101" pitchFamily="49" charset="-127"/>
              </a:rPr>
              <a:t>√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41300" y="5359400"/>
            <a:ext cx="898525" cy="693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609600" indent="-609600" eaLnBrk="0" hangingPunct="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otumChe" panose="020B0609000101010101" pitchFamily="49" charset="-127"/>
                <a:ea typeface="DotumChe" panose="020B0609000101010101" pitchFamily="49" charset="-127"/>
              </a:rPr>
              <a:t>√</a:t>
            </a:r>
          </a:p>
        </p:txBody>
      </p:sp>
      <p:pic>
        <p:nvPicPr>
          <p:cNvPr id="14353" name="L28-No.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8366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10083" fill="hold"/>
                                        <p:tgtEl>
                                          <p:spTgt spid="143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3"/>
                </p:tgtEl>
              </p:cMediaNode>
            </p:audio>
          </p:childTnLst>
        </p:cTn>
      </p:par>
    </p:tnLst>
    <p:bldLst>
      <p:bldP spid="9238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4"/>
          <p:cNvSpPr txBox="1">
            <a:spLocks noChangeArrowheads="1"/>
          </p:cNvSpPr>
          <p:nvPr/>
        </p:nvSpPr>
        <p:spPr bwMode="auto">
          <a:xfrm>
            <a:off x="209550" y="661988"/>
            <a:ext cx="872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2. Read the lesson and answer the questions.</a:t>
            </a:r>
          </a:p>
        </p:txBody>
      </p:sp>
      <p:sp>
        <p:nvSpPr>
          <p:cNvPr id="13315" name="文本框 5"/>
          <p:cNvSpPr txBox="1">
            <a:spLocks noChangeArrowheads="1"/>
          </p:cNvSpPr>
          <p:nvPr/>
        </p:nvSpPr>
        <p:spPr bwMode="auto">
          <a:xfrm>
            <a:off x="209550" y="1093788"/>
            <a:ext cx="87249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1. What grade is Teresa in?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2. What language does she speak at home?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3. What does she often read?</a:t>
            </a: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4. When does she watch English movies?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5. Where can you find the words for many English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altLang="zh-CN" sz="2800" b="1" dirty="0">
                <a:latin typeface="Times New Roman" panose="02020603050405020304" pitchFamily="18" charset="0"/>
              </a:rPr>
              <a:t>    songs?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389563" y="1093788"/>
            <a:ext cx="1782762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Grade 7.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7172325" y="1787525"/>
            <a:ext cx="15398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Chinese.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014413" y="2978150"/>
            <a:ext cx="742632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English storybooks, magazines and newspapers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1014413" y="4322763"/>
            <a:ext cx="427831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Every Sunday evening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2251075" y="5664200"/>
            <a:ext cx="3167063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On the Internet.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81000" y="769938"/>
            <a:ext cx="838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3. Read Teresa and Susan's phone conversation    </a:t>
            </a:r>
          </a:p>
          <a:p>
            <a:r>
              <a:rPr lang="en-US" altLang="zh-CN" sz="32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  and fill in the blanks.</a:t>
            </a:r>
          </a:p>
        </p:txBody>
      </p:sp>
      <p:sp>
        <p:nvSpPr>
          <p:cNvPr id="14339" name="文本框 7"/>
          <p:cNvSpPr txBox="1">
            <a:spLocks noChangeArrowheads="1"/>
          </p:cNvSpPr>
          <p:nvPr/>
        </p:nvSpPr>
        <p:spPr bwMode="auto">
          <a:xfrm>
            <a:off x="301625" y="1846263"/>
            <a:ext cx="854075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Teresa</a:t>
            </a:r>
            <a:r>
              <a:rPr lang="zh-CN" altLang="zh-CN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Hello?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Susan</a:t>
            </a:r>
            <a:r>
              <a:rPr lang="zh-CN" altLang="zh-CN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Hi. Is this Teresa?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Teresa</a:t>
            </a:r>
            <a:r>
              <a:rPr lang="zh-CN" altLang="zh-CN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Yes, it is. Hi, Susan.Thanks for calling me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back. I want to go and watch a movie later. But I 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don't want to go by ______. Do ________want to 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come with ________</a:t>
            </a:r>
            <a:r>
              <a:rPr lang="zh-CN" altLang="zh-CN" sz="2800" b="1">
                <a:latin typeface="Times New Roman" panose="02020603050405020304" pitchFamily="18" charset="0"/>
              </a:rPr>
              <a:t>？</a:t>
            </a:r>
            <a:endParaRPr lang="zh-CN" altLang="en-US" sz="280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79813" y="4341813"/>
            <a:ext cx="1500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myself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753100" y="4341813"/>
            <a:ext cx="9064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you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705100" y="5078413"/>
            <a:ext cx="685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338138" y="755650"/>
            <a:ext cx="8466137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Susan</a:t>
            </a:r>
            <a:r>
              <a:rPr lang="zh-CN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Sure.______ can come with ________. I will  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    meet you at the movie theatre. Can you get there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      by ________</a:t>
            </a:r>
            <a:r>
              <a:rPr lang="zh-CN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Teresa</a:t>
            </a:r>
            <a:r>
              <a:rPr lang="zh-CN" altLang="zh-CN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Of course I can. I'll meet you there at 3</a:t>
            </a:r>
            <a:r>
              <a:rPr lang="zh-CN" altLang="zh-CN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00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p.m.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Susan</a:t>
            </a:r>
            <a:r>
              <a:rPr lang="zh-CN" altLang="zh-CN" sz="2800" b="1">
                <a:latin typeface="Times New Roman" panose="02020603050405020304" pitchFamily="18" charset="0"/>
              </a:rPr>
              <a:t>：</a:t>
            </a:r>
            <a:r>
              <a:rPr lang="en-US" altLang="zh-CN" sz="2800" b="1">
                <a:latin typeface="Times New Roman" panose="02020603050405020304" pitchFamily="18" charset="0"/>
              </a:rPr>
              <a:t>Great</a:t>
            </a:r>
            <a:r>
              <a:rPr lang="zh-CN" altLang="zh-CN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See you later.</a:t>
            </a:r>
            <a:endParaRPr lang="zh-CN" altLang="en-US" sz="2800"/>
          </a:p>
        </p:txBody>
      </p:sp>
      <p:pic>
        <p:nvPicPr>
          <p:cNvPr id="15363" name="图片 17410" descr="图片0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7850" y="3894138"/>
            <a:ext cx="282733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873375" y="755650"/>
            <a:ext cx="3651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16650" y="755650"/>
            <a:ext cx="8667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you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57263" y="2025650"/>
            <a:ext cx="203041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yourself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49250" y="769938"/>
            <a:ext cx="84470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4. Work in groups. How do your classmates  </a:t>
            </a:r>
          </a:p>
          <a:p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 learn English？Interview them and fill in  </a:t>
            </a:r>
          </a:p>
          <a:p>
            <a:r>
              <a:rPr lang="en-US" altLang="zh-CN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    the table.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7200" y="2555875"/>
          <a:ext cx="7883525" cy="3308351"/>
        </p:xfrm>
        <a:graphic>
          <a:graphicData uri="http://schemas.openxmlformats.org/drawingml/2006/table">
            <a:tbl>
              <a:tblPr/>
              <a:tblGrid>
                <a:gridCol w="322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6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8C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How do you learn English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8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9713" y="1262063"/>
            <a:ext cx="86629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I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speak</a:t>
            </a:r>
            <a:r>
              <a:rPr lang="en-US" altLang="zh-CN" sz="2800" b="1" dirty="0">
                <a:latin typeface="Times New Roman" panose="02020603050405020304" pitchFamily="18" charset="0"/>
              </a:rPr>
              <a:t> Chinese at home, but I speak English at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school every day.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04800" y="2473325"/>
            <a:ext cx="85407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【辨析】speak、talk、tell与say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1344613" y="676275"/>
            <a:ext cx="645477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3060700"/>
            <a:ext cx="8540750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①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speak</a:t>
            </a:r>
            <a:r>
              <a:rPr lang="zh-CN" altLang="zh-CN" sz="2400" b="1" dirty="0">
                <a:latin typeface="Times New Roman" panose="02020603050405020304" pitchFamily="18" charset="0"/>
              </a:rPr>
              <a:t> 意为“说，讲”。该词不强调说的内容，主要用来指人们对语言的掌握或使用以及说的动作。其后常接表示语言的名词或用于短语 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speak to sb.</a:t>
            </a:r>
            <a:r>
              <a:rPr lang="zh-CN" altLang="zh-CN" sz="2400" b="1" dirty="0">
                <a:latin typeface="Times New Roman" panose="02020603050405020304" pitchFamily="18" charset="0"/>
              </a:rPr>
              <a:t>(和某人说话)以及电话用语中。例：That woman can speak French.那位女士会说法语。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charRg st="0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36538" y="619125"/>
            <a:ext cx="8670925" cy="390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②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talk</a:t>
            </a:r>
            <a:r>
              <a:rPr lang="zh-CN" altLang="en-US" sz="2400" b="1" dirty="0">
                <a:latin typeface="Times New Roman" panose="02020603050405020304" pitchFamily="18" charset="0"/>
              </a:rPr>
              <a:t> 意为“谈论”，一般用作不及物动词，着重指连续地说话或与人交谈。常用短语：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talk to/with sb.</a:t>
            </a:r>
            <a:r>
              <a:rPr lang="zh-CN" altLang="en-US" sz="2400" b="1" dirty="0">
                <a:latin typeface="Times New Roman" panose="02020603050405020304" pitchFamily="18" charset="0"/>
              </a:rPr>
              <a:t>与某人交谈；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talk about sth.</a:t>
            </a:r>
            <a:r>
              <a:rPr lang="zh-CN" altLang="en-US" sz="2400" b="1" dirty="0">
                <a:latin typeface="Times New Roman" panose="02020603050405020304" pitchFamily="18" charset="0"/>
              </a:rPr>
              <a:t>谈论某事。例：What are you talking about？你们在谈论什么？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③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tell</a:t>
            </a:r>
            <a:r>
              <a:rPr lang="zh-CN" altLang="en-US" sz="2400" b="1" dirty="0">
                <a:latin typeface="Times New Roman" panose="02020603050405020304" pitchFamily="18" charset="0"/>
              </a:rPr>
              <a:t> 意为“告诉，讲述，吩咐”，经常用作及物动词，后面常跟双宾语和不定式的复合结构，即：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tell sb. sth.＝ tell sb. about sth. </a:t>
            </a:r>
            <a:r>
              <a:rPr lang="zh-CN" altLang="en-US" sz="2400" b="1" dirty="0">
                <a:latin typeface="Times New Roman" panose="02020603050405020304" pitchFamily="18" charset="0"/>
              </a:rPr>
              <a:t>告诉某人某事；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tell sb. (not) to do sth. </a:t>
            </a:r>
            <a:r>
              <a:rPr lang="zh-CN" altLang="en-US" sz="2400" b="1" dirty="0">
                <a:latin typeface="Times New Roman" panose="02020603050405020304" pitchFamily="18" charset="0"/>
              </a:rPr>
              <a:t>叫某人(不)做某事。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3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charRg st="123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550" y="714375"/>
            <a:ext cx="8826500" cy="33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常用短语：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tell a lie</a:t>
            </a:r>
            <a:r>
              <a:rPr lang="zh-CN" altLang="en-US" sz="2400" b="1" dirty="0">
                <a:latin typeface="Times New Roman" panose="02020603050405020304" pitchFamily="18" charset="0"/>
              </a:rPr>
              <a:t>说谎；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tell the truth</a:t>
            </a:r>
            <a:r>
              <a:rPr lang="zh-CN" altLang="en-US" sz="2400" b="1" dirty="0">
                <a:latin typeface="Times New Roman" panose="02020603050405020304" pitchFamily="18" charset="0"/>
              </a:rPr>
              <a:t>说实话；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tell a story</a:t>
            </a:r>
            <a:r>
              <a:rPr lang="zh-CN" altLang="en-US" sz="2400" b="1" dirty="0">
                <a:latin typeface="Times New Roman" panose="02020603050405020304" pitchFamily="18" charset="0"/>
              </a:rPr>
              <a:t> 讲故事。此外，该词还可以表示识别或分辨事物。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例：He told us a story yesterday. 他昨天给我们讲了一个故事。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④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say</a:t>
            </a:r>
            <a:r>
              <a:rPr lang="zh-CN" altLang="en-US" sz="2400" b="1" dirty="0">
                <a:latin typeface="Times New Roman" panose="02020603050405020304" pitchFamily="18" charset="0"/>
              </a:rPr>
              <a:t> 意为“说”，是最普通的用语，着重指说的内容，通常作及物动词。其后可跟名词、代词或that从句。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例：What did you say just now？你刚才说了什么？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96838" y="1011238"/>
            <a:ext cx="74041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1. —Hello！Is that Dave?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—Dave________.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(贵州黔南州中考)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A．telling　	       B．saying　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C．speaking　	       D．talking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2. His mother often tells him________too much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time playing games.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zh-CN" sz="2800" b="1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湖北十堰中考</a:t>
            </a: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A</a:t>
            </a:r>
            <a:r>
              <a:rPr lang="zh-CN" altLang="zh-CN" sz="2800" b="1">
                <a:latin typeface="Times New Roman" panose="02020603050405020304" pitchFamily="18" charset="0"/>
              </a:rPr>
              <a:t>．</a:t>
            </a:r>
            <a:r>
              <a:rPr lang="en-US" altLang="zh-CN" sz="2800" b="1">
                <a:latin typeface="Times New Roman" panose="02020603050405020304" pitchFamily="18" charset="0"/>
              </a:rPr>
              <a:t>not to spend       B</a:t>
            </a:r>
            <a:r>
              <a:rPr lang="zh-CN" altLang="zh-CN" sz="2800" b="1">
                <a:latin typeface="Times New Roman" panose="02020603050405020304" pitchFamily="18" charset="0"/>
              </a:rPr>
              <a:t>．</a:t>
            </a:r>
            <a:r>
              <a:rPr lang="en-US" altLang="zh-CN" sz="2800" b="1">
                <a:latin typeface="Times New Roman" panose="02020603050405020304" pitchFamily="18" charset="0"/>
              </a:rPr>
              <a:t>don't spend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C</a:t>
            </a:r>
            <a:r>
              <a:rPr lang="zh-CN" altLang="zh-CN" sz="2800" b="1">
                <a:latin typeface="Times New Roman" panose="02020603050405020304" pitchFamily="18" charset="0"/>
              </a:rPr>
              <a:t>．</a:t>
            </a:r>
            <a:r>
              <a:rPr lang="en-US" altLang="zh-CN" sz="2800" b="1">
                <a:latin typeface="Times New Roman" panose="02020603050405020304" pitchFamily="18" charset="0"/>
              </a:rPr>
              <a:t>spends                D</a:t>
            </a:r>
            <a:r>
              <a:rPr lang="zh-CN" altLang="zh-CN" sz="2800" b="1">
                <a:latin typeface="Times New Roman" panose="02020603050405020304" pitchFamily="18" charset="0"/>
              </a:rPr>
              <a:t>．</a:t>
            </a:r>
            <a:r>
              <a:rPr lang="en-US" altLang="zh-CN" sz="2800" b="1">
                <a:latin typeface="Times New Roman" panose="02020603050405020304" pitchFamily="18" charset="0"/>
              </a:rPr>
              <a:t>spending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0483" name="文本框 2"/>
          <p:cNvSpPr txBox="1">
            <a:spLocks noChangeArrowheads="1"/>
          </p:cNvSpPr>
          <p:nvPr/>
        </p:nvSpPr>
        <p:spPr bwMode="auto">
          <a:xfrm>
            <a:off x="96838" y="679450"/>
            <a:ext cx="4602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【中考链接】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28825" y="1806575"/>
            <a:ext cx="4556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57763" y="3689350"/>
            <a:ext cx="455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0486" name="图片 21507" descr="5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37313" y="4273550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7975" y="638175"/>
            <a:ext cx="86550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Here are some tips：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4475" y="1201738"/>
            <a:ext cx="8783638" cy="390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400" b="1" dirty="0">
                <a:latin typeface="Times New Roman" panose="02020603050405020304" pitchFamily="18" charset="0"/>
              </a:rPr>
              <a:t>这个句子使用了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完全倒装结构</a:t>
            </a:r>
            <a:r>
              <a:rPr lang="zh-CN" altLang="zh-CN" sz="2400" b="1" dirty="0">
                <a:latin typeface="Times New Roman" panose="02020603050405020304" pitchFamily="18" charset="0"/>
              </a:rPr>
              <a:t>。当表示地点的副词如here、there等位于句首，主语是名词的时候，句子就要采用谓语放在主语前面的完全倒装结构，即：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There/Here＋谓语＋主语(名词)</a:t>
            </a:r>
            <a:r>
              <a:rPr lang="zh-CN" altLang="zh-CN" sz="2400" b="1" dirty="0">
                <a:latin typeface="Times New Roman" panose="02020603050405020304" pitchFamily="18" charset="0"/>
              </a:rPr>
              <a:t>。如果主语是代词时，则不用倒装，即：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There/Here＋主语(代词)＋谓语</a:t>
            </a:r>
            <a:r>
              <a:rPr lang="zh-CN" altLang="zh-CN" sz="24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例：Here you are.给你。(主语是代词，不用倒装) There comes the teacher.老师来了。(主语是名词，使用完全倒装)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9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139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QQ截图201409011149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9238" y="1620838"/>
            <a:ext cx="6111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60425" y="1452563"/>
            <a:ext cx="8126413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Be able to use the words: Hong Kong, storybook,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magazine, newspaper, mistake, silly, oops, look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up, at the same time, write down, along with,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in/after class, be afraid to do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., make mistakes,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laugh at, right now, thanks for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To know some ways of learning English </a:t>
            </a:r>
            <a:endParaRPr lang="en-US" altLang="zh-CN" sz="28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To learn some key sentences: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pic>
        <p:nvPicPr>
          <p:cNvPr id="6148" name="Picture 6" descr="QQ截图20140901114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7650" y="4756150"/>
            <a:ext cx="6127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QQ截图20140901114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9238" y="5549900"/>
            <a:ext cx="6111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2265363" y="779463"/>
            <a:ext cx="507206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Learning targets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5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charRg st="52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31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charRg st="231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270" end="3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charRg st="270" end="3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5"/>
          <p:cNvSpPr txBox="1">
            <a:spLocks noChangeArrowheads="1"/>
          </p:cNvSpPr>
          <p:nvPr/>
        </p:nvSpPr>
        <p:spPr bwMode="auto">
          <a:xfrm>
            <a:off x="234950" y="669925"/>
            <a:ext cx="8670925" cy="408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Then I can sing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along with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music.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along with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意为“和</a:t>
            </a:r>
            <a:r>
              <a:rPr lang="en-US" altLang="zh-CN" sz="2400" b="1" dirty="0">
                <a:latin typeface="Times New Roman" panose="02020603050405020304" pitchFamily="18" charset="0"/>
              </a:rPr>
              <a:t>······</a:t>
            </a:r>
            <a:r>
              <a:rPr lang="zh-CN" altLang="en-US" sz="2400" b="1" dirty="0">
                <a:latin typeface="Times New Roman" panose="02020603050405020304" pitchFamily="18" charset="0"/>
              </a:rPr>
              <a:t>一起”，相当于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together with</a:t>
            </a:r>
            <a:r>
              <a:rPr lang="zh-CN" altLang="en-US" sz="2400" b="1" dirty="0">
                <a:latin typeface="Times New Roman" panose="02020603050405020304" pitchFamily="18" charset="0"/>
              </a:rPr>
              <a:t>。当along with后接名词或代词跟在主语之后时，谓语动词的数要跟along with前的主语在人称和数上保持一致。例：I like to go shopping along with my friends. 我喜欢和朋友一起购物。Our English teacher along with </a:t>
            </a:r>
            <a:r>
              <a:rPr lang="en-US" altLang="zh-CN" sz="2400" b="1" dirty="0">
                <a:latin typeface="Times New Roman" panose="02020603050405020304" pitchFamily="18" charset="0"/>
              </a:rPr>
              <a:t>other</a:t>
            </a:r>
            <a:r>
              <a:rPr lang="zh-CN" altLang="en-US" sz="2400" b="1" dirty="0">
                <a:latin typeface="Times New Roman" panose="02020603050405020304" pitchFamily="18" charset="0"/>
              </a:rPr>
              <a:t> teacher</a:t>
            </a:r>
            <a:r>
              <a:rPr lang="en-US" altLang="zh-CN" sz="2400" b="1" dirty="0">
                <a:latin typeface="Times New Roman" panose="02020603050405020304" pitchFamily="18" charset="0"/>
              </a:rPr>
              <a:t>s</a:t>
            </a:r>
            <a:r>
              <a:rPr lang="zh-CN" altLang="en-US" sz="2400" b="1" dirty="0">
                <a:latin typeface="Times New Roman" panose="02020603050405020304" pitchFamily="18" charset="0"/>
              </a:rPr>
              <a:t> is working in the office. 我们的英语老师与其他老师正在办公室里办公。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charRg st="42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29">
                                            <p:txEl>
                                              <p:charRg st="42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73063" y="534988"/>
            <a:ext cx="78501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4. Don't be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afraid to make mistakes</a:t>
            </a:r>
            <a:r>
              <a:rPr lang="en-US" altLang="zh-CN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1438" y="1271588"/>
            <a:ext cx="9042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  <a:r>
              <a:rPr lang="zh-CN" altLang="zh-CN" sz="2400" b="1" dirty="0">
                <a:latin typeface="Times New Roman" panose="02020603050405020304" pitchFamily="18" charset="0"/>
              </a:rPr>
              <a:t>(1)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afraid</a:t>
            </a:r>
            <a:r>
              <a:rPr lang="zh-CN" altLang="zh-CN" sz="2400" b="1" dirty="0">
                <a:latin typeface="Times New Roman" panose="02020603050405020304" pitchFamily="18" charset="0"/>
              </a:rPr>
              <a:t>作形容词，意为“害怕的”。常用短语：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be afraid to do sth.</a:t>
            </a:r>
            <a:r>
              <a:rPr lang="zh-CN" altLang="zh-CN" sz="2400" b="1" dirty="0">
                <a:latin typeface="Times New Roman" panose="02020603050405020304" pitchFamily="18" charset="0"/>
              </a:rPr>
              <a:t>害怕做某事；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be afraid of sth.</a:t>
            </a:r>
            <a:r>
              <a:rPr lang="zh-CN" altLang="zh-CN" sz="2400" b="1" dirty="0">
                <a:latin typeface="Times New Roman" panose="02020603050405020304" pitchFamily="18" charset="0"/>
              </a:rPr>
              <a:t>害怕某物；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be afraid of doing sth.</a:t>
            </a:r>
            <a:r>
              <a:rPr lang="zh-CN" altLang="zh-CN" sz="2400" b="1" dirty="0">
                <a:latin typeface="Times New Roman" panose="02020603050405020304" pitchFamily="18" charset="0"/>
              </a:rPr>
              <a:t>害怕做某事；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I'm afraid＋that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从句</a:t>
            </a:r>
            <a:r>
              <a:rPr lang="zh-CN" altLang="zh-CN" sz="2400" b="1" dirty="0">
                <a:latin typeface="Times New Roman" panose="02020603050405020304" pitchFamily="18" charset="0"/>
              </a:rPr>
              <a:t>　恐怕</a:t>
            </a:r>
            <a:r>
              <a:rPr lang="en-US" altLang="zh-CN" sz="2400" b="1" dirty="0">
                <a:latin typeface="Times New Roman" panose="02020603050405020304" pitchFamily="18" charset="0"/>
              </a:rPr>
              <a:t>······</a:t>
            </a:r>
            <a:r>
              <a:rPr lang="zh-CN" altLang="zh-CN" sz="2400" b="1" dirty="0">
                <a:latin typeface="Times New Roman" panose="02020603050405020304" pitchFamily="18" charset="0"/>
              </a:rPr>
              <a:t>；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I'm afraid so/not</a:t>
            </a:r>
            <a:r>
              <a:rPr lang="zh-CN" altLang="zh-CN" sz="2400" b="1" dirty="0">
                <a:latin typeface="Times New Roman" panose="02020603050405020304" pitchFamily="18" charset="0"/>
              </a:rPr>
              <a:t>恐怕是这样/恐怕不是这样。例：Are you afraid of learning math？你害怕学数学吗？I am afraid of snake very much. 我非常害怕蛇</a:t>
            </a:r>
            <a:r>
              <a:rPr lang="zh-CN" altLang="zh-CN" sz="2400" b="1" dirty="0" smtClean="0">
                <a:latin typeface="Times New Roman" panose="02020603050405020304" pitchFamily="18" charset="0"/>
              </a:rPr>
              <a:t>。I </a:t>
            </a:r>
            <a:r>
              <a:rPr lang="zh-CN" altLang="zh-CN" sz="2400" b="1" dirty="0">
                <a:latin typeface="Times New Roman" panose="02020603050405020304" pitchFamily="18" charset="0"/>
              </a:rPr>
              <a:t>am afraid that your answer is wrong. 恐怕你的答案是错的。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charRg st="0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314325" y="842963"/>
            <a:ext cx="8140700" cy="279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(2)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mistake</a:t>
            </a:r>
            <a:r>
              <a:rPr lang="zh-CN" altLang="zh-CN" sz="2400" b="1" dirty="0">
                <a:latin typeface="Times New Roman" panose="02020603050405020304" pitchFamily="18" charset="0"/>
              </a:rPr>
              <a:t>作可数名词，意为</a:t>
            </a:r>
            <a:r>
              <a:rPr lang="en-US" altLang="zh-CN" sz="2400" b="1" dirty="0">
                <a:latin typeface="Times New Roman" panose="02020603050405020304" pitchFamily="18" charset="0"/>
              </a:rPr>
              <a:t>“</a:t>
            </a:r>
            <a:r>
              <a:rPr lang="zh-CN" altLang="zh-CN" sz="2400" b="1" dirty="0">
                <a:latin typeface="Times New Roman" panose="02020603050405020304" pitchFamily="18" charset="0"/>
              </a:rPr>
              <a:t>错误</a:t>
            </a:r>
            <a:r>
              <a:rPr lang="en-US" altLang="zh-CN" sz="2400" b="1" dirty="0">
                <a:latin typeface="Times New Roman" panose="02020603050405020304" pitchFamily="18" charset="0"/>
              </a:rPr>
              <a:t>”</a:t>
            </a:r>
            <a:r>
              <a:rPr lang="zh-CN" altLang="zh-CN" sz="2400" b="1" dirty="0">
                <a:latin typeface="Times New Roman" panose="02020603050405020304" pitchFamily="18" charset="0"/>
              </a:rPr>
              <a:t>。常用短语：</a:t>
            </a:r>
            <a:r>
              <a:rPr lang="en-US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make mistakes</a:t>
            </a:r>
            <a:r>
              <a:rPr lang="zh-CN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make a mistake</a:t>
            </a:r>
            <a:r>
              <a:rPr lang="zh-CN" altLang="zh-CN" sz="2400" b="1" dirty="0">
                <a:latin typeface="Times New Roman" panose="02020603050405020304" pitchFamily="18" charset="0"/>
              </a:rPr>
              <a:t>犯错误；</a:t>
            </a:r>
            <a:r>
              <a:rPr lang="en-US" altLang="zh-CN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by mistake</a:t>
            </a:r>
            <a:r>
              <a:rPr lang="zh-CN" altLang="zh-CN" sz="2400" b="1" dirty="0">
                <a:latin typeface="Times New Roman" panose="02020603050405020304" pitchFamily="18" charset="0"/>
              </a:rPr>
              <a:t>错误地。例：</a:t>
            </a:r>
            <a:r>
              <a:rPr lang="en-US" altLang="zh-CN" sz="2400" b="1" dirty="0">
                <a:latin typeface="Times New Roman" panose="02020603050405020304" pitchFamily="18" charset="0"/>
              </a:rPr>
              <a:t>Sorry</a:t>
            </a:r>
            <a:r>
              <a:rPr lang="zh-CN" altLang="zh-CN" sz="2400" b="1" dirty="0">
                <a:latin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</a:rPr>
              <a:t>I took your umbrella by mistake. </a:t>
            </a:r>
            <a:r>
              <a:rPr lang="zh-CN" altLang="zh-CN" sz="2400" b="1" dirty="0">
                <a:latin typeface="Times New Roman" panose="02020603050405020304" pitchFamily="18" charset="0"/>
              </a:rPr>
              <a:t>对不起，我错拿了你的雨伞。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Don't be afraid to make mistakes in learning anything.</a:t>
            </a:r>
            <a:r>
              <a:rPr lang="zh-CN" altLang="zh-CN" sz="2400" b="1" dirty="0">
                <a:latin typeface="Times New Roman" panose="02020603050405020304" pitchFamily="18" charset="0"/>
              </a:rPr>
              <a:t>不要害怕学习东西时犯错。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4579" name="图片 23555" descr="L[V7{}O8RWE(TM`V[_EC{O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77113" y="4437063"/>
            <a:ext cx="1579562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char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char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2725" y="669925"/>
            <a:ext cx="87185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 </a:t>
            </a:r>
            <a:r>
              <a:rPr lang="zh-CN" altLang="en-US" sz="2800" b="1" dirty="0">
                <a:latin typeface="Times New Roman" panose="02020603050405020304" pitchFamily="18" charset="0"/>
              </a:rPr>
              <a:t>Sometimes I make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silly </a:t>
            </a:r>
            <a:r>
              <a:rPr lang="zh-CN" altLang="en-US" sz="2800" b="1" dirty="0">
                <a:latin typeface="Times New Roman" panose="02020603050405020304" pitchFamily="18" charset="0"/>
              </a:rPr>
              <a:t>mistakes and I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laugh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at 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myself</a:t>
            </a:r>
            <a:r>
              <a:rPr lang="zh-CN" altLang="en-US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(1)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silly</a:t>
            </a:r>
            <a:r>
              <a:rPr lang="zh-CN" altLang="en-US" sz="2400" b="1" dirty="0">
                <a:latin typeface="Times New Roman" panose="02020603050405020304" pitchFamily="18" charset="0"/>
              </a:rPr>
              <a:t>作形容词，意为“愚蠢的，傻的”。它修饰人时，主要是指某人由于缺乏常识、判断等而做出令人觉得愚蠢的行为或者举止。例：Don't be silly. He is a dishonest man.别傻了。他是个不诚实的人。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(2)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laugh</a:t>
            </a:r>
            <a:r>
              <a:rPr lang="zh-CN" altLang="en-US" sz="2400" b="1" dirty="0">
                <a:latin typeface="Times New Roman" panose="02020603050405020304" pitchFamily="18" charset="0"/>
              </a:rPr>
              <a:t>作动词，意为“大笑”。常用短语：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laugh at</a:t>
            </a:r>
            <a:r>
              <a:rPr lang="zh-CN" altLang="en-US" sz="2400" b="1" dirty="0">
                <a:latin typeface="Times New Roman" panose="02020603050405020304" pitchFamily="18" charset="0"/>
              </a:rPr>
              <a:t>嘲笑；</a:t>
            </a:r>
            <a:r>
              <a:rPr lang="zh-CN" altLang="en-US" sz="24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can't help laughing</a:t>
            </a:r>
            <a:r>
              <a:rPr lang="zh-CN" altLang="en-US" sz="2400" b="1" dirty="0">
                <a:latin typeface="Times New Roman" panose="02020603050405020304" pitchFamily="18" charset="0"/>
              </a:rPr>
              <a:t> 情不自禁地大笑。例：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It's impolite to laugh at others. 嘲笑别人是不礼貌的。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6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charRg st="66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charRg st="66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89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189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189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55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charRg st="255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255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54013" y="1169988"/>
            <a:ext cx="785018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Ⅰ.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用所给词的适当形式填空。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Here ________ (be) some answers to your  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questions. 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 can enjoy _____ (me) by listening to  </a:t>
            </a:r>
          </a:p>
          <a:p>
            <a:pPr algn="just">
              <a:lnSpc>
                <a:spcPct val="15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Beijing Opera.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928813" y="333375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myself  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239838" y="1871663"/>
            <a:ext cx="2895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1239838" y="606425"/>
            <a:ext cx="6453187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Exercises</a:t>
            </a:r>
          </a:p>
        </p:txBody>
      </p:sp>
      <p:pic>
        <p:nvPicPr>
          <p:cNvPr id="26630" name="图片 28677" descr="t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4344988"/>
            <a:ext cx="2632075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85018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If he meets a new word, he can look it up in a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dictionary ________ (he).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 practice ________ (speak) English after class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every day.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Can you ask her to come here _______ (late)?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Sure. I’ll tell her.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27650" y="3382963"/>
            <a:ext cx="2895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later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927225" y="1438275"/>
            <a:ext cx="2895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himself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2032000" y="2101850"/>
            <a:ext cx="2895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speaking</a:t>
            </a:r>
          </a:p>
        </p:txBody>
      </p:sp>
      <p:pic>
        <p:nvPicPr>
          <p:cNvPr id="27654" name="图片 26627" descr="M[97LII)%8[WLGATF]MR0K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6138" y="4221163"/>
            <a:ext cx="1812925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527050"/>
            <a:ext cx="7850188" cy="47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Ⅱ.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单项选择。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My father reads _______ because he likes  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reading news. 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storybooks                  B. magazines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newspapers                 D. dictionaries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When you don’t understand some words,     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you can _______ in a dictionary. 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look for them               B. look them for</a:t>
            </a:r>
          </a:p>
          <a:p>
            <a:pPr algn="just">
              <a:lnSpc>
                <a:spcPct val="14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look up them                D. look them up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 flipH="1">
            <a:off x="3124200" y="1168157"/>
            <a:ext cx="581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 flipH="1">
            <a:off x="1828800" y="3657600"/>
            <a:ext cx="581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85750" y="944563"/>
            <a:ext cx="7850188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It is </a:t>
            </a:r>
            <a:r>
              <a:rPr lang="en-US" altLang="zh-CN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you to make the same mistake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again and again.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silly       B. kind       C. fun     D. excited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. Do you speak English or Chinese  ______? 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on school                   	B. at the home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after the class            	D. in class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 flipH="1">
            <a:off x="1619250" y="960438"/>
            <a:ext cx="5810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 flipH="1">
            <a:off x="6138863" y="2840038"/>
            <a:ext cx="5810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6"/>
          <p:cNvSpPr txBox="1">
            <a:spLocks noChangeArrowheads="1"/>
          </p:cNvSpPr>
          <p:nvPr/>
        </p:nvSpPr>
        <p:spPr bwMode="auto">
          <a:xfrm>
            <a:off x="193675" y="476250"/>
            <a:ext cx="85756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Ⅲ.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根据汉语意思完成句子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，每空一词。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你能帮我查个电话号码吗？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you help me _____ _____ a phone number?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课后我们常说英语。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We often speak English ____ _____.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latin typeface="Times New Roman" panose="02020603050405020304" pitchFamily="18" charset="0"/>
              </a:rPr>
              <a:t>不要嘲笑别人。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Don’t _____ _____ others.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如果你想学好英语，就不要怕犯错</a:t>
            </a:r>
            <a:r>
              <a:rPr lang="en-US" altLang="zh-CN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If you want to learn English well, don't be afraid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of________ ________.</a:t>
            </a: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3422650" y="1774825"/>
            <a:ext cx="205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look   up</a:t>
            </a:r>
          </a:p>
        </p:txBody>
      </p: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4202113" y="3051175"/>
            <a:ext cx="26558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after class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1692275" y="4332288"/>
            <a:ext cx="1811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laugh   at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047750" y="6253163"/>
            <a:ext cx="3530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making mistakes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2"/>
          <p:cNvSpPr txBox="1">
            <a:spLocks noChangeArrowheads="1"/>
          </p:cNvSpPr>
          <p:nvPr/>
        </p:nvSpPr>
        <p:spPr bwMode="auto">
          <a:xfrm>
            <a:off x="123825" y="992188"/>
            <a:ext cx="8740775" cy="590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Word</a:t>
            </a:r>
            <a:r>
              <a:rPr lang="en-US" altLang="zh-C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s &amp; </a:t>
            </a:r>
            <a:r>
              <a:rPr lang="zh-CN" altLang="zh-C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Phrases：</a:t>
            </a: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Hong Kong, storybook, magazine, newspaper, mistake, silly, oops, look up, at the same time, write down, along with, in/after class, be afraid to do </a:t>
            </a:r>
            <a:r>
              <a:rPr lang="en-US" altLang="zh-CN" sz="2800" b="1" dirty="0" err="1">
                <a:latin typeface="Times New Roman" panose="02020603050405020304" pitchFamily="18" charset="0"/>
                <a:sym typeface="宋体" panose="02010600030101010101" pitchFamily="2" charset="-122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., make mistakes, laugh at, right now, thanks for</a:t>
            </a:r>
            <a:endParaRPr lang="zh-CN" altLang="zh-CN" sz="28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Sentences：</a:t>
            </a:r>
          </a:p>
          <a:p>
            <a:pPr>
              <a:lnSpc>
                <a:spcPct val="150000"/>
              </a:lnSpc>
            </a:pPr>
            <a:r>
              <a:rPr lang="zh-CN" altLang="zh-CN"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zh-CN" sz="2800" b="1" dirty="0">
                <a:latin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zh-CN" sz="2800" b="1" dirty="0">
                <a:latin typeface="Times New Roman" panose="02020603050405020304" pitchFamily="18" charset="0"/>
              </a:rPr>
              <a:t>) </a:t>
            </a: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Don't be afraid to make mistakes!</a:t>
            </a:r>
            <a:endParaRPr lang="zh-CN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</a:t>
            </a:r>
            <a:r>
              <a:rPr lang="zh-CN" altLang="zh-CN" sz="2800" b="1" dirty="0">
                <a:latin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zh-CN" sz="2800" b="1" dirty="0">
                <a:latin typeface="Times New Roman" panose="02020603050405020304" pitchFamily="18" charset="0"/>
              </a:rPr>
              <a:t>) </a:t>
            </a: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Sometimes I make silly mistakes and I laugh at         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myself.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...</a:t>
            </a:r>
            <a:endParaRPr lang="en-US" altLang="zh-CN" sz="28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31747" name="TextBox 8"/>
          <p:cNvSpPr txBox="1">
            <a:spLocks noChangeArrowheads="1"/>
          </p:cNvSpPr>
          <p:nvPr/>
        </p:nvSpPr>
        <p:spPr bwMode="auto">
          <a:xfrm>
            <a:off x="1130300" y="339725"/>
            <a:ext cx="64531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charRg st="217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6625">
                                            <p:txEl>
                                              <p:charRg st="217" end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charRg st="267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26625">
                                            <p:txEl>
                                              <p:charRg st="267" end="3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277813" y="696913"/>
            <a:ext cx="8588375" cy="41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5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(1)</a:t>
            </a:r>
            <a:r>
              <a:rPr lang="en-US" altLang="zh-CN" sz="25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I speak Chinese at home, but I speak English at </a:t>
            </a:r>
            <a:r>
              <a:rPr lang="en-US" altLang="zh-CN" sz="2500" b="1" dirty="0" smtClean="0">
                <a:latin typeface="Times New Roman" panose="02020603050405020304" pitchFamily="18" charset="0"/>
                <a:sym typeface="宋体" panose="02010600030101010101" pitchFamily="2" charset="-122"/>
              </a:rPr>
              <a:t>school </a:t>
            </a:r>
            <a:r>
              <a:rPr lang="en-US" altLang="zh-CN" sz="25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every day.</a:t>
            </a:r>
          </a:p>
          <a:p>
            <a:pPr>
              <a:lnSpc>
                <a:spcPct val="150000"/>
              </a:lnSpc>
            </a:pPr>
            <a:r>
              <a:rPr lang="en-US" altLang="zh-CN" sz="2500" b="1" dirty="0">
                <a:latin typeface="Times New Roman" panose="02020603050405020304" pitchFamily="18" charset="0"/>
              </a:rPr>
              <a:t>(2)</a:t>
            </a:r>
            <a:r>
              <a:rPr lang="en-US" altLang="zh-CN" sz="2500" b="1" dirty="0"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Here are some tips：</a:t>
            </a:r>
          </a:p>
          <a:p>
            <a:pPr>
              <a:lnSpc>
                <a:spcPct val="150000"/>
              </a:lnSpc>
            </a:pPr>
            <a:r>
              <a:rPr lang="en-US" altLang="zh-CN" sz="2500" b="1" dirty="0">
                <a:latin typeface="Times New Roman" panose="02020603050405020304" pitchFamily="18" charset="0"/>
              </a:rPr>
              <a:t>(3)So I look them up in a dictionary.</a:t>
            </a:r>
          </a:p>
          <a:p>
            <a:pPr>
              <a:lnSpc>
                <a:spcPct val="150000"/>
              </a:lnSpc>
            </a:pPr>
            <a:r>
              <a:rPr lang="en-US" altLang="zh-CN" sz="2500" b="1" dirty="0">
                <a:latin typeface="Times New Roman" panose="02020603050405020304" pitchFamily="18" charset="0"/>
              </a:rPr>
              <a:t>(4)Then I can sing along with the music.</a:t>
            </a:r>
          </a:p>
          <a:p>
            <a:pPr>
              <a:lnSpc>
                <a:spcPct val="150000"/>
              </a:lnSpc>
            </a:pPr>
            <a:r>
              <a:rPr lang="en-US" altLang="zh-CN" sz="2500" b="1" dirty="0">
                <a:latin typeface="Times New Roman" panose="02020603050405020304" pitchFamily="18" charset="0"/>
              </a:rPr>
              <a:t>(5)Don't be afraid to make mistakes!</a:t>
            </a:r>
          </a:p>
          <a:p>
            <a:pPr>
              <a:lnSpc>
                <a:spcPct val="150000"/>
              </a:lnSpc>
            </a:pPr>
            <a:r>
              <a:rPr lang="en-US" altLang="zh-CN" sz="2500" b="1" dirty="0">
                <a:latin typeface="Times New Roman" panose="02020603050405020304" pitchFamily="18" charset="0"/>
              </a:rPr>
              <a:t>(6)Sometimes I make silly mistakes and I laugh at </a:t>
            </a:r>
            <a:r>
              <a:rPr lang="en-US" altLang="zh-CN" sz="2500" b="1" dirty="0" smtClean="0">
                <a:latin typeface="Times New Roman" panose="02020603050405020304" pitchFamily="18" charset="0"/>
              </a:rPr>
              <a:t>myself</a:t>
            </a:r>
            <a:r>
              <a:rPr lang="en-US" altLang="zh-CN" sz="25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5123" name="图片 6146" descr="7~F{VVJJ7R7K[2[J1DXT[P3_看图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7688" y="1371600"/>
            <a:ext cx="28098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6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350838" y="1285875"/>
            <a:ext cx="763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Good ways to learn English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44525" y="2051050"/>
            <a:ext cx="88582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1.Speak English every day!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2.Read a lot and use a dictionary!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3.Listen to English music!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44525" y="3940175"/>
            <a:ext cx="84391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4.Listen to the teacher carefully in class and  take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notes!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5.Keep writing English diaries! </a:t>
            </a:r>
          </a:p>
        </p:txBody>
      </p:sp>
      <p:sp>
        <p:nvSpPr>
          <p:cNvPr id="32773" name="TextBox 8"/>
          <p:cNvSpPr txBox="1">
            <a:spLocks noChangeArrowheads="1"/>
          </p:cNvSpPr>
          <p:nvPr/>
        </p:nvSpPr>
        <p:spPr bwMode="auto">
          <a:xfrm>
            <a:off x="1152525" y="457200"/>
            <a:ext cx="64531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>
                <a:solidFill>
                  <a:srgbClr val="6600FF"/>
                </a:solidFill>
                <a:latin typeface="Times New Roman" panose="02020603050405020304" pitchFamily="18" charset="0"/>
              </a:rPr>
              <a:t>Summary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1" descr="QQ图片201802021506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784225"/>
            <a:ext cx="8883650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927225" y="2257425"/>
            <a:ext cx="6362700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1.Write a composition: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How to  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zh-CN" sz="3200" b="1" i="1" dirty="0">
                <a:latin typeface="Times New Roman" panose="02020603050405020304" pitchFamily="18" charset="0"/>
              </a:rPr>
              <a:t>   learn English well?</a:t>
            </a: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2.Finish the exercises of this lesson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 </a:t>
            </a:r>
            <a:endParaRPr lang="en-US" altLang="zh-CN" sz="32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6" name="TextBox 8"/>
          <p:cNvSpPr txBox="1">
            <a:spLocks noChangeArrowheads="1"/>
          </p:cNvSpPr>
          <p:nvPr/>
        </p:nvSpPr>
        <p:spPr bwMode="auto">
          <a:xfrm>
            <a:off x="1346200" y="784225"/>
            <a:ext cx="645318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5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0">
                                            <p:txEl>
                                              <p:charRg st="5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charRg st="5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charRg st="5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0">
                                            <p:txEl>
                                              <p:charRg st="5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178307" y="41910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169" name="Rectangle 12"/>
          <p:cNvSpPr>
            <a:spLocks noChangeArrowheads="1"/>
          </p:cNvSpPr>
          <p:nvPr/>
        </p:nvSpPr>
        <p:spPr bwMode="auto">
          <a:xfrm>
            <a:off x="609600" y="1620838"/>
            <a:ext cx="797242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Do you like English?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How do you learn English?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Do you have any good tips to learn English well?</a:t>
            </a:r>
          </a:p>
        </p:txBody>
      </p: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3300413" y="835025"/>
            <a:ext cx="3225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>
                <a:solidFill>
                  <a:srgbClr val="6600FF"/>
                </a:solidFill>
                <a:latin typeface="Times New Roman" panose="02020603050405020304" pitchFamily="18" charset="0"/>
              </a:rPr>
              <a:t>Lead in</a:t>
            </a:r>
          </a:p>
        </p:txBody>
      </p:sp>
      <p:pic>
        <p:nvPicPr>
          <p:cNvPr id="6148" name="图片 7171" descr="91 截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3789363"/>
            <a:ext cx="4713288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835400" y="1663700"/>
            <a:ext cx="418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English dictionary</a:t>
            </a:r>
            <a:endParaRPr lang="en-US" altLang="zh-CN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8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575" y="941388"/>
            <a:ext cx="3552825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MTQ3MzIxNzI5Mzg3Mi0xMjIxNjE0MzQ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49775" y="2584450"/>
            <a:ext cx="4410075" cy="405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11213" y="5741988"/>
            <a:ext cx="3646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English storybooks</a:t>
            </a:r>
            <a:endParaRPr lang="en-US" altLang="zh-CN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081588" y="1006475"/>
            <a:ext cx="4038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English magazine</a:t>
            </a:r>
            <a:endParaRPr lang="en-US" altLang="zh-CN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5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2050" y="1982788"/>
            <a:ext cx="400367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06375" y="5429250"/>
            <a:ext cx="4967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English newspaper</a:t>
            </a:r>
            <a:endParaRPr lang="en-US" altLang="zh-CN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19" name="图片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1288" y="1190625"/>
            <a:ext cx="4248150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23553"/>
          <p:cNvSpPr txBox="1">
            <a:spLocks noChangeArrowheads="1"/>
          </p:cNvSpPr>
          <p:nvPr/>
        </p:nvSpPr>
        <p:spPr bwMode="auto">
          <a:xfrm>
            <a:off x="415925" y="1533525"/>
            <a:ext cx="2954338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Hong Kong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storybook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magazine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newspaper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mistake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silly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oops</a:t>
            </a:r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266" name="矩形 23554"/>
          <p:cNvSpPr>
            <a:spLocks noChangeArrowheads="1"/>
          </p:cNvSpPr>
          <p:nvPr/>
        </p:nvSpPr>
        <p:spPr bwMode="auto">
          <a:xfrm>
            <a:off x="3732213" y="1533525"/>
            <a:ext cx="522287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香港</a:t>
            </a: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地名</a:t>
            </a: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)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442E2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故事书</a:t>
            </a:r>
            <a:endParaRPr lang="en-US" altLang="zh-CN" sz="28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442E2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杂志</a:t>
            </a:r>
            <a:endParaRPr lang="en-US" altLang="zh-CN" sz="28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442E2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报纸</a:t>
            </a:r>
            <a:endParaRPr lang="en-US" altLang="zh-CN" sz="28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442E2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错误</a:t>
            </a:r>
            <a:endParaRPr lang="en-US" altLang="zh-CN" sz="28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442E2"/>
                </a:solidFill>
                <a:latin typeface="Times New Roman" panose="02020603050405020304" pitchFamily="18" charset="0"/>
              </a:rPr>
              <a:t>adj.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愚蠢的；傻的</a:t>
            </a:r>
            <a:endParaRPr lang="en-US" altLang="zh-CN" sz="28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442E2"/>
                </a:solidFill>
                <a:latin typeface="Times New Roman" panose="02020603050405020304" pitchFamily="18" charset="0"/>
              </a:rPr>
              <a:t>int.</a:t>
            </a: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哎哟；啊呀</a:t>
            </a: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摔倒或出</a:t>
            </a:r>
            <a:endParaRPr lang="en-US" altLang="zh-CN" sz="2800" b="1" dirty="0">
              <a:solidFill>
                <a:srgbClr val="0442E2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小差错时的用语</a:t>
            </a:r>
            <a:r>
              <a:rPr lang="en-US" altLang="zh-CN" sz="2800" b="1" dirty="0">
                <a:solidFill>
                  <a:srgbClr val="0442E2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565275" y="596900"/>
            <a:ext cx="6453188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Words and expression</a:t>
            </a:r>
          </a:p>
        </p:txBody>
      </p:sp>
      <p:pic>
        <p:nvPicPr>
          <p:cNvPr id="3" name="L28单词.mp3">
            <a:hlinkClick r:id="" action="ppaction://media"/>
          </p:cNvPr>
          <p:cNvPicPr>
            <a:picLocks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75" y="1225550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283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"/>
          <p:cNvSpPr txBox="1">
            <a:spLocks noChangeArrowheads="1"/>
          </p:cNvSpPr>
          <p:nvPr/>
        </p:nvSpPr>
        <p:spPr bwMode="auto">
          <a:xfrm>
            <a:off x="754063" y="301625"/>
            <a:ext cx="3530600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look up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at the same time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write down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along with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in/after class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be afraid to do sth.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make mistakes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laugh at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sym typeface="宋体" panose="02010600030101010101" pitchFamily="2" charset="-122"/>
              </a:rPr>
              <a:t>thanks for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right now</a:t>
            </a:r>
          </a:p>
        </p:txBody>
      </p:sp>
      <p:sp>
        <p:nvSpPr>
          <p:cNvPr id="12290" name="文本框 2"/>
          <p:cNvSpPr txBox="1">
            <a:spLocks noChangeArrowheads="1"/>
          </p:cNvSpPr>
          <p:nvPr/>
        </p:nvSpPr>
        <p:spPr bwMode="auto">
          <a:xfrm>
            <a:off x="4578350" y="301625"/>
            <a:ext cx="3416300" cy="65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查阅，查找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同时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写下；记下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和……一起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课上</a:t>
            </a:r>
            <a:r>
              <a:rPr lang="en-US" altLang="zh-CN" sz="2800" b="1">
                <a:solidFill>
                  <a:srgbClr val="0070C0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后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害怕做某事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犯错误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嘲笑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因……而感谢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70C0"/>
                </a:solidFill>
                <a:latin typeface="宋体" panose="02010600030101010101" pitchFamily="2" charset="-122"/>
              </a:rPr>
              <a:t>立刻；马上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8"/>
          <p:cNvSpPr txBox="1">
            <a:spLocks noChangeArrowheads="1"/>
          </p:cNvSpPr>
          <p:nvPr/>
        </p:nvSpPr>
        <p:spPr bwMode="auto">
          <a:xfrm>
            <a:off x="1470025" y="836613"/>
            <a:ext cx="64531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zh-CN" sz="44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Presentation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684212" y="2136775"/>
            <a:ext cx="7488237" cy="3454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</a:rPr>
              <a:t>Culture Tip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noProof="1">
                <a:solidFill>
                  <a:schemeClr val="bg1"/>
                </a:solidFill>
                <a:latin typeface="Times New Roman" panose="02020603050405020304" pitchFamily="18" charset="0"/>
              </a:rPr>
              <a:t>    Oops is something you say when you make a mistake. You can also say Uh­Oh or Whoops. Read Teresa's phone conversation above. What mistake does Teresa make?</a:t>
            </a:r>
          </a:p>
        </p:txBody>
      </p:sp>
      <p:pic>
        <p:nvPicPr>
          <p:cNvPr id="12293" name="L28课文朗读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1184275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charRg st="12" end="1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5512" fill="hold"/>
                                        <p:tgtEl>
                                          <p:spTgt spid="12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3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heme/theme1.xml><?xml version="1.0" encoding="utf-8"?>
<a:theme xmlns:a="http://schemas.openxmlformats.org/drawingml/2006/main" name="WWW.2PPT.COM">
  <a:themeElements>
    <a:clrScheme name="KSO_BLUE9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主题32</Template>
  <TotalTime>0</TotalTime>
  <Words>2031</Words>
  <Application>Microsoft Office PowerPoint</Application>
  <PresentationFormat>全屏显示(4:3)</PresentationFormat>
  <Paragraphs>240</Paragraphs>
  <Slides>31</Slides>
  <Notes>2</Notes>
  <HiddenSlides>0</HiddenSlides>
  <MMClips>3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DotumChe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2018-05-17T01:32:00Z</dcterms:created>
  <dcterms:modified xsi:type="dcterms:W3CDTF">2023-01-16T20:30:06Z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2052-11.1.0.11294</vt:lpwstr>
  </property>
  <property fmtid="{D5CDD505-2E9C-101B-9397-08002B2CF9AE}" pid="4" name="ICV">
    <vt:lpwstr>5FAD4D168DA94B2287DAB58730DFCC60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