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87" r:id="rId2"/>
    <p:sldId id="510" r:id="rId3"/>
    <p:sldId id="577" r:id="rId4"/>
    <p:sldId id="578" r:id="rId5"/>
    <p:sldId id="580" r:id="rId6"/>
    <p:sldId id="579" r:id="rId7"/>
    <p:sldId id="581" r:id="rId8"/>
    <p:sldId id="582" r:id="rId9"/>
    <p:sldId id="583" r:id="rId10"/>
    <p:sldId id="584" r:id="rId11"/>
    <p:sldId id="585" r:id="rId12"/>
    <p:sldId id="586" r:id="rId13"/>
    <p:sldId id="507" r:id="rId14"/>
    <p:sldId id="501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华文楷体" panose="02010600040101010101" pitchFamily="2" charset="-122"/>
      <p:regular r:id="rId22"/>
    </p:embeddedFont>
    <p:embeddedFont>
      <p:font typeface="黑体" panose="02010609060101010101" pitchFamily="49" charset="-122"/>
      <p:regular r:id="rId23"/>
    </p:embeddedFont>
    <p:embeddedFont>
      <p:font typeface="楷体" panose="02010609060101010101" pitchFamily="49" charset="-122"/>
      <p:regular r:id="rId24"/>
    </p:embeddedFont>
    <p:embeddedFont>
      <p:font typeface="楷体_GB2312" panose="02010600030101010101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幼圆" panose="02010509060101010101" pitchFamily="49" charset="-122"/>
      <p:regular r:id="rId28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E6E2"/>
    <a:srgbClr val="009900"/>
    <a:srgbClr val="FF0000"/>
    <a:srgbClr val="FF9933"/>
    <a:srgbClr val="AFF22A"/>
    <a:srgbClr val="FFFFFF"/>
    <a:srgbClr val="CC9900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5" autoAdjust="0"/>
    <p:restoredTop sz="89317" autoAdjust="0"/>
  </p:normalViewPr>
  <p:slideViewPr>
    <p:cSldViewPr>
      <p:cViewPr varScale="1">
        <p:scale>
          <a:sx n="155" d="100"/>
          <a:sy n="155" d="100"/>
        </p:scale>
        <p:origin x="-354" y="-78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0B368-0719-400D-A4B0-94609315EAE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FA9E9-FBCD-4A57-97CC-2D2C06AC45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5004048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4445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以内的加法和减法（一） 求两数相差多少的简单实际问题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slide" Target="slide1.xml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5004488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一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rId2" action="ppaction://hlinksldjump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550089"/>
            <a:ext cx="9144000" cy="62324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求两数相差多少的实际问题</a:t>
            </a:r>
            <a:endParaRPr lang="zh-CN" altLang="en-US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41504" y="660235"/>
            <a:ext cx="3320461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000" b="1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100</a:t>
            </a:r>
            <a:r>
              <a:rPr lang="zh-CN" altLang="en-US" sz="2000" b="1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以内的加法和减法（一）</a:t>
            </a:r>
            <a:endParaRPr lang="zh-CN" altLang="en-US" sz="2000" b="1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4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4244" y="4338407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42"/>
          <p:cNvSpPr>
            <a:spLocks noChangeArrowheads="1"/>
          </p:cNvSpPr>
          <p:nvPr/>
        </p:nvSpPr>
        <p:spPr bwMode="auto">
          <a:xfrm>
            <a:off x="5117331" y="1939380"/>
            <a:ext cx="493713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台</a:t>
            </a:r>
          </a:p>
        </p:txBody>
      </p:sp>
      <p:sp>
        <p:nvSpPr>
          <p:cNvPr id="9220" name="矩形 38"/>
          <p:cNvSpPr>
            <a:spLocks noChangeArrowheads="1"/>
          </p:cNvSpPr>
          <p:nvPr/>
        </p:nvSpPr>
        <p:spPr bwMode="auto">
          <a:xfrm>
            <a:off x="4579169" y="1964780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37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221" name="矩形 37"/>
          <p:cNvSpPr>
            <a:spLocks noChangeArrowheads="1"/>
          </p:cNvSpPr>
          <p:nvPr/>
        </p:nvSpPr>
        <p:spPr bwMode="auto">
          <a:xfrm>
            <a:off x="3806056" y="1958430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16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3353619" y="1913980"/>
            <a:ext cx="4921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</a:p>
        </p:txBody>
      </p:sp>
      <p:sp>
        <p:nvSpPr>
          <p:cNvPr id="9223" name="矩形 36"/>
          <p:cNvSpPr>
            <a:spLocks noChangeArrowheads="1"/>
          </p:cNvSpPr>
          <p:nvPr/>
        </p:nvSpPr>
        <p:spPr bwMode="auto">
          <a:xfrm>
            <a:off x="2859906" y="1953667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21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224" name="矩形 12"/>
          <p:cNvSpPr>
            <a:spLocks noChangeArrowheads="1"/>
          </p:cNvSpPr>
          <p:nvPr/>
        </p:nvSpPr>
        <p:spPr bwMode="auto">
          <a:xfrm>
            <a:off x="467544" y="809080"/>
            <a:ext cx="80010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）学校买来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台       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台    ，一共买来多少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台电风扇？</a:t>
            </a:r>
          </a:p>
        </p:txBody>
      </p:sp>
      <p:grpSp>
        <p:nvGrpSpPr>
          <p:cNvPr id="2" name="组合 18"/>
          <p:cNvGrpSpPr/>
          <p:nvPr/>
        </p:nvGrpSpPr>
        <p:grpSpPr bwMode="auto">
          <a:xfrm>
            <a:off x="2923406" y="1920330"/>
            <a:ext cx="2116138" cy="473075"/>
            <a:chOff x="5896696" y="3521819"/>
            <a:chExt cx="2115077" cy="472483"/>
          </a:xfrm>
        </p:grpSpPr>
        <p:grpSp>
          <p:nvGrpSpPr>
            <p:cNvPr id="3" name="组合 17"/>
            <p:cNvGrpSpPr/>
            <p:nvPr/>
          </p:nvGrpSpPr>
          <p:grpSpPr bwMode="auto">
            <a:xfrm>
              <a:off x="6011545" y="3521819"/>
              <a:ext cx="2000228" cy="472483"/>
              <a:chOff x="3143170" y="3337450"/>
              <a:chExt cx="2000265" cy="472181"/>
            </a:xfrm>
          </p:grpSpPr>
          <p:sp>
            <p:nvSpPr>
              <p:cNvPr id="9252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50"/>
                <a:ext cx="200026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 dirty="0">
                    <a:cs typeface="Arial" panose="020B0604020202020204" pitchFamily="34" charset="0"/>
                  </a:rPr>
                  <a:t>           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4745164" y="3408752"/>
                <a:ext cx="398271" cy="400879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/>
              </a:p>
            </p:txBody>
          </p:sp>
        </p:grpSp>
        <p:sp>
          <p:nvSpPr>
            <p:cNvPr id="34" name="矩形 33"/>
            <p:cNvSpPr/>
            <p:nvPr/>
          </p:nvSpPr>
          <p:spPr bwMode="auto">
            <a:xfrm>
              <a:off x="5896696" y="3593167"/>
              <a:ext cx="388743" cy="39003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</p:grpSp>
      <p:sp>
        <p:nvSpPr>
          <p:cNvPr id="41" name="矩形 40"/>
          <p:cNvSpPr/>
          <p:nvPr/>
        </p:nvSpPr>
        <p:spPr bwMode="auto">
          <a:xfrm>
            <a:off x="3858444" y="1996530"/>
            <a:ext cx="395287" cy="396875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sp>
        <p:nvSpPr>
          <p:cNvPr id="42" name="椭圆 41"/>
          <p:cNvSpPr/>
          <p:nvPr/>
        </p:nvSpPr>
        <p:spPr>
          <a:xfrm>
            <a:off x="3396481" y="1972717"/>
            <a:ext cx="387350" cy="398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/>
          </a:p>
        </p:txBody>
      </p:sp>
      <p:sp>
        <p:nvSpPr>
          <p:cNvPr id="9229" name="矩形 20"/>
          <p:cNvSpPr>
            <a:spLocks noChangeArrowheads="1"/>
          </p:cNvSpPr>
          <p:nvPr/>
        </p:nvSpPr>
        <p:spPr bwMode="auto">
          <a:xfrm>
            <a:off x="4825231" y="1952080"/>
            <a:ext cx="11144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endParaRPr lang="zh-CN" altLang="en-US" b="1" dirty="0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30" name="Picture 2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6506" y="829717"/>
            <a:ext cx="92868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2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9606" y="699542"/>
            <a:ext cx="5254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矩形 12"/>
          <p:cNvSpPr>
            <a:spLocks noChangeArrowheads="1"/>
          </p:cNvSpPr>
          <p:nvPr/>
        </p:nvSpPr>
        <p:spPr bwMode="auto">
          <a:xfrm>
            <a:off x="753294" y="2452142"/>
            <a:ext cx="80010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）学校买来       和   一共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37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台。     有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台，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有多少台？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33" name="Picture 2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5144" y="2472780"/>
            <a:ext cx="928687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2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2294" y="2342605"/>
            <a:ext cx="5254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2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9669" y="2468017"/>
            <a:ext cx="928687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2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9106" y="2985542"/>
            <a:ext cx="5254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18"/>
          <p:cNvGrpSpPr/>
          <p:nvPr/>
        </p:nvGrpSpPr>
        <p:grpSpPr bwMode="auto">
          <a:xfrm>
            <a:off x="2977381" y="3647530"/>
            <a:ext cx="2084388" cy="461962"/>
            <a:chOff x="5928507" y="3521817"/>
            <a:chExt cx="2083265" cy="461960"/>
          </a:xfrm>
        </p:grpSpPr>
        <p:grpSp>
          <p:nvGrpSpPr>
            <p:cNvPr id="5" name="组合 17"/>
            <p:cNvGrpSpPr/>
            <p:nvPr/>
          </p:nvGrpSpPr>
          <p:grpSpPr bwMode="auto">
            <a:xfrm>
              <a:off x="6011545" y="3521817"/>
              <a:ext cx="2000227" cy="461960"/>
              <a:chOff x="3143170" y="3337450"/>
              <a:chExt cx="2000264" cy="461665"/>
            </a:xfrm>
          </p:grpSpPr>
          <p:sp>
            <p:nvSpPr>
              <p:cNvPr id="9248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50"/>
                <a:ext cx="200026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 dirty="0">
                    <a:cs typeface="Arial" panose="020B0604020202020204" pitchFamily="34" charset="0"/>
                  </a:rPr>
                  <a:t>           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4705512" y="3408841"/>
                <a:ext cx="357001" cy="356958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/>
              </a:p>
            </p:txBody>
          </p:sp>
        </p:grpSp>
        <p:sp>
          <p:nvSpPr>
            <p:cNvPr id="29" name="矩形 28"/>
            <p:cNvSpPr/>
            <p:nvPr/>
          </p:nvSpPr>
          <p:spPr bwMode="auto">
            <a:xfrm>
              <a:off x="5928507" y="3593254"/>
              <a:ext cx="356996" cy="35718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2896419" y="3661817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37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3853681" y="3666580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21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4525194" y="3661817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16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3371081" y="3657055"/>
            <a:ext cx="4921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－</a:t>
            </a:r>
          </a:p>
        </p:txBody>
      </p:sp>
      <p:sp>
        <p:nvSpPr>
          <p:cNvPr id="44" name="矩形 43"/>
          <p:cNvSpPr/>
          <p:nvPr/>
        </p:nvSpPr>
        <p:spPr bwMode="auto">
          <a:xfrm>
            <a:off x="3918769" y="3723730"/>
            <a:ext cx="357187" cy="35718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sp>
        <p:nvSpPr>
          <p:cNvPr id="45" name="椭圆 44"/>
          <p:cNvSpPr/>
          <p:nvPr/>
        </p:nvSpPr>
        <p:spPr>
          <a:xfrm>
            <a:off x="3418706" y="3699917"/>
            <a:ext cx="387350" cy="398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/>
          </a:p>
        </p:txBody>
      </p:sp>
      <p:sp>
        <p:nvSpPr>
          <p:cNvPr id="9244" name="矩形 20"/>
          <p:cNvSpPr>
            <a:spLocks noChangeArrowheads="1"/>
          </p:cNvSpPr>
          <p:nvPr/>
        </p:nvSpPr>
        <p:spPr bwMode="auto">
          <a:xfrm>
            <a:off x="4776019" y="3666580"/>
            <a:ext cx="11144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33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  ）</a:t>
            </a:r>
            <a:endParaRPr lang="zh-CN" altLang="en-US" b="1">
              <a:solidFill>
                <a:srgbClr val="FF3399"/>
              </a:solidFill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5077644" y="3628480"/>
            <a:ext cx="49371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台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0" name="图片 4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1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43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矩形 12"/>
          <p:cNvSpPr>
            <a:spLocks noChangeArrowheads="1"/>
          </p:cNvSpPr>
          <p:nvPr/>
        </p:nvSpPr>
        <p:spPr bwMode="auto">
          <a:xfrm>
            <a:off x="467544" y="627534"/>
            <a:ext cx="8001000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）学校买来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21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台       和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16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台    ，一共买来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多少台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电风扇？</a:t>
            </a:r>
          </a:p>
        </p:txBody>
      </p:sp>
      <p:pic>
        <p:nvPicPr>
          <p:cNvPr id="9230" name="Picture 2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9281" y="627534"/>
            <a:ext cx="92868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2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1449" y="555526"/>
            <a:ext cx="5254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矩形 12"/>
          <p:cNvSpPr>
            <a:spLocks noChangeArrowheads="1"/>
          </p:cNvSpPr>
          <p:nvPr/>
        </p:nvSpPr>
        <p:spPr bwMode="auto">
          <a:xfrm>
            <a:off x="753294" y="1744613"/>
            <a:ext cx="8001000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）学校买来       和   一共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37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台。     有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台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多少台？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endParaRPr lang="zh-CN" altLang="en-US" sz="1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33" name="Picture 2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5225" y="1707654"/>
            <a:ext cx="928687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2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5345" y="1569343"/>
            <a:ext cx="5254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2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1489" y="1707654"/>
            <a:ext cx="928687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2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7673" y="1563638"/>
            <a:ext cx="5254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3657459" y="1275606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21+16=37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（台）</a:t>
            </a:r>
            <a:endParaRPr lang="zh-CN" altLang="en-US" sz="1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75385" y="2274426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37-21=16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（台）</a:t>
            </a:r>
            <a:endParaRPr lang="zh-CN" altLang="en-US" sz="1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圆角矩形标注 50"/>
          <p:cNvSpPr/>
          <p:nvPr/>
        </p:nvSpPr>
        <p:spPr>
          <a:xfrm>
            <a:off x="1547664" y="3003798"/>
            <a:ext cx="2376264" cy="1296144"/>
          </a:xfrm>
          <a:prstGeom prst="wedgeRoundRectCallout">
            <a:avLst>
              <a:gd name="adj1" fmla="val -59837"/>
              <a:gd name="adj2" fmla="val 1433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这两题是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不是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我们今天学习的求两数相差多少的实际问题？有什么不同？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4248472" y="2931790"/>
            <a:ext cx="4644008" cy="1584196"/>
            <a:chOff x="4499992" y="3147814"/>
            <a:chExt cx="4644008" cy="1584196"/>
          </a:xfrm>
        </p:grpSpPr>
        <p:sp>
          <p:nvSpPr>
            <p:cNvPr id="54" name="圆角矩形标注 53"/>
            <p:cNvSpPr/>
            <p:nvPr/>
          </p:nvSpPr>
          <p:spPr>
            <a:xfrm>
              <a:off x="4499992" y="3147814"/>
              <a:ext cx="3456384" cy="1584176"/>
            </a:xfrm>
            <a:prstGeom prst="wedgeRoundRectCallout">
              <a:avLst>
                <a:gd name="adj1" fmla="val 56037"/>
                <a:gd name="adj2" fmla="val 20026"/>
                <a:gd name="adj3" fmla="val 16667"/>
              </a:avLst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这两题不是我们今天学习的求两数相差多少的实际问题。第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题是求一共是多少的问题，用加法；第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0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题是求减数的实际问题，用减法。</a:t>
              </a:r>
              <a:endPara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55" name="图片 54" descr="2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24138" y="3435846"/>
              <a:ext cx="1619862" cy="1296164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矩形 12"/>
          <p:cNvSpPr>
            <a:spLocks noChangeArrowheads="1"/>
          </p:cNvSpPr>
          <p:nvPr/>
        </p:nvSpPr>
        <p:spPr bwMode="auto">
          <a:xfrm>
            <a:off x="500063" y="627534"/>
            <a:ext cx="8001000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）学校买来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21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台       和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16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台    ，一共买来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多少台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电风扇？</a:t>
            </a:r>
          </a:p>
        </p:txBody>
      </p:sp>
      <p:pic>
        <p:nvPicPr>
          <p:cNvPr id="9230" name="Picture 2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627534"/>
            <a:ext cx="92868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2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555526"/>
            <a:ext cx="5254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矩形 12"/>
          <p:cNvSpPr>
            <a:spLocks noChangeArrowheads="1"/>
          </p:cNvSpPr>
          <p:nvPr/>
        </p:nvSpPr>
        <p:spPr bwMode="auto">
          <a:xfrm>
            <a:off x="785813" y="1744613"/>
            <a:ext cx="8001000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）学校买来       和   一共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37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台。     有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台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多少台？</a:t>
            </a:r>
            <a:r>
              <a:rPr lang="en-US" altLang="zh-CN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endParaRPr lang="zh-CN" altLang="en-US" sz="1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33" name="Picture 2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1707654"/>
            <a:ext cx="928687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2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569343"/>
            <a:ext cx="5254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2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707654"/>
            <a:ext cx="928687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2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1563638"/>
            <a:ext cx="5254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3689978" y="1275606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21+16=37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（台）</a:t>
            </a:r>
            <a:endParaRPr lang="zh-CN" altLang="en-US" sz="1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07904" y="2274426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37-21=16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（台）</a:t>
            </a:r>
            <a:endParaRPr lang="zh-CN" altLang="en-US" sz="1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圆角矩形标注 50"/>
          <p:cNvSpPr/>
          <p:nvPr/>
        </p:nvSpPr>
        <p:spPr>
          <a:xfrm>
            <a:off x="2057198" y="2974181"/>
            <a:ext cx="2514802" cy="1469777"/>
          </a:xfrm>
          <a:prstGeom prst="wedgeRoundRectCallout">
            <a:avLst>
              <a:gd name="adj1" fmla="val -59837"/>
              <a:gd name="adj2" fmla="val 1433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根据这题条件，你会改变一道求两数相差多少的实际问题吗？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845885" y="2835870"/>
            <a:ext cx="3503558" cy="714375"/>
            <a:chOff x="4291384" y="2865487"/>
            <a:chExt cx="3503558" cy="714375"/>
          </a:xfrm>
        </p:grpSpPr>
        <p:sp>
          <p:nvSpPr>
            <p:cNvPr id="23" name="TextBox 22"/>
            <p:cNvSpPr txBox="1"/>
            <p:nvPr/>
          </p:nvSpPr>
          <p:spPr>
            <a:xfrm>
              <a:off x="5148064" y="3075806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比</a:t>
              </a:r>
              <a:r>
                <a:rPr lang="zh-CN" altLang="en-US" sz="24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多多少台？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24" name="Picture 20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91384" y="2937495"/>
              <a:ext cx="928688" cy="58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1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80112" y="2865487"/>
              <a:ext cx="525463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组合 26"/>
          <p:cNvGrpSpPr/>
          <p:nvPr/>
        </p:nvGrpSpPr>
        <p:grpSpPr>
          <a:xfrm>
            <a:off x="4910477" y="3478237"/>
            <a:ext cx="3477947" cy="732979"/>
            <a:chOff x="4554582" y="2859782"/>
            <a:chExt cx="3477947" cy="732979"/>
          </a:xfrm>
        </p:grpSpPr>
        <p:sp>
          <p:nvSpPr>
            <p:cNvPr id="28" name="TextBox 27"/>
            <p:cNvSpPr txBox="1"/>
            <p:nvPr/>
          </p:nvSpPr>
          <p:spPr>
            <a:xfrm>
              <a:off x="5058638" y="3075806"/>
              <a:ext cx="29738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比      少多少台？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29" name="Picture 20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26094" y="3003798"/>
              <a:ext cx="928688" cy="58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1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54582" y="2859782"/>
              <a:ext cx="525463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TextBox 30"/>
          <p:cNvSpPr txBox="1"/>
          <p:nvPr/>
        </p:nvSpPr>
        <p:spPr>
          <a:xfrm>
            <a:off x="5414533" y="4198317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21-16=5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（台）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174910" y="2139702"/>
            <a:ext cx="5832648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怎样求两数相差多少的实际问题？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174910" y="2931790"/>
            <a:ext cx="6853474" cy="931024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不管是求多多少还是求少多少的问题，都用减法解决。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6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275856" y="1707654"/>
            <a:ext cx="2520280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33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圆角矩形标注 56"/>
          <p:cNvSpPr/>
          <p:nvPr/>
        </p:nvSpPr>
        <p:spPr bwMode="auto">
          <a:xfrm>
            <a:off x="3332342" y="3504757"/>
            <a:ext cx="3975962" cy="792088"/>
          </a:xfrm>
          <a:prstGeom prst="wedgeRoundRectCallout">
            <a:avLst>
              <a:gd name="adj1" fmla="val -54477"/>
              <a:gd name="adj2" fmla="val 7885"/>
              <a:gd name="adj3" fmla="val 16667"/>
            </a:avLst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两个小朋友正在进行抓花片的游戏。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03848" y="1347614"/>
            <a:ext cx="314093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组合 35"/>
          <p:cNvGrpSpPr/>
          <p:nvPr/>
        </p:nvGrpSpPr>
        <p:grpSpPr bwMode="auto">
          <a:xfrm>
            <a:off x="2226007" y="991568"/>
            <a:ext cx="2541588" cy="500062"/>
            <a:chOff x="1428728" y="285734"/>
            <a:chExt cx="2541904" cy="500066"/>
          </a:xfrm>
          <a:noFill/>
        </p:grpSpPr>
        <p:grpSp>
          <p:nvGrpSpPr>
            <p:cNvPr id="18" name="组合 13"/>
            <p:cNvGrpSpPr/>
            <p:nvPr/>
          </p:nvGrpSpPr>
          <p:grpSpPr bwMode="auto">
            <a:xfrm>
              <a:off x="1428728" y="285734"/>
              <a:ext cx="2541904" cy="500066"/>
              <a:chOff x="6662624" y="-1814072"/>
              <a:chExt cx="1882457" cy="1234970"/>
            </a:xfrm>
            <a:grpFill/>
            <a:effectLst/>
          </p:grpSpPr>
          <p:sp>
            <p:nvSpPr>
              <p:cNvPr id="20" name="圆角矩形标注 19"/>
              <p:cNvSpPr/>
              <p:nvPr/>
            </p:nvSpPr>
            <p:spPr>
              <a:xfrm>
                <a:off x="6674660" y="-1814070"/>
                <a:ext cx="1680918" cy="1234968"/>
              </a:xfrm>
              <a:prstGeom prst="wedgeRoundRectCallout">
                <a:avLst>
                  <a:gd name="adj1" fmla="val 15401"/>
                  <a:gd name="adj2" fmla="val 66601"/>
                  <a:gd name="adj3" fmla="val 16667"/>
                </a:avLst>
              </a:prstGeom>
              <a:grpFill/>
              <a:ln w="127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" name="TextBox 14"/>
              <p:cNvSpPr txBox="1">
                <a:spLocks noChangeArrowheads="1"/>
              </p:cNvSpPr>
              <p:nvPr/>
            </p:nvSpPr>
            <p:spPr bwMode="auto">
              <a:xfrm>
                <a:off x="6662624" y="-1814072"/>
                <a:ext cx="1882457" cy="1140134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我抓了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13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个   。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19" name="Picture 30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54843" y="353749"/>
              <a:ext cx="392891" cy="3928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组合 37"/>
          <p:cNvGrpSpPr/>
          <p:nvPr/>
        </p:nvGrpSpPr>
        <p:grpSpPr bwMode="auto">
          <a:xfrm>
            <a:off x="5391473" y="962992"/>
            <a:ext cx="3428999" cy="528638"/>
            <a:chOff x="5098905" y="720145"/>
            <a:chExt cx="3428999" cy="528214"/>
          </a:xfrm>
          <a:noFill/>
        </p:grpSpPr>
        <p:grpSp>
          <p:nvGrpSpPr>
            <p:cNvPr id="23" name="组合 17"/>
            <p:cNvGrpSpPr/>
            <p:nvPr/>
          </p:nvGrpSpPr>
          <p:grpSpPr bwMode="auto">
            <a:xfrm>
              <a:off x="5098905" y="720145"/>
              <a:ext cx="3428999" cy="528214"/>
              <a:chOff x="6300233" y="1007866"/>
              <a:chExt cx="3429037" cy="704413"/>
            </a:xfrm>
            <a:grpFill/>
          </p:grpSpPr>
          <p:sp>
            <p:nvSpPr>
              <p:cNvPr id="26" name="圆角矩形标注 25"/>
              <p:cNvSpPr/>
              <p:nvPr/>
            </p:nvSpPr>
            <p:spPr>
              <a:xfrm>
                <a:off x="6344857" y="1007866"/>
                <a:ext cx="2187599" cy="704413"/>
              </a:xfrm>
              <a:prstGeom prst="wedgeRoundRectCallout">
                <a:avLst>
                  <a:gd name="adj1" fmla="val -31680"/>
                  <a:gd name="adj2" fmla="val 80297"/>
                  <a:gd name="adj3" fmla="val 16667"/>
                </a:avLst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" name="TextBox 14"/>
              <p:cNvSpPr txBox="1">
                <a:spLocks noChangeArrowheads="1"/>
              </p:cNvSpPr>
              <p:nvPr/>
            </p:nvSpPr>
            <p:spPr bwMode="auto">
              <a:xfrm>
                <a:off x="6300233" y="1040622"/>
                <a:ext cx="3429037" cy="61566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我抓了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8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个   。</a:t>
                </a:r>
                <a:endPara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24" name="Picture 31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87108" y="744707"/>
              <a:ext cx="428628" cy="3852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1" name="图片 30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2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圆角矩形标注 56"/>
          <p:cNvSpPr/>
          <p:nvPr/>
        </p:nvSpPr>
        <p:spPr bwMode="auto">
          <a:xfrm>
            <a:off x="1763688" y="3193737"/>
            <a:ext cx="4824536" cy="477970"/>
          </a:xfrm>
          <a:prstGeom prst="wedgeRoundRectCallout">
            <a:avLst>
              <a:gd name="adj1" fmla="val 58133"/>
              <a:gd name="adj2" fmla="val 24221"/>
              <a:gd name="adj3" fmla="val 16667"/>
            </a:avLst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哪一种花片抓得多？多多少个？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1988" y="1050280"/>
            <a:ext cx="314093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35"/>
          <p:cNvGrpSpPr/>
          <p:nvPr/>
        </p:nvGrpSpPr>
        <p:grpSpPr bwMode="auto">
          <a:xfrm>
            <a:off x="2324223" y="632098"/>
            <a:ext cx="2541588" cy="500062"/>
            <a:chOff x="1428728" y="285734"/>
            <a:chExt cx="2541904" cy="500066"/>
          </a:xfrm>
        </p:grpSpPr>
        <p:grpSp>
          <p:nvGrpSpPr>
            <p:cNvPr id="5" name="组合 13"/>
            <p:cNvGrpSpPr/>
            <p:nvPr/>
          </p:nvGrpSpPr>
          <p:grpSpPr bwMode="auto">
            <a:xfrm>
              <a:off x="1428728" y="285734"/>
              <a:ext cx="2541904" cy="500066"/>
              <a:chOff x="6662624" y="-1814072"/>
              <a:chExt cx="1882457" cy="1234970"/>
            </a:xfrm>
            <a:solidFill>
              <a:srgbClr val="FFFFCC"/>
            </a:solidFill>
            <a:effectLst/>
          </p:grpSpPr>
          <p:sp>
            <p:nvSpPr>
              <p:cNvPr id="20" name="圆角矩形标注 19"/>
              <p:cNvSpPr/>
              <p:nvPr/>
            </p:nvSpPr>
            <p:spPr>
              <a:xfrm>
                <a:off x="6674660" y="-1814070"/>
                <a:ext cx="1680918" cy="1234968"/>
              </a:xfrm>
              <a:prstGeom prst="wedgeRoundRectCallout">
                <a:avLst>
                  <a:gd name="adj1" fmla="val 197"/>
                  <a:gd name="adj2" fmla="val 78676"/>
                  <a:gd name="adj3" fmla="val 16667"/>
                </a:avLst>
              </a:prstGeom>
              <a:solidFill>
                <a:srgbClr val="FFF0D1"/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" name="TextBox 14"/>
              <p:cNvSpPr txBox="1">
                <a:spLocks noChangeArrowheads="1"/>
              </p:cNvSpPr>
              <p:nvPr/>
            </p:nvSpPr>
            <p:spPr bwMode="auto">
              <a:xfrm>
                <a:off x="6662624" y="-1814072"/>
                <a:ext cx="1882457" cy="11401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我抓了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13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个   。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19" name="Picture 30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07539" y="321471"/>
              <a:ext cx="392891" cy="392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组合 37"/>
          <p:cNvGrpSpPr/>
          <p:nvPr/>
        </p:nvGrpSpPr>
        <p:grpSpPr bwMode="auto">
          <a:xfrm>
            <a:off x="5436096" y="627534"/>
            <a:ext cx="3500438" cy="533400"/>
            <a:chOff x="5143528" y="571486"/>
            <a:chExt cx="3500438" cy="532972"/>
          </a:xfrm>
        </p:grpSpPr>
        <p:grpSp>
          <p:nvGrpSpPr>
            <p:cNvPr id="7" name="组合 17"/>
            <p:cNvGrpSpPr/>
            <p:nvPr/>
          </p:nvGrpSpPr>
          <p:grpSpPr bwMode="auto">
            <a:xfrm>
              <a:off x="5143528" y="571486"/>
              <a:ext cx="3500438" cy="532972"/>
              <a:chOff x="6344857" y="809619"/>
              <a:chExt cx="3500477" cy="710758"/>
            </a:xfrm>
          </p:grpSpPr>
          <p:sp>
            <p:nvSpPr>
              <p:cNvPr id="26" name="圆角矩形标注 25"/>
              <p:cNvSpPr/>
              <p:nvPr/>
            </p:nvSpPr>
            <p:spPr>
              <a:xfrm>
                <a:off x="6344857" y="815964"/>
                <a:ext cx="2187599" cy="704413"/>
              </a:xfrm>
              <a:prstGeom prst="wedgeRoundRectCallout">
                <a:avLst>
                  <a:gd name="adj1" fmla="val -40356"/>
                  <a:gd name="adj2" fmla="val 81929"/>
                  <a:gd name="adj3" fmla="val 16667"/>
                </a:avLst>
              </a:prstGeom>
              <a:solidFill>
                <a:srgbClr val="B3D9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" name="TextBox 14"/>
              <p:cNvSpPr txBox="1">
                <a:spLocks noChangeArrowheads="1"/>
              </p:cNvSpPr>
              <p:nvPr/>
            </p:nvSpPr>
            <p:spPr bwMode="auto">
              <a:xfrm>
                <a:off x="6416297" y="809619"/>
                <a:ext cx="3429037" cy="615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我抓了</a:t>
                </a:r>
                <a:r>
                  <a:rPr lang="en-US" altLang="zh-CN" sz="240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8</a:t>
                </a:r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个   。</a:t>
                </a:r>
                <a:endParaRPr lang="zh-CN" altLang="zh-CN" sz="24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24" name="Picture 31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86216" y="615026"/>
              <a:ext cx="428628" cy="385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组合 46"/>
          <p:cNvGrpSpPr/>
          <p:nvPr/>
        </p:nvGrpSpPr>
        <p:grpSpPr bwMode="auto">
          <a:xfrm>
            <a:off x="1475656" y="3939902"/>
            <a:ext cx="6408712" cy="646331"/>
            <a:chOff x="1785974" y="2940675"/>
            <a:chExt cx="8001000" cy="645618"/>
          </a:xfrm>
        </p:grpSpPr>
        <p:sp>
          <p:nvSpPr>
            <p:cNvPr id="23" name="矩形 12"/>
            <p:cNvSpPr>
              <a:spLocks noChangeArrowheads="1"/>
            </p:cNvSpPr>
            <p:nvPr/>
          </p:nvSpPr>
          <p:spPr bwMode="auto">
            <a:xfrm>
              <a:off x="1785974" y="2940675"/>
              <a:ext cx="8001000" cy="6456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先用   和   排一排，再说说可以怎样计算。</a:t>
              </a:r>
            </a:p>
          </p:txBody>
        </p:sp>
        <p:pic>
          <p:nvPicPr>
            <p:cNvPr id="28" name="Picture 30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84963" y="3087500"/>
              <a:ext cx="477316" cy="392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1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55811" y="3095303"/>
              <a:ext cx="567533" cy="385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35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7" name="图片 36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8" name="文本框 26">
              <a:hlinkClick r:id="rId10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6"/>
          <p:cNvGrpSpPr/>
          <p:nvPr/>
        </p:nvGrpSpPr>
        <p:grpSpPr bwMode="auto">
          <a:xfrm>
            <a:off x="683568" y="411510"/>
            <a:ext cx="6128792" cy="646331"/>
            <a:chOff x="1785974" y="2940675"/>
            <a:chExt cx="6128792" cy="645617"/>
          </a:xfrm>
        </p:grpSpPr>
        <p:sp>
          <p:nvSpPr>
            <p:cNvPr id="4131" name="矩形 12"/>
            <p:cNvSpPr>
              <a:spLocks noChangeArrowheads="1"/>
            </p:cNvSpPr>
            <p:nvPr/>
          </p:nvSpPr>
          <p:spPr bwMode="auto">
            <a:xfrm>
              <a:off x="1785974" y="2940675"/>
              <a:ext cx="6128792" cy="6456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先用   和   排一排，再说说可以怎样计算。</a:t>
              </a:r>
            </a:p>
          </p:txBody>
        </p:sp>
        <p:pic>
          <p:nvPicPr>
            <p:cNvPr id="4132" name="Picture 30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36035" y="3087500"/>
              <a:ext cx="392891" cy="392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3" name="Picture 31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6116" y="3095303"/>
              <a:ext cx="428628" cy="385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47" b="48077"/>
          <a:stretch>
            <a:fillRect/>
          </a:stretch>
        </p:blipFill>
        <p:spPr bwMode="auto">
          <a:xfrm>
            <a:off x="1285875" y="1071563"/>
            <a:ext cx="6492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1643063"/>
            <a:ext cx="6492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51"/>
          <p:cNvGrpSpPr/>
          <p:nvPr/>
        </p:nvGrpSpPr>
        <p:grpSpPr bwMode="auto">
          <a:xfrm>
            <a:off x="1928813" y="2355726"/>
            <a:ext cx="3435274" cy="523220"/>
            <a:chOff x="857223" y="4000510"/>
            <a:chExt cx="3435301" cy="523220"/>
          </a:xfrm>
        </p:grpSpPr>
        <p:grpSp>
          <p:nvGrpSpPr>
            <p:cNvPr id="4" name="组合 37"/>
            <p:cNvGrpSpPr/>
            <p:nvPr/>
          </p:nvGrpSpPr>
          <p:grpSpPr bwMode="auto">
            <a:xfrm>
              <a:off x="857223" y="4000510"/>
              <a:ext cx="3435301" cy="523220"/>
              <a:chOff x="2071660" y="4933973"/>
              <a:chExt cx="3435310" cy="523220"/>
            </a:xfrm>
          </p:grpSpPr>
          <p:sp>
            <p:nvSpPr>
              <p:cNvPr id="4129" name="TextBox 11"/>
              <p:cNvSpPr txBox="1">
                <a:spLocks noChangeArrowheads="1"/>
              </p:cNvSpPr>
              <p:nvPr/>
            </p:nvSpPr>
            <p:spPr bwMode="auto">
              <a:xfrm>
                <a:off x="2071660" y="4933973"/>
                <a:ext cx="3000375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13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－</a:t>
                </a:r>
                <a:r>
                  <a:rPr lang="en-US" altLang="zh-CN" sz="28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8 =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130" name="矩形 36"/>
              <p:cNvSpPr>
                <a:spLocks noChangeArrowheads="1"/>
              </p:cNvSpPr>
              <p:nvPr/>
            </p:nvSpPr>
            <p:spPr bwMode="auto">
              <a:xfrm>
                <a:off x="4219499" y="4933973"/>
                <a:ext cx="1287471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8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5</a:t>
                </a: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（  ）</a:t>
                </a:r>
              </a:p>
            </p:txBody>
          </p:sp>
        </p:grpSp>
        <p:sp>
          <p:nvSpPr>
            <p:cNvPr id="4128" name="矩形 50"/>
            <p:cNvSpPr>
              <a:spLocks noChangeArrowheads="1"/>
            </p:cNvSpPr>
            <p:nvPr/>
          </p:nvSpPr>
          <p:spPr bwMode="auto">
            <a:xfrm>
              <a:off x="3572439" y="4000510"/>
              <a:ext cx="545346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个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59"/>
          <p:cNvGrpSpPr/>
          <p:nvPr/>
        </p:nvGrpSpPr>
        <p:grpSpPr bwMode="auto">
          <a:xfrm>
            <a:off x="5500688" y="2427288"/>
            <a:ext cx="3786187" cy="533400"/>
            <a:chOff x="5286383" y="2143122"/>
            <a:chExt cx="3786211" cy="532972"/>
          </a:xfrm>
          <a:noFill/>
        </p:grpSpPr>
        <p:grpSp>
          <p:nvGrpSpPr>
            <p:cNvPr id="6" name="组合 17"/>
            <p:cNvGrpSpPr/>
            <p:nvPr/>
          </p:nvGrpSpPr>
          <p:grpSpPr bwMode="auto">
            <a:xfrm>
              <a:off x="5286383" y="2143122"/>
              <a:ext cx="3786211" cy="532972"/>
              <a:chOff x="6344858" y="809619"/>
              <a:chExt cx="3786253" cy="710758"/>
            </a:xfrm>
            <a:grpFill/>
          </p:grpSpPr>
          <p:sp>
            <p:nvSpPr>
              <p:cNvPr id="56" name="圆角矩形标注 55"/>
              <p:cNvSpPr/>
              <p:nvPr/>
            </p:nvSpPr>
            <p:spPr>
              <a:xfrm>
                <a:off x="6344858" y="815964"/>
                <a:ext cx="2071723" cy="704413"/>
              </a:xfrm>
              <a:prstGeom prst="wedgeRoundRectCallout">
                <a:avLst>
                  <a:gd name="adj1" fmla="val 58697"/>
                  <a:gd name="adj2" fmla="val 15502"/>
                  <a:gd name="adj3" fmla="val 16667"/>
                </a:avLst>
              </a:prstGeom>
              <a:grp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126" name="TextBox 14"/>
              <p:cNvSpPr txBox="1">
                <a:spLocks noChangeArrowheads="1"/>
              </p:cNvSpPr>
              <p:nvPr/>
            </p:nvSpPr>
            <p:spPr bwMode="auto">
              <a:xfrm>
                <a:off x="6702073" y="809619"/>
                <a:ext cx="3429038" cy="61566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400" b="1" dirty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多，多</a:t>
                </a:r>
                <a:r>
                  <a:rPr lang="en-US" altLang="zh-CN" sz="2400" b="1" dirty="0">
                    <a:cs typeface="Arial" panose="020B0604020202020204" pitchFamily="34" charset="0"/>
                  </a:rPr>
                  <a:t>5</a:t>
                </a:r>
                <a:r>
                  <a:rPr lang="zh-CN" altLang="en-US" sz="2400" b="1" dirty="0">
                    <a:latin typeface="楷体_GB2312" panose="02010609030101010101" pitchFamily="49" charset="-122"/>
                    <a:ea typeface="楷体_GB2312" panose="02010609030101010101" pitchFamily="49" charset="-122"/>
                  </a:rPr>
                  <a:t>个。</a:t>
                </a:r>
                <a:endParaRPr lang="zh-CN" altLang="zh-CN" sz="2400" b="1" dirty="0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  <p:pic>
          <p:nvPicPr>
            <p:cNvPr id="4124" name="Picture 30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22117" y="2178859"/>
              <a:ext cx="392891" cy="3928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组合 63"/>
          <p:cNvGrpSpPr/>
          <p:nvPr/>
        </p:nvGrpSpPr>
        <p:grpSpPr bwMode="auto">
          <a:xfrm>
            <a:off x="1691680" y="3461742"/>
            <a:ext cx="3286125" cy="838200"/>
            <a:chOff x="2357422" y="2928940"/>
            <a:chExt cx="3286148" cy="838200"/>
          </a:xfrm>
          <a:noFill/>
        </p:grpSpPr>
        <p:grpSp>
          <p:nvGrpSpPr>
            <p:cNvPr id="8" name="组合 13"/>
            <p:cNvGrpSpPr/>
            <p:nvPr/>
          </p:nvGrpSpPr>
          <p:grpSpPr bwMode="auto">
            <a:xfrm>
              <a:off x="2357422" y="2928940"/>
              <a:ext cx="3286148" cy="838200"/>
              <a:chOff x="910906" y="744507"/>
              <a:chExt cx="3747227" cy="1115974"/>
            </a:xfrm>
            <a:grpFill/>
          </p:grpSpPr>
          <p:sp>
            <p:nvSpPr>
              <p:cNvPr id="48" name="圆角矩形标注 47"/>
              <p:cNvSpPr/>
              <p:nvPr/>
            </p:nvSpPr>
            <p:spPr>
              <a:xfrm>
                <a:off x="910906" y="744507"/>
                <a:ext cx="3095535" cy="665781"/>
              </a:xfrm>
              <a:prstGeom prst="wedgeRoundRectCallout">
                <a:avLst>
                  <a:gd name="adj1" fmla="val -58723"/>
                  <a:gd name="adj2" fmla="val 27148"/>
                  <a:gd name="adj3" fmla="val 16667"/>
                </a:avLst>
              </a:prstGeom>
              <a:grpFill/>
              <a:ln w="1270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122" name="TextBox 42"/>
              <p:cNvSpPr txBox="1">
                <a:spLocks noChangeArrowheads="1"/>
              </p:cNvSpPr>
              <p:nvPr/>
            </p:nvSpPr>
            <p:spPr bwMode="auto">
              <a:xfrm>
                <a:off x="1310996" y="753200"/>
                <a:ext cx="3347137" cy="1107281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比   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少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多少个？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  <a:p>
                <a:pPr algn="ctr"/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119" name="Picture 30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17516" y="2960883"/>
              <a:ext cx="392891" cy="3928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4120" name="Picture 31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80030" y="2964821"/>
              <a:ext cx="428628" cy="3852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组合 38"/>
          <p:cNvGrpSpPr/>
          <p:nvPr/>
        </p:nvGrpSpPr>
        <p:grpSpPr bwMode="auto">
          <a:xfrm>
            <a:off x="4599384" y="3219822"/>
            <a:ext cx="3429000" cy="1143000"/>
            <a:chOff x="6215106" y="1785932"/>
            <a:chExt cx="3428992" cy="1143008"/>
          </a:xfrm>
          <a:noFill/>
        </p:grpSpPr>
        <p:sp>
          <p:nvSpPr>
            <p:cNvPr id="38" name="云形标注 37"/>
            <p:cNvSpPr/>
            <p:nvPr/>
          </p:nvSpPr>
          <p:spPr>
            <a:xfrm>
              <a:off x="6215106" y="1785932"/>
              <a:ext cx="2928931" cy="1143008"/>
            </a:xfrm>
            <a:prstGeom prst="cloudCallout">
              <a:avLst>
                <a:gd name="adj1" fmla="val 60542"/>
                <a:gd name="adj2" fmla="val 7989"/>
              </a:avLst>
            </a:prstGeom>
            <a:grpFill/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  <p:grpSp>
          <p:nvGrpSpPr>
            <p:cNvPr id="10" name="组合 72"/>
            <p:cNvGrpSpPr/>
            <p:nvPr/>
          </p:nvGrpSpPr>
          <p:grpSpPr bwMode="auto">
            <a:xfrm>
              <a:off x="6459573" y="1955071"/>
              <a:ext cx="3184525" cy="830993"/>
              <a:chOff x="4816197" y="3671904"/>
              <a:chExt cx="3184849" cy="830997"/>
            </a:xfrm>
            <a:grpFill/>
          </p:grpSpPr>
          <p:grpSp>
            <p:nvGrpSpPr>
              <p:cNvPr id="11" name="组合 64"/>
              <p:cNvGrpSpPr/>
              <p:nvPr/>
            </p:nvGrpSpPr>
            <p:grpSpPr bwMode="auto">
              <a:xfrm>
                <a:off x="4816197" y="3671904"/>
                <a:ext cx="3184849" cy="830997"/>
                <a:chOff x="1428747" y="314318"/>
                <a:chExt cx="3184849" cy="830997"/>
              </a:xfrm>
              <a:grpFill/>
            </p:grpSpPr>
            <p:sp>
              <p:nvSpPr>
                <p:cNvPr id="4116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1428747" y="314318"/>
                  <a:ext cx="3184849" cy="83099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 比  多</a:t>
                  </a:r>
                  <a:r>
                    <a:rPr lang="en-US" altLang="zh-CN" sz="2400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5</a:t>
                  </a:r>
                  <a:r>
                    <a: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个，</a:t>
                  </a:r>
                  <a:endPara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  <a:p>
                  <a:pPr>
                    <a:buFont typeface="Arial" panose="020B0604020202020204" pitchFamily="34" charset="0"/>
                    <a:buNone/>
                  </a:pPr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 </a:t>
                  </a:r>
                  <a:r>
                    <a: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就比  少</a:t>
                  </a:r>
                  <a:r>
                    <a:rPr lang="en-US" altLang="zh-CN" sz="2400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5</a:t>
                  </a:r>
                  <a:r>
                    <a: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个。</a:t>
                  </a:r>
                  <a:endPara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pic>
              <p:nvPicPr>
                <p:cNvPr id="4117" name="Picture 30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456454" y="331024"/>
                  <a:ext cx="392891" cy="3928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4113" name="Picture 31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443976" y="3677513"/>
                <a:ext cx="428628" cy="38522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4" name="Picture 31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29612" y="4063273"/>
                <a:ext cx="428628" cy="38522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5" name="Picture 30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91637" y="4055312"/>
                <a:ext cx="392891" cy="3928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5" name="组合 4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6" name="图片 45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7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3131840" y="3219822"/>
            <a:ext cx="4320480" cy="936104"/>
            <a:chOff x="3131840" y="3219822"/>
            <a:chExt cx="4320480" cy="936104"/>
          </a:xfrm>
        </p:grpSpPr>
        <p:sp>
          <p:nvSpPr>
            <p:cNvPr id="46" name="圆角矩形标注 45"/>
            <p:cNvSpPr/>
            <p:nvPr/>
          </p:nvSpPr>
          <p:spPr>
            <a:xfrm>
              <a:off x="3131840" y="3219822"/>
              <a:ext cx="4320480" cy="936104"/>
            </a:xfrm>
            <a:prstGeom prst="wedgeRoundRectCallout">
              <a:avLst>
                <a:gd name="adj1" fmla="val -57570"/>
                <a:gd name="adj2" fmla="val 9973"/>
                <a:gd name="adj3" fmla="val 16667"/>
              </a:avLst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72"/>
            <p:cNvGrpSpPr/>
            <p:nvPr/>
          </p:nvGrpSpPr>
          <p:grpSpPr bwMode="auto">
            <a:xfrm>
              <a:off x="3347864" y="3291830"/>
              <a:ext cx="3859988" cy="461666"/>
              <a:chOff x="4816196" y="3671904"/>
              <a:chExt cx="3860372" cy="461671"/>
            </a:xfrm>
          </p:grpSpPr>
          <p:grpSp>
            <p:nvGrpSpPr>
              <p:cNvPr id="11" name="组合 64"/>
              <p:cNvGrpSpPr/>
              <p:nvPr/>
            </p:nvGrpSpPr>
            <p:grpSpPr bwMode="auto">
              <a:xfrm>
                <a:off x="4816196" y="3671904"/>
                <a:ext cx="3860372" cy="461671"/>
                <a:chOff x="1428746" y="314318"/>
                <a:chExt cx="3860372" cy="461671"/>
              </a:xfrm>
            </p:grpSpPr>
            <p:sp>
              <p:nvSpPr>
                <p:cNvPr id="4116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1428746" y="314318"/>
                  <a:ext cx="3860372" cy="4616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>
                    <a:buFont typeface="Arial" panose="020B0604020202020204" pitchFamily="34" charset="0"/>
                    <a:buNone/>
                  </a:pPr>
                  <a:r>
                    <a: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 比  多</a:t>
                  </a:r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5</a:t>
                  </a:r>
                  <a:r>
                    <a: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个</a:t>
                  </a:r>
                  <a:r>
                    <a:rPr lang="zh-CN" altLang="en-US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， 比  </a:t>
                  </a:r>
                  <a:r>
                    <a: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少</a:t>
                  </a:r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5</a:t>
                  </a:r>
                  <a:r>
                    <a:rPr lang="zh-CN" altLang="en-US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个</a:t>
                  </a:r>
                  <a:r>
                    <a:rPr lang="en-US" altLang="zh-CN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,</a:t>
                  </a:r>
                  <a:endPara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pic>
              <p:nvPicPr>
                <p:cNvPr id="4117" name="Picture 30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456454" y="319927"/>
                  <a:ext cx="392891" cy="3928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4113" name="Picture 31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443976" y="3677513"/>
                <a:ext cx="428628" cy="385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4" name="Picture 31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660143" y="3677513"/>
                <a:ext cx="428628" cy="385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5" name="Picture 30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47480" y="3677513"/>
                <a:ext cx="392891" cy="3928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组合 46"/>
          <p:cNvGrpSpPr/>
          <p:nvPr/>
        </p:nvGrpSpPr>
        <p:grpSpPr bwMode="auto">
          <a:xfrm>
            <a:off x="387424" y="413251"/>
            <a:ext cx="8001000" cy="646331"/>
            <a:chOff x="1785974" y="2940675"/>
            <a:chExt cx="8001000" cy="645617"/>
          </a:xfrm>
        </p:grpSpPr>
        <p:sp>
          <p:nvSpPr>
            <p:cNvPr id="4131" name="矩形 12"/>
            <p:cNvSpPr>
              <a:spLocks noChangeArrowheads="1"/>
            </p:cNvSpPr>
            <p:nvPr/>
          </p:nvSpPr>
          <p:spPr bwMode="auto">
            <a:xfrm>
              <a:off x="1785974" y="2940675"/>
              <a:ext cx="8001000" cy="6456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先用   和   排一排，再说说可以怎样计算。</a:t>
              </a:r>
            </a:p>
          </p:txBody>
        </p:sp>
        <p:pic>
          <p:nvPicPr>
            <p:cNvPr id="4132" name="Picture 30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36035" y="3087500"/>
              <a:ext cx="392891" cy="392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3" name="Picture 31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6116" y="3095303"/>
              <a:ext cx="428628" cy="385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47" b="48077"/>
          <a:stretch>
            <a:fillRect/>
          </a:stretch>
        </p:blipFill>
        <p:spPr bwMode="auto">
          <a:xfrm>
            <a:off x="1285875" y="1071563"/>
            <a:ext cx="6492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1643063"/>
            <a:ext cx="6492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51"/>
          <p:cNvGrpSpPr/>
          <p:nvPr/>
        </p:nvGrpSpPr>
        <p:grpSpPr bwMode="auto">
          <a:xfrm>
            <a:off x="1928813" y="2355726"/>
            <a:ext cx="3435274" cy="523220"/>
            <a:chOff x="857223" y="4000510"/>
            <a:chExt cx="3435301" cy="523220"/>
          </a:xfrm>
        </p:grpSpPr>
        <p:grpSp>
          <p:nvGrpSpPr>
            <p:cNvPr id="4" name="组合 37"/>
            <p:cNvGrpSpPr/>
            <p:nvPr/>
          </p:nvGrpSpPr>
          <p:grpSpPr bwMode="auto">
            <a:xfrm>
              <a:off x="857223" y="4000510"/>
              <a:ext cx="3435301" cy="523220"/>
              <a:chOff x="2071660" y="4933973"/>
              <a:chExt cx="3435310" cy="523220"/>
            </a:xfrm>
          </p:grpSpPr>
          <p:sp>
            <p:nvSpPr>
              <p:cNvPr id="4129" name="TextBox 11"/>
              <p:cNvSpPr txBox="1">
                <a:spLocks noChangeArrowheads="1"/>
              </p:cNvSpPr>
              <p:nvPr/>
            </p:nvSpPr>
            <p:spPr bwMode="auto">
              <a:xfrm>
                <a:off x="2071660" y="4933973"/>
                <a:ext cx="3000375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13</a:t>
                </a:r>
                <a:r>
                  <a:rPr lang="zh-CN" altLang="en-US" sz="28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－</a:t>
                </a:r>
                <a:r>
                  <a:rPr lang="en-US" altLang="zh-CN" sz="28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8 =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130" name="矩形 36"/>
              <p:cNvSpPr>
                <a:spLocks noChangeArrowheads="1"/>
              </p:cNvSpPr>
              <p:nvPr/>
            </p:nvSpPr>
            <p:spPr bwMode="auto">
              <a:xfrm>
                <a:off x="4219499" y="4933973"/>
                <a:ext cx="1287471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8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5</a:t>
                </a: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（  ）</a:t>
                </a:r>
              </a:p>
            </p:txBody>
          </p:sp>
        </p:grpSp>
        <p:sp>
          <p:nvSpPr>
            <p:cNvPr id="4128" name="矩形 50"/>
            <p:cNvSpPr>
              <a:spLocks noChangeArrowheads="1"/>
            </p:cNvSpPr>
            <p:nvPr/>
          </p:nvSpPr>
          <p:spPr bwMode="auto">
            <a:xfrm>
              <a:off x="3572439" y="4000510"/>
              <a:ext cx="545346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个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843808" y="3651870"/>
            <a:ext cx="5112568" cy="461665"/>
            <a:chOff x="2915816" y="3651870"/>
            <a:chExt cx="5112568" cy="461665"/>
          </a:xfrm>
        </p:grpSpPr>
        <p:sp>
          <p:nvSpPr>
            <p:cNvPr id="45" name="TextBox 14"/>
            <p:cNvSpPr txBox="1">
              <a:spLocks noChangeArrowheads="1"/>
            </p:cNvSpPr>
            <p:nvPr/>
          </p:nvSpPr>
          <p:spPr bwMode="auto">
            <a:xfrm>
              <a:off x="2915816" y="3651870"/>
              <a:ext cx="5112568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我们可以说  和  </a:t>
              </a:r>
              <a:r>
                <a:rPr lang="zh-CN" altLang="en-US" sz="24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相差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个。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47" name="Picture 30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32040" y="3651870"/>
              <a:ext cx="392852" cy="392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31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32053" y="3651870"/>
              <a:ext cx="428585" cy="385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组合 3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5" name="文本框 26">
              <a:hlinkClick r:id="rId10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64407" y="378223"/>
            <a:ext cx="4209830" cy="300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7"/>
          <p:cNvGrpSpPr/>
          <p:nvPr/>
        </p:nvGrpSpPr>
        <p:grpSpPr bwMode="auto">
          <a:xfrm>
            <a:off x="5678293" y="843558"/>
            <a:ext cx="1774027" cy="1296144"/>
            <a:chOff x="5856680" y="411575"/>
            <a:chExt cx="1774025" cy="1729410"/>
          </a:xfrm>
        </p:grpSpPr>
        <p:sp>
          <p:nvSpPr>
            <p:cNvPr id="6" name="云形标注 5"/>
            <p:cNvSpPr/>
            <p:nvPr/>
          </p:nvSpPr>
          <p:spPr>
            <a:xfrm>
              <a:off x="5856680" y="411575"/>
              <a:ext cx="1774025" cy="1729410"/>
            </a:xfrm>
            <a:prstGeom prst="cloudCallout">
              <a:avLst>
                <a:gd name="adj1" fmla="val 44457"/>
                <a:gd name="adj2" fmla="val 51935"/>
              </a:avLst>
            </a:prstGeom>
            <a:noFill/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141" name="TextBox 14"/>
            <p:cNvSpPr txBox="1">
              <a:spLocks noChangeArrowheads="1"/>
            </p:cNvSpPr>
            <p:nvPr/>
          </p:nvSpPr>
          <p:spPr bwMode="auto">
            <a:xfrm>
              <a:off x="6064039" y="507653"/>
              <a:ext cx="1415457" cy="16015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男生比女生少多少人？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18"/>
          <p:cNvGrpSpPr/>
          <p:nvPr/>
        </p:nvGrpSpPr>
        <p:grpSpPr bwMode="auto">
          <a:xfrm>
            <a:off x="5805090" y="3579862"/>
            <a:ext cx="2084388" cy="461962"/>
            <a:chOff x="5928507" y="3521817"/>
            <a:chExt cx="2083265" cy="461960"/>
          </a:xfrm>
        </p:grpSpPr>
        <p:grpSp>
          <p:nvGrpSpPr>
            <p:cNvPr id="4" name="组合 17"/>
            <p:cNvGrpSpPr/>
            <p:nvPr/>
          </p:nvGrpSpPr>
          <p:grpSpPr bwMode="auto">
            <a:xfrm>
              <a:off x="6011545" y="3521817"/>
              <a:ext cx="2000227" cy="461960"/>
              <a:chOff x="3143170" y="3337450"/>
              <a:chExt cx="2000264" cy="461665"/>
            </a:xfrm>
          </p:grpSpPr>
          <p:sp>
            <p:nvSpPr>
              <p:cNvPr id="5138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50"/>
                <a:ext cx="200026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dirty="0">
                    <a:cs typeface="Arial" panose="020B0604020202020204" pitchFamily="34" charset="0"/>
                  </a:rPr>
                  <a:t>           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705512" y="3408841"/>
                <a:ext cx="357001" cy="356958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1" name="矩形 10"/>
            <p:cNvSpPr/>
            <p:nvPr/>
          </p:nvSpPr>
          <p:spPr bwMode="auto">
            <a:xfrm>
              <a:off x="5928507" y="3593254"/>
              <a:ext cx="356996" cy="35718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724128" y="3594149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24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657578" y="3598912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7443495" y="3589387"/>
            <a:ext cx="3385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198790" y="3589387"/>
            <a:ext cx="4921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－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6701929" y="3656062"/>
            <a:ext cx="357187" cy="35718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242571" y="3632249"/>
            <a:ext cx="387350" cy="398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34" name="矩形 20"/>
          <p:cNvSpPr>
            <a:spLocks noChangeArrowheads="1"/>
          </p:cNvSpPr>
          <p:nvPr/>
        </p:nvSpPr>
        <p:spPr bwMode="auto">
          <a:xfrm>
            <a:off x="7603728" y="3598912"/>
            <a:ext cx="11144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33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  ）</a:t>
            </a:r>
            <a:endParaRPr lang="zh-CN" altLang="en-US">
              <a:solidFill>
                <a:srgbClr val="FF3399"/>
              </a:solidFill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7905353" y="3598912"/>
            <a:ext cx="49371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6415" y="242773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96655" y="232610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圆角矩形标注 28"/>
          <p:cNvSpPr/>
          <p:nvPr/>
        </p:nvSpPr>
        <p:spPr>
          <a:xfrm>
            <a:off x="2356950" y="3291830"/>
            <a:ext cx="2664296" cy="1152128"/>
          </a:xfrm>
          <a:prstGeom prst="wedgeRoundRectCallout">
            <a:avLst>
              <a:gd name="adj1" fmla="val -58848"/>
              <a:gd name="adj2" fmla="val 7149"/>
              <a:gd name="adj3" fmla="val 16667"/>
            </a:avLst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男生比女生少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人；</a:t>
            </a:r>
            <a:endParaRPr lang="en-US" altLang="zh-CN" sz="24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还可以说女生比男生多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12"/>
          <p:cNvSpPr>
            <a:spLocks noChangeArrowheads="1"/>
          </p:cNvSpPr>
          <p:nvPr/>
        </p:nvSpPr>
        <p:spPr bwMode="auto">
          <a:xfrm>
            <a:off x="616695" y="915566"/>
            <a:ext cx="6429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" name="组合 18"/>
          <p:cNvGrpSpPr/>
          <p:nvPr/>
        </p:nvGrpSpPr>
        <p:grpSpPr bwMode="auto">
          <a:xfrm>
            <a:off x="3716858" y="4178970"/>
            <a:ext cx="2084388" cy="461962"/>
            <a:chOff x="5928507" y="3521817"/>
            <a:chExt cx="2083265" cy="461960"/>
          </a:xfrm>
        </p:grpSpPr>
        <p:grpSp>
          <p:nvGrpSpPr>
            <p:cNvPr id="3" name="组合 17"/>
            <p:cNvGrpSpPr/>
            <p:nvPr/>
          </p:nvGrpSpPr>
          <p:grpSpPr bwMode="auto">
            <a:xfrm>
              <a:off x="6011545" y="3521817"/>
              <a:ext cx="2000227" cy="461960"/>
              <a:chOff x="3143170" y="3337450"/>
              <a:chExt cx="2000264" cy="461665"/>
            </a:xfrm>
          </p:grpSpPr>
          <p:sp>
            <p:nvSpPr>
              <p:cNvPr id="6167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50"/>
                <a:ext cx="200026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dirty="0">
                    <a:cs typeface="Arial" panose="020B0604020202020204" pitchFamily="34" charset="0"/>
                  </a:rPr>
                  <a:t>           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705512" y="3408841"/>
                <a:ext cx="357001" cy="356958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 bwMode="auto">
            <a:xfrm>
              <a:off x="5928507" y="3593254"/>
              <a:ext cx="356996" cy="35718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635896" y="4193257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53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569346" y="4198020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288483" y="4188495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23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110558" y="4188495"/>
            <a:ext cx="4921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－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4658246" y="4255170"/>
            <a:ext cx="357187" cy="35718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158183" y="4231357"/>
            <a:ext cx="387350" cy="398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156" name="矩形 20"/>
          <p:cNvSpPr>
            <a:spLocks noChangeArrowheads="1"/>
          </p:cNvSpPr>
          <p:nvPr/>
        </p:nvSpPr>
        <p:spPr bwMode="auto">
          <a:xfrm>
            <a:off x="5515496" y="4198020"/>
            <a:ext cx="11144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endParaRPr lang="zh-CN" altLang="en-US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5817121" y="4198020"/>
            <a:ext cx="49371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58" name="Picture 2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695" y="827987"/>
            <a:ext cx="5455493" cy="318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矩形 29"/>
          <p:cNvSpPr>
            <a:spLocks noChangeArrowheads="1"/>
          </p:cNvSpPr>
          <p:nvPr/>
        </p:nvSpPr>
        <p:spPr bwMode="auto">
          <a:xfrm>
            <a:off x="1500188" y="3109913"/>
            <a:ext cx="80182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53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</a:t>
            </a:r>
          </a:p>
        </p:txBody>
      </p:sp>
      <p:sp>
        <p:nvSpPr>
          <p:cNvPr id="6160" name="矩形 30"/>
          <p:cNvSpPr>
            <a:spLocks noChangeArrowheads="1"/>
          </p:cNvSpPr>
          <p:nvPr/>
        </p:nvSpPr>
        <p:spPr bwMode="auto">
          <a:xfrm>
            <a:off x="3429000" y="2967038"/>
            <a:ext cx="80182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</a:t>
            </a:r>
          </a:p>
        </p:txBody>
      </p:sp>
      <p:grpSp>
        <p:nvGrpSpPr>
          <p:cNvPr id="4" name="组合 17"/>
          <p:cNvGrpSpPr/>
          <p:nvPr/>
        </p:nvGrpSpPr>
        <p:grpSpPr bwMode="auto">
          <a:xfrm>
            <a:off x="6300192" y="1131591"/>
            <a:ext cx="2232246" cy="1512168"/>
            <a:chOff x="6344856" y="245590"/>
            <a:chExt cx="2232296" cy="2018373"/>
          </a:xfrm>
        </p:grpSpPr>
        <p:sp>
          <p:nvSpPr>
            <p:cNvPr id="33" name="云形标注 32"/>
            <p:cNvSpPr/>
            <p:nvPr/>
          </p:nvSpPr>
          <p:spPr>
            <a:xfrm>
              <a:off x="6344856" y="245590"/>
              <a:ext cx="2232296" cy="2018373"/>
            </a:xfrm>
            <a:prstGeom prst="cloudCallout">
              <a:avLst>
                <a:gd name="adj1" fmla="val 29134"/>
                <a:gd name="adj2" fmla="val 60335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164" name="TextBox 14"/>
            <p:cNvSpPr txBox="1">
              <a:spLocks noChangeArrowheads="1"/>
            </p:cNvSpPr>
            <p:nvPr/>
          </p:nvSpPr>
          <p:spPr bwMode="auto">
            <a:xfrm>
              <a:off x="6632895" y="341702"/>
              <a:ext cx="1863408" cy="18486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小猴比小熊多收多少个？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3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6" name="图片 3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7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矩形 12"/>
          <p:cNvSpPr>
            <a:spLocks noChangeArrowheads="1"/>
          </p:cNvSpPr>
          <p:nvPr/>
        </p:nvSpPr>
        <p:spPr bwMode="auto">
          <a:xfrm>
            <a:off x="616695" y="546815"/>
            <a:ext cx="6429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" name="组合 18"/>
          <p:cNvGrpSpPr/>
          <p:nvPr/>
        </p:nvGrpSpPr>
        <p:grpSpPr bwMode="auto">
          <a:xfrm>
            <a:off x="3263900" y="3795886"/>
            <a:ext cx="2084388" cy="461962"/>
            <a:chOff x="5928507" y="3521817"/>
            <a:chExt cx="2083265" cy="461960"/>
          </a:xfrm>
        </p:grpSpPr>
        <p:grpSp>
          <p:nvGrpSpPr>
            <p:cNvPr id="3" name="组合 17"/>
            <p:cNvGrpSpPr/>
            <p:nvPr/>
          </p:nvGrpSpPr>
          <p:grpSpPr bwMode="auto">
            <a:xfrm>
              <a:off x="6011545" y="3521817"/>
              <a:ext cx="2000227" cy="461960"/>
              <a:chOff x="3143170" y="3337450"/>
              <a:chExt cx="2000264" cy="461665"/>
            </a:xfrm>
          </p:grpSpPr>
          <p:sp>
            <p:nvSpPr>
              <p:cNvPr id="7192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50"/>
                <a:ext cx="200026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dirty="0">
                    <a:cs typeface="Arial" panose="020B0604020202020204" pitchFamily="34" charset="0"/>
                  </a:rPr>
                  <a:t>           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705512" y="3408841"/>
                <a:ext cx="357001" cy="356958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 bwMode="auto">
            <a:xfrm>
              <a:off x="5928507" y="3593254"/>
              <a:ext cx="356996" cy="35718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182938" y="3810173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23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216400" y="3814936"/>
            <a:ext cx="3385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835525" y="3805411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21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657600" y="3805411"/>
            <a:ext cx="4921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－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4205288" y="3872086"/>
            <a:ext cx="357187" cy="35718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705225" y="3848273"/>
            <a:ext cx="387350" cy="398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180" name="矩形 20"/>
          <p:cNvSpPr>
            <a:spLocks noChangeArrowheads="1"/>
          </p:cNvSpPr>
          <p:nvPr/>
        </p:nvSpPr>
        <p:spPr bwMode="auto">
          <a:xfrm>
            <a:off x="5062538" y="3814936"/>
            <a:ext cx="11144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33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  ）</a:t>
            </a:r>
            <a:endParaRPr lang="zh-CN" altLang="en-US">
              <a:solidFill>
                <a:srgbClr val="FF3399"/>
              </a:solidFill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5364163" y="3814936"/>
            <a:ext cx="49371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下</a:t>
            </a:r>
          </a:p>
        </p:txBody>
      </p:sp>
      <p:pic>
        <p:nvPicPr>
          <p:cNvPr id="7182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957334"/>
            <a:ext cx="187166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13"/>
          <p:cNvGrpSpPr/>
          <p:nvPr/>
        </p:nvGrpSpPr>
        <p:grpSpPr bwMode="auto">
          <a:xfrm>
            <a:off x="1617374" y="671573"/>
            <a:ext cx="2000268" cy="500066"/>
            <a:chOff x="6662625" y="-1814072"/>
            <a:chExt cx="1481338" cy="1234970"/>
          </a:xfrm>
          <a:noFill/>
          <a:effectLst/>
        </p:grpSpPr>
        <p:sp>
          <p:nvSpPr>
            <p:cNvPr id="37" name="圆角矩形标注 36"/>
            <p:cNvSpPr/>
            <p:nvPr/>
          </p:nvSpPr>
          <p:spPr>
            <a:xfrm>
              <a:off x="6674659" y="-1814070"/>
              <a:ext cx="1363493" cy="1234968"/>
            </a:xfrm>
            <a:prstGeom prst="wedgeRoundRectCallout">
              <a:avLst>
                <a:gd name="adj1" fmla="val 197"/>
                <a:gd name="adj2" fmla="val 78676"/>
                <a:gd name="adj3" fmla="val 16667"/>
              </a:avLst>
            </a:prstGeom>
            <a:grpFill/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8" name="TextBox 14"/>
            <p:cNvSpPr txBox="1">
              <a:spLocks noChangeArrowheads="1"/>
            </p:cNvSpPr>
            <p:nvPr/>
          </p:nvSpPr>
          <p:spPr bwMode="auto">
            <a:xfrm>
              <a:off x="6662625" y="-1814072"/>
              <a:ext cx="1481338" cy="114013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我跳了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23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下。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" name="组合 13"/>
          <p:cNvGrpSpPr/>
          <p:nvPr/>
        </p:nvGrpSpPr>
        <p:grpSpPr bwMode="auto">
          <a:xfrm>
            <a:off x="4474894" y="483518"/>
            <a:ext cx="1428760" cy="830997"/>
            <a:chOff x="4334245" y="43401"/>
            <a:chExt cx="1515614" cy="965513"/>
          </a:xfrm>
          <a:noFill/>
          <a:effectLst/>
        </p:grpSpPr>
        <p:sp>
          <p:nvSpPr>
            <p:cNvPr id="40" name="圆角矩形标注 39"/>
            <p:cNvSpPr/>
            <p:nvPr/>
          </p:nvSpPr>
          <p:spPr>
            <a:xfrm>
              <a:off x="4334245" y="95893"/>
              <a:ext cx="1439833" cy="913021"/>
            </a:xfrm>
            <a:prstGeom prst="wedgeRoundRectCallout">
              <a:avLst>
                <a:gd name="adj1" fmla="val -43838"/>
                <a:gd name="adj2" fmla="val 71893"/>
                <a:gd name="adj3" fmla="val 16667"/>
              </a:avLst>
            </a:prstGeom>
            <a:grpFill/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1" name="TextBox 14"/>
            <p:cNvSpPr txBox="1">
              <a:spLocks noChangeArrowheads="1"/>
            </p:cNvSpPr>
            <p:nvPr/>
          </p:nvSpPr>
          <p:spPr bwMode="auto">
            <a:xfrm>
              <a:off x="4334245" y="43401"/>
              <a:ext cx="1515614" cy="9655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我只跳了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下。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" name="组合 13"/>
          <p:cNvGrpSpPr/>
          <p:nvPr/>
        </p:nvGrpSpPr>
        <p:grpSpPr bwMode="auto">
          <a:xfrm>
            <a:off x="5298579" y="2139702"/>
            <a:ext cx="2214562" cy="1206500"/>
            <a:chOff x="910906" y="744507"/>
            <a:chExt cx="2525307" cy="1606803"/>
          </a:xfrm>
          <a:noFill/>
        </p:grpSpPr>
        <p:sp>
          <p:nvSpPr>
            <p:cNvPr id="43" name="圆角矩形标注 42"/>
            <p:cNvSpPr/>
            <p:nvPr/>
          </p:nvSpPr>
          <p:spPr>
            <a:xfrm>
              <a:off x="910906" y="744507"/>
              <a:ext cx="2362384" cy="1141676"/>
            </a:xfrm>
            <a:prstGeom prst="wedgeRoundRectCallout">
              <a:avLst>
                <a:gd name="adj1" fmla="val 61198"/>
                <a:gd name="adj2" fmla="val -2443"/>
                <a:gd name="adj3" fmla="val 16667"/>
              </a:avLst>
            </a:prstGeom>
            <a:grp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189" name="TextBox 42"/>
            <p:cNvSpPr txBox="1">
              <a:spLocks noChangeArrowheads="1"/>
            </p:cNvSpPr>
            <p:nvPr/>
          </p:nvSpPr>
          <p:spPr bwMode="auto">
            <a:xfrm>
              <a:off x="910906" y="753200"/>
              <a:ext cx="2525307" cy="159811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小熊比小兔少跳多少下？</a:t>
              </a:r>
              <a:endPara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  <a:p>
              <a:pPr algn="ctr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3141" y="2354014"/>
            <a:ext cx="8032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2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7278" y="1243084"/>
            <a:ext cx="21463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组合 3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6" name="图片 3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9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1" name="矩形 42"/>
          <p:cNvSpPr>
            <a:spLocks noChangeArrowheads="1"/>
          </p:cNvSpPr>
          <p:nvPr/>
        </p:nvSpPr>
        <p:spPr bwMode="auto">
          <a:xfrm>
            <a:off x="5149850" y="2660749"/>
            <a:ext cx="493713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rPr>
              <a:t>台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4611688" y="2686149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37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3814763" y="2684561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16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3386138" y="2635349"/>
            <a:ext cx="4921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2892425" y="2675036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21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200" name="矩形 12"/>
          <p:cNvSpPr>
            <a:spLocks noChangeArrowheads="1"/>
          </p:cNvSpPr>
          <p:nvPr/>
        </p:nvSpPr>
        <p:spPr bwMode="auto">
          <a:xfrm>
            <a:off x="395536" y="929445"/>
            <a:ext cx="8001000" cy="12840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）学校买来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台       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16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台    ，一共买来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多少台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电风扇？</a:t>
            </a:r>
          </a:p>
        </p:txBody>
      </p:sp>
      <p:grpSp>
        <p:nvGrpSpPr>
          <p:cNvPr id="2" name="组合 18"/>
          <p:cNvGrpSpPr/>
          <p:nvPr/>
        </p:nvGrpSpPr>
        <p:grpSpPr bwMode="auto">
          <a:xfrm>
            <a:off x="2955925" y="2641699"/>
            <a:ext cx="2116138" cy="473075"/>
            <a:chOff x="5896696" y="3521819"/>
            <a:chExt cx="2115077" cy="472483"/>
          </a:xfrm>
        </p:grpSpPr>
        <p:grpSp>
          <p:nvGrpSpPr>
            <p:cNvPr id="3" name="组合 17"/>
            <p:cNvGrpSpPr/>
            <p:nvPr/>
          </p:nvGrpSpPr>
          <p:grpSpPr bwMode="auto">
            <a:xfrm>
              <a:off x="6011545" y="3521819"/>
              <a:ext cx="2000228" cy="472483"/>
              <a:chOff x="3143170" y="3337450"/>
              <a:chExt cx="2000265" cy="472181"/>
            </a:xfrm>
          </p:grpSpPr>
          <p:sp>
            <p:nvSpPr>
              <p:cNvPr id="8210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50"/>
                <a:ext cx="200026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dirty="0">
                    <a:cs typeface="Arial" panose="020B0604020202020204" pitchFamily="34" charset="0"/>
                  </a:rPr>
                  <a:t>           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4745164" y="3408752"/>
                <a:ext cx="398271" cy="400879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34" name="矩形 33"/>
            <p:cNvSpPr/>
            <p:nvPr/>
          </p:nvSpPr>
          <p:spPr bwMode="auto">
            <a:xfrm>
              <a:off x="5896696" y="3593167"/>
              <a:ext cx="388743" cy="39003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1" name="矩形 40"/>
          <p:cNvSpPr/>
          <p:nvPr/>
        </p:nvSpPr>
        <p:spPr bwMode="auto">
          <a:xfrm>
            <a:off x="3890963" y="2717899"/>
            <a:ext cx="395287" cy="396875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3429000" y="2694086"/>
            <a:ext cx="387350" cy="398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05" name="矩形 20"/>
          <p:cNvSpPr>
            <a:spLocks noChangeArrowheads="1"/>
          </p:cNvSpPr>
          <p:nvPr/>
        </p:nvSpPr>
        <p:spPr bwMode="auto">
          <a:xfrm>
            <a:off x="4857750" y="2673449"/>
            <a:ext cx="11144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endParaRPr lang="zh-CN" altLang="en-US" b="1" dirty="0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206" name="Picture 2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9336" y="1059582"/>
            <a:ext cx="92868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2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4769" y="1000125"/>
            <a:ext cx="5254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组合 2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39" grpId="0"/>
      <p:bldP spid="38" grpId="0"/>
      <p:bldP spid="40" grpId="0"/>
      <p:bldP spid="37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全屏显示(16:9)</PresentationFormat>
  <Paragraphs>129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Calibri</vt:lpstr>
      <vt:lpstr>华文楷体</vt:lpstr>
      <vt:lpstr>黑体</vt:lpstr>
      <vt:lpstr>楷体</vt:lpstr>
      <vt:lpstr>宋体</vt:lpstr>
      <vt:lpstr>楷体_GB2312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2023-01-16T20:30:20Z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6E739DDB9D1D474DA37AD48BCFF28771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