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2"/>
    <p:sldMasterId id="2147483672" r:id="rId3"/>
  </p:sldMasterIdLst>
  <p:notesMasterIdLst>
    <p:notesMasterId r:id="rId25"/>
  </p:notesMasterIdLst>
  <p:handoutMasterIdLst>
    <p:handoutMasterId r:id="rId26"/>
  </p:handoutMasterIdLst>
  <p:sldIdLst>
    <p:sldId id="258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71" r:id="rId12"/>
    <p:sldId id="272" r:id="rId13"/>
    <p:sldId id="273" r:id="rId14"/>
    <p:sldId id="275" r:id="rId15"/>
    <p:sldId id="277" r:id="rId16"/>
    <p:sldId id="278" r:id="rId17"/>
    <p:sldId id="279" r:id="rId18"/>
    <p:sldId id="281" r:id="rId19"/>
    <p:sldId id="282" r:id="rId20"/>
    <p:sldId id="283" r:id="rId21"/>
    <p:sldId id="284" r:id="rId22"/>
    <p:sldId id="285" r:id="rId23"/>
    <p:sldId id="286" r:id="rId24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viewProps" Target="view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638893-C573-47AD-B26F-402A8B4BDEB1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D9AE6-2517-4405-9940-67072173492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D9AE6-2517-4405-9940-670721734927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747A1C-EF4D-490D-967F-959603214C3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7BF795-A4C6-4088-BD20-10BFEA5A7D6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795D86-D34C-4524-A2B4-844837D757B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1FC5AF-1F70-497A-9E40-EB292F1F29A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2C3949-85E8-438E-8833-9467F28D18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EDED80-D730-40AF-8DA8-0ED144A3DD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6EAF41-D804-4A5B-9444-81DE4F0AAC1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A8C02-8FC9-4332-B885-938E68074D5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FF12D-F563-4409-A76E-5700AA74490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894298-54A4-4E8D-9EF7-23B42368F98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F02416-1464-463E-B972-E3BF9E99AD8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69E4FA-0EC2-497D-927E-022AE24650E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6A92FE-7E21-4371-B59B-FAF7C744B8B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F97A1D-6E48-41AD-A045-D42DCA4033E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717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717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717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3F7A0A-D854-44A3-82AE-2E26C3A43A45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 smtClean="0"/>
              <a:t>单击此处编辑母版副标题样式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8E40EB-3624-4DB6-B502-9A5487F1261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3D0DB-C054-4E91-A89D-5C7303A5891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45478E-8ED6-4CA1-B6C7-BAA700F961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5290A2-98F3-4BCB-A656-00FCB96ECF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5D01E-8621-4011-A4F1-7D24A62AF5E2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F2DC46-5304-4968-BB33-217048631A2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849234-1381-405C-BED7-389808A9C32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70CB2-9B57-47AB-9532-006D0CDF7B8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4E1D0-BCD4-43FD-811A-97D6D7FA882E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B84F5-C93F-4E2A-AC03-AF04B591C8F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059BC-5CD9-4567-9C68-419802B67B1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日期占位符 2969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页脚占位符 2970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2970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883F4-A2D1-48A9-B1D5-51CBFC88DCC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9184FC-F7ED-4B03-AC50-DEB9E40C422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7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8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B6ABAB-9DE9-4902-A72E-C85E32EE159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4D56AB-F745-42CB-BB51-A6CB7F42623A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3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9B1B6A-DB19-44BD-A2B5-A200C5634C16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  <a:p>
            <a:pPr lvl="1"/>
            <a:r>
              <a:rPr lang="zh-CN" altLang="en-US" noProof="1" smtClean="0"/>
              <a:t>第二级</a:t>
            </a:r>
          </a:p>
          <a:p>
            <a:pPr lvl="2"/>
            <a:r>
              <a:rPr lang="zh-CN" altLang="en-US" noProof="1" smtClean="0"/>
              <a:t>第三级</a:t>
            </a:r>
          </a:p>
          <a:p>
            <a:pPr lvl="3"/>
            <a:r>
              <a:rPr lang="zh-CN" altLang="en-US" noProof="1" smtClean="0"/>
              <a:t>第四级</a:t>
            </a:r>
          </a:p>
          <a:p>
            <a:pPr lvl="4"/>
            <a:r>
              <a:rPr lang="zh-CN" altLang="en-US" noProof="1" smtClean="0"/>
              <a:t>第五级</a:t>
            </a:r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F18678-F615-40DD-8BD0-A09E97BB447C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 smtClean="0"/>
              <a:t>单击此处编辑母版标题样式</a:t>
            </a:r>
            <a:endParaRPr lang="zh-CN" altLang="en-US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noProof="1" smtClean="0"/>
              <a:t>单击此处编辑母版文本样式</a:t>
            </a:r>
          </a:p>
        </p:txBody>
      </p:sp>
      <p:sp>
        <p:nvSpPr>
          <p:cNvPr id="5" name="日期占位符 10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页脚占位符 10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10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C9B4D3-16D3-4F97-9875-9BA8576E77FF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195F4552-6BE2-4EE5-A310-81B8FE8A2485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7169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51" name="文本占位符 7170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7172" name="日期占位符 7171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7173" name="页脚占位符 7172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7174" name="灯片编号占位符 7173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269ABD73-69DD-475E-9D83-A0A3D0F21D90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rotWithShape="0">
          <a:gsLst>
            <a:gs pos="0">
              <a:srgbClr val="FCFDFE"/>
            </a:gs>
            <a:gs pos="74001">
              <a:srgbClr val="E0F1F2"/>
            </a:gs>
            <a:gs pos="83000">
              <a:srgbClr val="E0F1F2"/>
            </a:gs>
            <a:gs pos="100000">
              <a:srgbClr val="EBF6F7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29697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3075" name="文本占位符 29698"/>
          <p:cNvSpPr>
            <a:spLocks noGrp="1" noChangeArrowheads="1"/>
          </p:cNvSpPr>
          <p:nvPr>
            <p:ph type="body" idx="9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9700" name="日期占位符 29699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9701" name="页脚占位符 29700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 noProof="1" dirty="0"/>
            </a:lvl1pPr>
          </a:lstStyle>
          <a:p>
            <a:endParaRPr lang="zh-CN" altLang="en-US"/>
          </a:p>
        </p:txBody>
      </p:sp>
      <p:sp>
        <p:nvSpPr>
          <p:cNvPr id="29702" name="灯片编号占位符 29701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fld id="{9FE3DCA3-F5DB-400F-8215-F78E282FA3F6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buFont typeface="Arial" panose="020B0604020202020204" pitchFamily="34" charset="0"/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7" name="组合 4098"/>
          <p:cNvGrpSpPr/>
          <p:nvPr/>
        </p:nvGrpSpPr>
        <p:grpSpPr bwMode="auto">
          <a:xfrm>
            <a:off x="1619672" y="306387"/>
            <a:ext cx="5688014" cy="2663826"/>
            <a:chOff x="975" y="210"/>
            <a:chExt cx="3583" cy="1678"/>
          </a:xfrm>
        </p:grpSpPr>
        <p:pic>
          <p:nvPicPr>
            <p:cNvPr id="4098" name="图片 4099" descr="图片1dgyjstyj"/>
            <p:cNvPicPr>
              <a:picLocks noChangeAspect="1" noChangeArrowheads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975" y="210"/>
              <a:ext cx="3583" cy="166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099" name="矩形 4100"/>
            <p:cNvSpPr>
              <a:spLocks noChangeArrowheads="1"/>
            </p:cNvSpPr>
            <p:nvPr/>
          </p:nvSpPr>
          <p:spPr bwMode="auto">
            <a:xfrm>
              <a:off x="1701" y="1369"/>
              <a:ext cx="1998" cy="5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CN" sz="4800" b="1">
                  <a:solidFill>
                    <a:srgbClr val="FFFF99"/>
                  </a:solidFill>
                </a:rPr>
                <a:t>Lesson 34</a:t>
              </a:r>
            </a:p>
          </p:txBody>
        </p:sp>
      </p:grpSp>
      <p:sp>
        <p:nvSpPr>
          <p:cNvPr id="4100" name="文本框 4101"/>
          <p:cNvSpPr txBox="1">
            <a:spLocks noChangeArrowheads="1"/>
          </p:cNvSpPr>
          <p:nvPr/>
        </p:nvSpPr>
        <p:spPr bwMode="auto">
          <a:xfrm>
            <a:off x="0" y="3212976"/>
            <a:ext cx="914400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en-US" altLang="zh-CN" sz="6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Modern Olympics</a:t>
            </a:r>
          </a:p>
        </p:txBody>
      </p:sp>
      <p:sp>
        <p:nvSpPr>
          <p:cNvPr id="6" name="矩形 5"/>
          <p:cNvSpPr/>
          <p:nvPr/>
        </p:nvSpPr>
        <p:spPr>
          <a:xfrm>
            <a:off x="4308739" y="5589239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l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文本框 20484"/>
          <p:cNvSpPr txBox="1">
            <a:spLocks noChangeArrowheads="1"/>
          </p:cNvSpPr>
          <p:nvPr/>
        </p:nvSpPr>
        <p:spPr bwMode="auto">
          <a:xfrm>
            <a:off x="179388" y="188913"/>
            <a:ext cx="8964612" cy="60016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200" b="1" dirty="0">
                <a:latin typeface="Times New Roman" panose="02020603050405020304" pitchFamily="18" charset="0"/>
              </a:rPr>
              <a:t>1.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In the  modern Olympics, some things </a:t>
            </a:r>
          </a:p>
          <a:p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are the same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matter which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country is </a:t>
            </a:r>
          </a:p>
          <a:p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hosting, and some things change.  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在现代奥林匹克运动会上，有些东西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无论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哪个国家举办都保持不变，而有些东西则</a:t>
            </a:r>
          </a:p>
          <a:p>
            <a:r>
              <a:rPr lang="zh-CN" altLang="en-US" sz="3200" b="1" dirty="0">
                <a:latin typeface="Times New Roman" panose="02020603050405020304" pitchFamily="18" charset="0"/>
              </a:rPr>
              <a:t>发生了变化。</a:t>
            </a:r>
          </a:p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no matter which/when/where/who…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意思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是“无论哪一个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什么时间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在哪里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谁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……”,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引导让步状语从句。</a:t>
            </a:r>
          </a:p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matter what</a:t>
            </a:r>
            <a:r>
              <a:rPr lang="en-US" altLang="zh-CN" sz="3200" b="1" dirty="0">
                <a:latin typeface="Times New Roman" panose="02020603050405020304" pitchFamily="18" charset="0"/>
              </a:rPr>
              <a:t> happened, he would not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say a word.</a:t>
            </a:r>
          </a:p>
          <a:p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无论</a:t>
            </a:r>
            <a:r>
              <a:rPr lang="zh-CN" altLang="en-US" sz="3200" b="1" dirty="0">
                <a:latin typeface="Times New Roman" panose="02020603050405020304" pitchFamily="18" charset="0"/>
              </a:rPr>
              <a:t>发生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什么</a:t>
            </a:r>
            <a:r>
              <a:rPr lang="zh-CN" altLang="en-US" sz="3200" b="1" dirty="0">
                <a:latin typeface="Times New Roman" panose="02020603050405020304" pitchFamily="18" charset="0"/>
              </a:rPr>
              <a:t>事，他都不肯说一句话。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48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2048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048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2048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文本框 21506"/>
          <p:cNvSpPr txBox="1">
            <a:spLocks noChangeArrowheads="1"/>
          </p:cNvSpPr>
          <p:nvPr/>
        </p:nvSpPr>
        <p:spPr bwMode="auto">
          <a:xfrm>
            <a:off x="395288" y="476250"/>
            <a:ext cx="8280400" cy="421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matter who</a:t>
            </a:r>
            <a:r>
              <a:rPr lang="en-US" altLang="zh-CN" sz="3600" b="1" dirty="0">
                <a:latin typeface="Times New Roman" panose="02020603050405020304" pitchFamily="18" charset="0"/>
              </a:rPr>
              <a:t> you are, you must wait in 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line.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无论</a:t>
            </a:r>
            <a:r>
              <a:rPr lang="zh-CN" altLang="en-US" sz="3600" b="1" dirty="0">
                <a:latin typeface="Times New Roman" panose="02020603050405020304" pitchFamily="18" charset="0"/>
              </a:rPr>
              <a:t>你是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谁</a:t>
            </a:r>
            <a:r>
              <a:rPr lang="zh-CN" altLang="en-US" sz="3600" b="1" dirty="0">
                <a:latin typeface="Times New Roman" panose="02020603050405020304" pitchFamily="18" charset="0"/>
              </a:rPr>
              <a:t>，都要排队等候。</a:t>
            </a:r>
          </a:p>
          <a:p>
            <a:pPr>
              <a:lnSpc>
                <a:spcPct val="150000"/>
              </a:lnSpc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No matter where</a:t>
            </a:r>
            <a:r>
              <a:rPr lang="en-US" altLang="zh-CN" sz="3600" b="1" dirty="0">
                <a:latin typeface="Times New Roman" panose="02020603050405020304" pitchFamily="18" charset="0"/>
              </a:rPr>
              <a:t> you go, I will follow you.</a:t>
            </a:r>
          </a:p>
          <a:p>
            <a:pPr>
              <a:lnSpc>
                <a:spcPct val="150000"/>
              </a:lnSpc>
            </a:pP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无论</a:t>
            </a:r>
            <a:r>
              <a:rPr lang="zh-CN" altLang="en-US" sz="3600" b="1" dirty="0">
                <a:latin typeface="Times New Roman" panose="02020603050405020304" pitchFamily="18" charset="0"/>
              </a:rPr>
              <a:t>你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去哪里</a:t>
            </a:r>
            <a:r>
              <a:rPr lang="zh-CN" altLang="en-US" sz="3600" b="1" dirty="0">
                <a:latin typeface="Times New Roman" panose="02020603050405020304" pitchFamily="18" charset="0"/>
              </a:rPr>
              <a:t>，我都跟着你。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文本框 23554"/>
          <p:cNvSpPr txBox="1">
            <a:spLocks noChangeArrowheads="1"/>
          </p:cNvSpPr>
          <p:nvPr/>
        </p:nvSpPr>
        <p:spPr bwMode="auto">
          <a:xfrm>
            <a:off x="250825" y="188913"/>
            <a:ext cx="8497888" cy="5785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The five rings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stand for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the five continents united together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五环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代表</a:t>
            </a:r>
            <a:r>
              <a:rPr lang="zh-CN" altLang="en-US" sz="3200" b="1" dirty="0">
                <a:latin typeface="Times New Roman" panose="02020603050405020304" pitchFamily="18" charset="0"/>
              </a:rPr>
              <a:t>五大洲紧密连接在一起。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stand for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代表；象征；意味着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does UFO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stand for</a:t>
            </a:r>
            <a:r>
              <a:rPr lang="en-US" altLang="zh-CN" sz="3200" b="1" dirty="0">
                <a:latin typeface="Times New Roman" panose="02020603050405020304" pitchFamily="18" charset="0"/>
              </a:rPr>
              <a:t>?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UFO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代表</a:t>
            </a:r>
            <a:r>
              <a:rPr lang="zh-CN" altLang="en-US" sz="3200" b="1" dirty="0">
                <a:latin typeface="Times New Roman" panose="02020603050405020304" pitchFamily="18" charset="0"/>
              </a:rPr>
              <a:t>什么意思？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 the five stars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stand for</a:t>
            </a:r>
            <a:r>
              <a:rPr lang="en-US" altLang="zh-CN" sz="3200" b="1" dirty="0">
                <a:latin typeface="Times New Roman" panose="02020603050405020304" pitchFamily="18" charset="0"/>
              </a:rPr>
              <a:t> in our </a:t>
            </a:r>
          </a:p>
          <a:p>
            <a:pPr>
              <a:lnSpc>
                <a:spcPct val="13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national flag?</a:t>
            </a:r>
          </a:p>
          <a:p>
            <a:pPr>
              <a:lnSpc>
                <a:spcPct val="13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我们国旗上的五颗星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代表</a:t>
            </a:r>
            <a:r>
              <a:rPr lang="zh-CN" altLang="en-US" sz="3200" b="1" dirty="0">
                <a:latin typeface="Times New Roman" panose="02020603050405020304" pitchFamily="18" charset="0"/>
              </a:rPr>
              <a:t>什么？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文本框 25602"/>
          <p:cNvSpPr txBox="1">
            <a:spLocks noChangeArrowheads="1"/>
          </p:cNvSpPr>
          <p:nvPr/>
        </p:nvSpPr>
        <p:spPr bwMode="auto">
          <a:xfrm>
            <a:off x="250825" y="188913"/>
            <a:ext cx="8893175" cy="585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The Olympic motto, “Faster, Higher, 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Stronger”,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stays the same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for every 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Olympics.</a:t>
            </a: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奥运精神“更快、更高、更强”对于每届奥</a:t>
            </a: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运会都是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一样</a:t>
            </a:r>
            <a:r>
              <a:rPr lang="zh-CN" altLang="en-US" sz="3200" b="1" dirty="0">
                <a:latin typeface="Times New Roman" panose="02020603050405020304" pitchFamily="18" charset="0"/>
              </a:rPr>
              <a:t>的。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 the same</a:t>
            </a:r>
            <a:r>
              <a:rPr lang="en-US" altLang="zh-CN" sz="3200" b="1" dirty="0">
                <a:latin typeface="Times New Roman" panose="02020603050405020304" pitchFamily="18" charset="0"/>
              </a:rPr>
              <a:t>  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保持相同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 know things will change but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 the 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same.</a:t>
            </a: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我知道事物将改变，但是你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不会变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You can change or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stay the same</a:t>
            </a:r>
            <a:r>
              <a:rPr lang="en-US" altLang="zh-CN" sz="3200" b="1" dirty="0">
                <a:latin typeface="Times New Roman" panose="02020603050405020304" pitchFamily="18" charset="0"/>
              </a:rPr>
              <a:t>. There are </a:t>
            </a:r>
          </a:p>
          <a:p>
            <a:pPr>
              <a:lnSpc>
                <a:spcPct val="9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no rules to this thing.</a:t>
            </a: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你可以改变或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维持现状</a:t>
            </a:r>
            <a:r>
              <a:rPr lang="zh-CN" altLang="en-US" sz="3200" b="1" dirty="0">
                <a:latin typeface="Times New Roman" panose="02020603050405020304" pitchFamily="18" charset="0"/>
              </a:rPr>
              <a:t>，世事原本就没有</a:t>
            </a:r>
          </a:p>
          <a:p>
            <a:pPr>
              <a:lnSpc>
                <a:spcPct val="9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一定的规则。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560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560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560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560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560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文本框 26626"/>
          <p:cNvSpPr txBox="1">
            <a:spLocks noChangeArrowheads="1"/>
          </p:cNvSpPr>
          <p:nvPr/>
        </p:nvSpPr>
        <p:spPr bwMode="auto">
          <a:xfrm>
            <a:off x="250825" y="188913"/>
            <a:ext cx="8893175" cy="6006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It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touched</a:t>
            </a:r>
            <a:r>
              <a:rPr lang="en-US" altLang="zh-CN" sz="3200" b="1" dirty="0">
                <a:solidFill>
                  <a:srgbClr val="008000"/>
                </a:solidFill>
                <a:latin typeface="Times New Roman" panose="02020603050405020304" pitchFamily="18" charset="0"/>
              </a:rPr>
              <a:t> many people’s hearts.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它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打动</a:t>
            </a:r>
            <a:r>
              <a:rPr lang="zh-CN" altLang="en-US" sz="3200" b="1" dirty="0">
                <a:latin typeface="Times New Roman" panose="02020603050405020304" pitchFamily="18" charset="0"/>
              </a:rPr>
              <a:t>了许多人的心。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touch </a:t>
            </a:r>
            <a:r>
              <a:rPr lang="en-US" altLang="zh-CN" sz="3200" b="1" dirty="0">
                <a:latin typeface="Times New Roman" panose="02020603050405020304" pitchFamily="18" charset="0"/>
              </a:rPr>
              <a:t>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接触；触摸；触动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Her tiny hands gently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touched</a:t>
            </a:r>
            <a:r>
              <a:rPr lang="en-US" altLang="zh-CN" sz="3200" b="1" dirty="0">
                <a:latin typeface="Times New Roman" panose="02020603050405020304" pitchFamily="18" charset="0"/>
              </a:rPr>
              <a:t> my face. 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她的小手轻轻地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触摸</a:t>
            </a:r>
            <a:r>
              <a:rPr lang="zh-CN" altLang="en-US" sz="3200" b="1" dirty="0">
                <a:latin typeface="Times New Roman" panose="02020603050405020304" pitchFamily="18" charset="0"/>
              </a:rPr>
              <a:t>我的脸。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It has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touched </a:t>
            </a:r>
            <a:r>
              <a:rPr lang="en-US" altLang="zh-CN" sz="3200" b="1" dirty="0">
                <a:latin typeface="Times New Roman" panose="02020603050405020304" pitchFamily="18" charset="0"/>
              </a:rPr>
              <a:t>me deeply to see how these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people live. 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我看到这些人如何生活而深受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感动</a:t>
            </a:r>
            <a:r>
              <a:rPr lang="zh-CN" altLang="en-US" sz="3200" b="1" dirty="0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He doesn't drink much and doesn't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touch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drugs. 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他酒喝得不多，而且不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碰</a:t>
            </a:r>
            <a:r>
              <a:rPr lang="zh-CN" altLang="en-US" sz="3200" b="1" dirty="0">
                <a:latin typeface="Times New Roman" panose="02020603050405020304" pitchFamily="18" charset="0"/>
              </a:rPr>
              <a:t>毒品。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66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66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66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266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3" name="组合 27650"/>
          <p:cNvGrpSpPr/>
          <p:nvPr/>
        </p:nvGrpSpPr>
        <p:grpSpPr bwMode="auto">
          <a:xfrm>
            <a:off x="2484438" y="404813"/>
            <a:ext cx="4668837" cy="1022350"/>
            <a:chOff x="1481" y="1132"/>
            <a:chExt cx="2941" cy="644"/>
          </a:xfrm>
        </p:grpSpPr>
        <p:pic>
          <p:nvPicPr>
            <p:cNvPr id="18434" name="图片 27651" descr="frame4"/>
            <p:cNvPicPr preferRelativeResize="0"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1481" y="1132"/>
              <a:ext cx="2941" cy="64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8435" name="矩形 27652"/>
            <p:cNvSpPr>
              <a:spLocks noChangeArrowheads="1" noChangeShapeType="1" noTextEdit="1"/>
            </p:cNvSpPr>
            <p:nvPr/>
          </p:nvSpPr>
          <p:spPr bwMode="auto">
            <a:xfrm>
              <a:off x="1701" y="1298"/>
              <a:ext cx="2585" cy="31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altLang="zh-CN" sz="3600" b="1" kern="10">
                  <a:ln w="9525">
                    <a:solidFill>
                      <a:srgbClr val="00FFFF"/>
                    </a:solidFill>
                    <a:round/>
                  </a:ln>
                  <a:solidFill>
                    <a:srgbClr val="FFFF99"/>
                  </a:solidFill>
                  <a:latin typeface="Arial" panose="020B0604020202020204"/>
                  <a:cs typeface="Arial" panose="020B0604020202020204"/>
                </a:rPr>
                <a:t>Time for Reflection </a:t>
              </a:r>
              <a:endParaRPr lang="zh-CN" altLang="en-US" sz="3600" b="1" kern="10">
                <a:ln w="9525">
                  <a:solidFill>
                    <a:srgbClr val="00FFFF"/>
                  </a:solidFill>
                  <a:round/>
                </a:ln>
                <a:solidFill>
                  <a:srgbClr val="FFFF99"/>
                </a:solidFill>
                <a:latin typeface="Arial" panose="020B0604020202020204"/>
                <a:cs typeface="Arial" panose="020B0604020202020204"/>
              </a:endParaRPr>
            </a:p>
          </p:txBody>
        </p:sp>
      </p:grpSp>
      <p:pic>
        <p:nvPicPr>
          <p:cNvPr id="18436" name="图片 27653" descr="165"/>
          <p:cNvPicPr preferRelativeResize="0"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6375" y="476250"/>
            <a:ext cx="85725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矩形 27654"/>
          <p:cNvSpPr>
            <a:spLocks noChangeArrowheads="1"/>
          </p:cNvSpPr>
          <p:nvPr/>
        </p:nvSpPr>
        <p:spPr bwMode="auto">
          <a:xfrm>
            <a:off x="395288" y="2708275"/>
            <a:ext cx="3384550" cy="2468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no matter……</a:t>
            </a:r>
          </a:p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        stand for </a:t>
            </a:r>
          </a:p>
          <a:p>
            <a:pPr>
              <a:lnSpc>
                <a:spcPct val="130000"/>
              </a:lnSpc>
            </a:pPr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  stay the same </a:t>
            </a:r>
          </a:p>
        </p:txBody>
      </p:sp>
      <p:sp>
        <p:nvSpPr>
          <p:cNvPr id="27656" name="文本框 27655"/>
          <p:cNvSpPr txBox="1">
            <a:spLocks noChangeArrowheads="1"/>
          </p:cNvSpPr>
          <p:nvPr/>
        </p:nvSpPr>
        <p:spPr bwMode="auto">
          <a:xfrm>
            <a:off x="5076825" y="2852738"/>
            <a:ext cx="3598863" cy="223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</a:pPr>
            <a:r>
              <a:rPr lang="zh-CN" altLang="en-US" sz="3600" b="1"/>
              <a:t>无论</a:t>
            </a:r>
            <a:r>
              <a:rPr lang="en-US" altLang="zh-CN" sz="3600" b="1"/>
              <a:t>……</a:t>
            </a:r>
          </a:p>
          <a:p>
            <a:pPr>
              <a:lnSpc>
                <a:spcPct val="130000"/>
              </a:lnSpc>
            </a:pPr>
            <a:r>
              <a:rPr lang="zh-CN" altLang="en-US" sz="3600" b="1"/>
              <a:t>代表</a:t>
            </a:r>
          </a:p>
          <a:p>
            <a:pPr>
              <a:lnSpc>
                <a:spcPct val="130000"/>
              </a:lnSpc>
            </a:pPr>
            <a:r>
              <a:rPr lang="zh-CN" altLang="en-US" sz="3600" b="1"/>
              <a:t>保持不变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76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76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76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文本框 30723"/>
          <p:cNvSpPr txBox="1">
            <a:spLocks noChangeArrowheads="1"/>
          </p:cNvSpPr>
          <p:nvPr/>
        </p:nvSpPr>
        <p:spPr bwMode="auto">
          <a:xfrm>
            <a:off x="395288" y="260350"/>
            <a:ext cx="8424862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Underline the comparative and superlative adjectives and adverbs. </a:t>
            </a:r>
          </a:p>
        </p:txBody>
      </p:sp>
      <p:sp>
        <p:nvSpPr>
          <p:cNvPr id="19458" name="文本框 30724"/>
          <p:cNvSpPr txBox="1">
            <a:spLocks noChangeArrowheads="1"/>
          </p:cNvSpPr>
          <p:nvPr/>
        </p:nvSpPr>
        <p:spPr bwMode="auto">
          <a:xfrm>
            <a:off x="179388" y="1562100"/>
            <a:ext cx="8569325" cy="437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Danny says that supper is more important than a world record.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Mine flew farther than Jenny’s airplane, but Brian’s flew the farthest.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 My friend Sandra won the record for the largest book.</a:t>
            </a:r>
          </a:p>
        </p:txBody>
      </p:sp>
      <p:sp>
        <p:nvSpPr>
          <p:cNvPr id="30726" name="直接连接符 30725"/>
          <p:cNvSpPr>
            <a:spLocks noChangeShapeType="1"/>
          </p:cNvSpPr>
          <p:nvPr/>
        </p:nvSpPr>
        <p:spPr bwMode="auto">
          <a:xfrm>
            <a:off x="5940425" y="2349500"/>
            <a:ext cx="7921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7" name="直接连接符 30726"/>
          <p:cNvSpPr>
            <a:spLocks noChangeShapeType="1"/>
          </p:cNvSpPr>
          <p:nvPr/>
        </p:nvSpPr>
        <p:spPr bwMode="auto">
          <a:xfrm>
            <a:off x="539750" y="2997200"/>
            <a:ext cx="20161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8" name="直接连接符 30727"/>
          <p:cNvSpPr>
            <a:spLocks noChangeShapeType="1"/>
          </p:cNvSpPr>
          <p:nvPr/>
        </p:nvSpPr>
        <p:spPr bwMode="auto">
          <a:xfrm>
            <a:off x="2771775" y="3716338"/>
            <a:ext cx="12239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29" name="直接连接符 30728"/>
          <p:cNvSpPr>
            <a:spLocks noChangeShapeType="1"/>
          </p:cNvSpPr>
          <p:nvPr/>
        </p:nvSpPr>
        <p:spPr bwMode="auto">
          <a:xfrm>
            <a:off x="3995738" y="4508500"/>
            <a:ext cx="208915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0730" name="直接连接符 30729"/>
          <p:cNvSpPr>
            <a:spLocks noChangeShapeType="1"/>
          </p:cNvSpPr>
          <p:nvPr/>
        </p:nvSpPr>
        <p:spPr bwMode="auto">
          <a:xfrm>
            <a:off x="755650" y="5949950"/>
            <a:ext cx="1871663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 animBg="1"/>
      <p:bldP spid="30727" grpId="0" animBg="1"/>
      <p:bldP spid="30728" grpId="0" animBg="1"/>
      <p:bldP spid="30729" grpId="0" animBg="1"/>
      <p:bldP spid="3073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31748"/>
          <p:cNvSpPr>
            <a:spLocks noChangeArrowheads="1"/>
          </p:cNvSpPr>
          <p:nvPr/>
        </p:nvSpPr>
        <p:spPr bwMode="auto">
          <a:xfrm>
            <a:off x="468313" y="692150"/>
            <a:ext cx="8280400" cy="470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4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4. The ancient Greeks wanted to have the best athletes compete against each other.</a:t>
            </a:r>
          </a:p>
          <a:p>
            <a:pPr marL="342900" indent="-342900">
              <a:lnSpc>
                <a:spcPct val="14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5. Fewer countries take part in the Winter Olympics than in the Summer Olympics.</a:t>
            </a:r>
          </a:p>
        </p:txBody>
      </p:sp>
      <p:sp>
        <p:nvSpPr>
          <p:cNvPr id="31750" name="直接连接符 31749"/>
          <p:cNvSpPr>
            <a:spLocks noChangeShapeType="1"/>
          </p:cNvSpPr>
          <p:nvPr/>
        </p:nvSpPr>
        <p:spPr bwMode="auto">
          <a:xfrm>
            <a:off x="8027988" y="1484313"/>
            <a:ext cx="5762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1" name="直接连接符 31750"/>
          <p:cNvSpPr>
            <a:spLocks noChangeShapeType="1"/>
          </p:cNvSpPr>
          <p:nvPr/>
        </p:nvSpPr>
        <p:spPr bwMode="auto">
          <a:xfrm>
            <a:off x="900113" y="2205038"/>
            <a:ext cx="792162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31752" name="直接连接符 31751"/>
          <p:cNvSpPr>
            <a:spLocks noChangeShapeType="1"/>
          </p:cNvSpPr>
          <p:nvPr/>
        </p:nvSpPr>
        <p:spPr bwMode="auto">
          <a:xfrm>
            <a:off x="1042988" y="3716338"/>
            <a:ext cx="1081087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animBg="1"/>
      <p:bldP spid="31751" grpId="0" animBg="1"/>
      <p:bldP spid="3175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文本框 32771"/>
          <p:cNvSpPr txBox="1">
            <a:spLocks noChangeArrowheads="1"/>
          </p:cNvSpPr>
          <p:nvPr/>
        </p:nvSpPr>
        <p:spPr bwMode="auto">
          <a:xfrm>
            <a:off x="250825" y="260350"/>
            <a:ext cx="8588375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Fill in the blanks with correct words.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 dirty="0">
                <a:latin typeface="Times New Roman" panose="02020603050405020304" pitchFamily="18" charset="0"/>
              </a:rPr>
              <a:t> In many ways, it was a very 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现代的</a:t>
            </a:r>
            <a:r>
              <a:rPr lang="en-US" altLang="zh-CN" sz="3600" b="1" dirty="0">
                <a:latin typeface="Times New Roman" panose="02020603050405020304" pitchFamily="18" charset="0"/>
              </a:rPr>
              <a:t>) school for its time.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2. But the moon always be there _____ 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无论</a:t>
            </a:r>
            <a:r>
              <a:rPr lang="en-US" altLang="zh-CN" sz="3600" b="1" dirty="0">
                <a:latin typeface="Times New Roman" panose="02020603050405020304" pitchFamily="18" charset="0"/>
              </a:rPr>
              <a:t>) what happens.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3. Money is just a _________(</a:t>
            </a:r>
            <a:r>
              <a:rPr lang="zh-CN" altLang="en-US" sz="3600" b="1" dirty="0">
                <a:latin typeface="Times New Roman" panose="02020603050405020304" pitchFamily="18" charset="0"/>
              </a:rPr>
              <a:t>象征</a:t>
            </a:r>
            <a:r>
              <a:rPr lang="en-US" altLang="zh-CN" sz="3600" b="1" dirty="0">
                <a:latin typeface="Times New Roman" panose="02020603050405020304" pitchFamily="18" charset="0"/>
              </a:rPr>
              <a:t>).</a:t>
            </a:r>
          </a:p>
          <a:p>
            <a:pPr>
              <a:lnSpc>
                <a:spcPct val="13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4. I don’t know what  the letters _________ ______(</a:t>
            </a:r>
            <a:r>
              <a:rPr lang="zh-CN" altLang="en-US" sz="3600" b="1" dirty="0">
                <a:latin typeface="Times New Roman" panose="02020603050405020304" pitchFamily="18" charset="0"/>
              </a:rPr>
              <a:t>代表</a:t>
            </a:r>
            <a:r>
              <a:rPr lang="en-US" altLang="zh-CN" sz="3600" b="1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32773" name="文本框 32772"/>
          <p:cNvSpPr txBox="1">
            <a:spLocks noChangeArrowheads="1"/>
          </p:cNvSpPr>
          <p:nvPr/>
        </p:nvSpPr>
        <p:spPr bwMode="auto">
          <a:xfrm>
            <a:off x="6300788" y="981075"/>
            <a:ext cx="1820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modern</a:t>
            </a:r>
          </a:p>
        </p:txBody>
      </p:sp>
      <p:sp>
        <p:nvSpPr>
          <p:cNvPr id="32774" name="文本框 32773"/>
          <p:cNvSpPr txBox="1">
            <a:spLocks noChangeArrowheads="1"/>
          </p:cNvSpPr>
          <p:nvPr/>
        </p:nvSpPr>
        <p:spPr bwMode="auto">
          <a:xfrm>
            <a:off x="6877050" y="2349500"/>
            <a:ext cx="882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no</a:t>
            </a:r>
          </a:p>
        </p:txBody>
      </p:sp>
      <p:sp>
        <p:nvSpPr>
          <p:cNvPr id="32775" name="文本框 32774"/>
          <p:cNvSpPr txBox="1">
            <a:spLocks noChangeArrowheads="1"/>
          </p:cNvSpPr>
          <p:nvPr/>
        </p:nvSpPr>
        <p:spPr bwMode="auto">
          <a:xfrm>
            <a:off x="684213" y="3141663"/>
            <a:ext cx="15319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matter</a:t>
            </a:r>
          </a:p>
        </p:txBody>
      </p:sp>
      <p:sp>
        <p:nvSpPr>
          <p:cNvPr id="32776" name="文本框 32775"/>
          <p:cNvSpPr txBox="1">
            <a:spLocks noChangeArrowheads="1"/>
          </p:cNvSpPr>
          <p:nvPr/>
        </p:nvSpPr>
        <p:spPr bwMode="auto">
          <a:xfrm>
            <a:off x="3995738" y="3860800"/>
            <a:ext cx="18716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symbol</a:t>
            </a:r>
          </a:p>
        </p:txBody>
      </p:sp>
      <p:sp>
        <p:nvSpPr>
          <p:cNvPr id="32777" name="文本框 32776"/>
          <p:cNvSpPr txBox="1">
            <a:spLocks noChangeArrowheads="1"/>
          </p:cNvSpPr>
          <p:nvPr/>
        </p:nvSpPr>
        <p:spPr bwMode="auto">
          <a:xfrm>
            <a:off x="6948488" y="4581525"/>
            <a:ext cx="15113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stand</a:t>
            </a:r>
          </a:p>
        </p:txBody>
      </p:sp>
      <p:sp>
        <p:nvSpPr>
          <p:cNvPr id="32778" name="文本框 32777"/>
          <p:cNvSpPr txBox="1">
            <a:spLocks noChangeArrowheads="1"/>
          </p:cNvSpPr>
          <p:nvPr/>
        </p:nvSpPr>
        <p:spPr bwMode="auto">
          <a:xfrm>
            <a:off x="971550" y="5229225"/>
            <a:ext cx="863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27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327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327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3" grpId="0"/>
      <p:bldP spid="32774" grpId="0"/>
      <p:bldP spid="3277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文本框 33795"/>
          <p:cNvSpPr txBox="1">
            <a:spLocks noChangeArrowheads="1"/>
          </p:cNvSpPr>
          <p:nvPr/>
        </p:nvSpPr>
        <p:spPr bwMode="auto">
          <a:xfrm>
            <a:off x="250825" y="188913"/>
            <a:ext cx="8516938" cy="641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5. Serving the people is my _______(</a:t>
            </a:r>
            <a:r>
              <a:rPr lang="zh-CN" altLang="en-US" sz="3600" b="1" dirty="0">
                <a:latin typeface="Times New Roman" panose="02020603050405020304" pitchFamily="18" charset="0"/>
              </a:rPr>
              <a:t>座右铭</a:t>
            </a:r>
            <a:r>
              <a:rPr lang="en-US" altLang="zh-CN" sz="3600" b="1" dirty="0">
                <a:latin typeface="Times New Roman" panose="02020603050405020304" pitchFamily="18" charset="0"/>
              </a:rPr>
              <a:t>).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6. It is not known if that schedule will 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保持</a:t>
            </a:r>
            <a:r>
              <a:rPr lang="en-US" altLang="zh-CN" sz="3600" b="1" dirty="0">
                <a:latin typeface="Times New Roman" panose="02020603050405020304" pitchFamily="18" charset="0"/>
              </a:rPr>
              <a:t>) the same.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7. A _____(</a:t>
            </a:r>
            <a:r>
              <a:rPr lang="zh-CN" altLang="en-US" sz="3600" b="1" dirty="0">
                <a:latin typeface="Times New Roman" panose="02020603050405020304" pitchFamily="18" charset="0"/>
              </a:rPr>
              <a:t>火炬</a:t>
            </a:r>
            <a:r>
              <a:rPr lang="en-US" altLang="zh-CN" sz="3600" b="1" dirty="0">
                <a:latin typeface="Times New Roman" panose="02020603050405020304" pitchFamily="18" charset="0"/>
              </a:rPr>
              <a:t>) symbolizes the brightness of the future.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8. He finished his speech with the same _______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口号</a:t>
            </a:r>
            <a:r>
              <a:rPr lang="en-US" altLang="zh-CN" sz="3600" b="1" dirty="0">
                <a:latin typeface="Times New Roman" panose="02020603050405020304" pitchFamily="18" charset="0"/>
              </a:rPr>
              <a:t>). </a:t>
            </a:r>
          </a:p>
          <a:p>
            <a:pPr>
              <a:lnSpc>
                <a:spcPct val="115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9. What are the themes and the ______ (</a:t>
            </a:r>
            <a:r>
              <a:rPr lang="zh-CN" altLang="en-US" sz="3600" b="1" dirty="0">
                <a:latin typeface="Times New Roman" panose="02020603050405020304" pitchFamily="18" charset="0"/>
              </a:rPr>
              <a:t>吉祥物</a:t>
            </a:r>
            <a:r>
              <a:rPr lang="en-US" altLang="zh-CN" sz="3600" b="1" dirty="0">
                <a:latin typeface="Times New Roman" panose="02020603050405020304" pitchFamily="18" charset="0"/>
              </a:rPr>
              <a:t>)? </a:t>
            </a:r>
          </a:p>
        </p:txBody>
      </p:sp>
      <p:sp>
        <p:nvSpPr>
          <p:cNvPr id="33797" name="文本框 33796"/>
          <p:cNvSpPr txBox="1">
            <a:spLocks noChangeArrowheads="1"/>
          </p:cNvSpPr>
          <p:nvPr/>
        </p:nvSpPr>
        <p:spPr bwMode="auto">
          <a:xfrm>
            <a:off x="5795963" y="260350"/>
            <a:ext cx="14398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motto</a:t>
            </a:r>
          </a:p>
        </p:txBody>
      </p:sp>
      <p:sp>
        <p:nvSpPr>
          <p:cNvPr id="33798" name="文本框 33797"/>
          <p:cNvSpPr txBox="1">
            <a:spLocks noChangeArrowheads="1"/>
          </p:cNvSpPr>
          <p:nvPr/>
        </p:nvSpPr>
        <p:spPr bwMode="auto">
          <a:xfrm>
            <a:off x="395288" y="1989138"/>
            <a:ext cx="11001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stay</a:t>
            </a:r>
          </a:p>
        </p:txBody>
      </p:sp>
      <p:sp>
        <p:nvSpPr>
          <p:cNvPr id="33799" name="文本框 33798"/>
          <p:cNvSpPr txBox="1">
            <a:spLocks noChangeArrowheads="1"/>
          </p:cNvSpPr>
          <p:nvPr/>
        </p:nvSpPr>
        <p:spPr bwMode="auto">
          <a:xfrm>
            <a:off x="1258888" y="2708275"/>
            <a:ext cx="1244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torch</a:t>
            </a:r>
          </a:p>
        </p:txBody>
      </p:sp>
      <p:sp>
        <p:nvSpPr>
          <p:cNvPr id="33800" name="文本框 33799"/>
          <p:cNvSpPr txBox="1">
            <a:spLocks noChangeArrowheads="1"/>
          </p:cNvSpPr>
          <p:nvPr/>
        </p:nvSpPr>
        <p:spPr bwMode="auto">
          <a:xfrm>
            <a:off x="323850" y="4652963"/>
            <a:ext cx="1676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slogan</a:t>
            </a:r>
          </a:p>
        </p:txBody>
      </p:sp>
      <p:sp>
        <p:nvSpPr>
          <p:cNvPr id="33801" name="文本框 33800"/>
          <p:cNvSpPr txBox="1">
            <a:spLocks noChangeArrowheads="1"/>
          </p:cNvSpPr>
          <p:nvPr/>
        </p:nvSpPr>
        <p:spPr bwMode="auto">
          <a:xfrm>
            <a:off x="6443663" y="5300663"/>
            <a:ext cx="160496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mascot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3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7" grpId="0"/>
      <p:bldP spid="33798" grpId="0"/>
      <p:bldP spid="33799" grpId="0"/>
      <p:bldP spid="33800" grpId="0"/>
      <p:bldP spid="3380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6146" descr="08061123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835150" y="0"/>
            <a:ext cx="5832475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2" name="文本框 6147"/>
          <p:cNvSpPr txBox="1">
            <a:spLocks noChangeArrowheads="1"/>
          </p:cNvSpPr>
          <p:nvPr/>
        </p:nvSpPr>
        <p:spPr bwMode="auto">
          <a:xfrm>
            <a:off x="2627313" y="333375"/>
            <a:ext cx="446405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GB" altLang="zh-CN" sz="3600" b="1" dirty="0">
                <a:solidFill>
                  <a:srgbClr val="FF3399"/>
                </a:solidFill>
                <a:latin typeface="Times New Roman" panose="02020603050405020304" pitchFamily="18" charset="0"/>
              </a:rPr>
              <a:t>Words &amp; expressions</a:t>
            </a:r>
          </a:p>
        </p:txBody>
      </p:sp>
      <p:sp>
        <p:nvSpPr>
          <p:cNvPr id="6149" name="文本框 6148"/>
          <p:cNvSpPr txBox="1">
            <a:spLocks noChangeArrowheads="1"/>
          </p:cNvSpPr>
          <p:nvPr/>
        </p:nvSpPr>
        <p:spPr bwMode="auto">
          <a:xfrm>
            <a:off x="250825" y="1279525"/>
            <a:ext cx="2828925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continent</a:t>
            </a:r>
          </a:p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America</a:t>
            </a:r>
          </a:p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torch</a:t>
            </a:r>
          </a:p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peace</a:t>
            </a:r>
          </a:p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slogan</a:t>
            </a:r>
          </a:p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reflect</a:t>
            </a:r>
          </a:p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mascot</a:t>
            </a:r>
          </a:p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feature</a:t>
            </a:r>
          </a:p>
          <a:p>
            <a:pPr algn="r"/>
            <a:r>
              <a:rPr lang="en-US" altLang="zh-CN" sz="40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fairly</a:t>
            </a:r>
          </a:p>
        </p:txBody>
      </p:sp>
      <p:sp>
        <p:nvSpPr>
          <p:cNvPr id="6150" name="矩形 6149"/>
          <p:cNvSpPr>
            <a:spLocks noChangeArrowheads="1"/>
          </p:cNvSpPr>
          <p:nvPr/>
        </p:nvSpPr>
        <p:spPr bwMode="auto">
          <a:xfrm>
            <a:off x="3708400" y="1279525"/>
            <a:ext cx="5689600" cy="557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/>
            <a:r>
              <a:rPr lang="en-US" altLang="zh-CN" sz="4000" b="1" dirty="0">
                <a:latin typeface="Times New Roman" panose="02020603050405020304" pitchFamily="18" charset="0"/>
              </a:rPr>
              <a:t>n.</a:t>
            </a:r>
            <a:r>
              <a:rPr lang="zh-CN" altLang="en-US" sz="4000" b="1" dirty="0">
                <a:latin typeface="Times New Roman" panose="02020603050405020304" pitchFamily="18" charset="0"/>
              </a:rPr>
              <a:t>洲；大陆</a:t>
            </a:r>
          </a:p>
          <a:p>
            <a:pPr marL="342900" indent="-342900"/>
            <a:r>
              <a:rPr lang="zh-CN" altLang="en-US" sz="4000" b="1" dirty="0">
                <a:latin typeface="Times New Roman" panose="02020603050405020304" pitchFamily="18" charset="0"/>
              </a:rPr>
              <a:t>美洲；美国</a:t>
            </a:r>
          </a:p>
          <a:p>
            <a:pPr marL="342900" indent="-342900"/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火炬；火把</a:t>
            </a:r>
          </a:p>
          <a:p>
            <a:pPr marL="342900" indent="-342900"/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和平</a:t>
            </a:r>
          </a:p>
          <a:p>
            <a:pPr marL="342900" indent="-342900"/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标语；口号</a:t>
            </a:r>
          </a:p>
          <a:p>
            <a:pPr marL="342900" indent="-342900"/>
            <a:r>
              <a:rPr lang="en-US" altLang="zh-CN" sz="4000" b="1" dirty="0">
                <a:latin typeface="Times New Roman" panose="02020603050405020304" pitchFamily="18" charset="0"/>
              </a:rPr>
              <a:t>v. </a:t>
            </a:r>
            <a:r>
              <a:rPr lang="zh-CN" altLang="en-US" sz="4000" b="1" dirty="0">
                <a:latin typeface="Times New Roman" panose="02020603050405020304" pitchFamily="18" charset="0"/>
              </a:rPr>
              <a:t>显示；表明；表达</a:t>
            </a:r>
          </a:p>
          <a:p>
            <a:pPr marL="342900" indent="-342900"/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吉祥物</a:t>
            </a:r>
          </a:p>
          <a:p>
            <a:pPr marL="342900" indent="-342900"/>
            <a:r>
              <a:rPr lang="en-US" altLang="zh-CN" sz="4000" b="1" dirty="0">
                <a:latin typeface="Times New Roman" panose="02020603050405020304" pitchFamily="18" charset="0"/>
              </a:rPr>
              <a:t>n. </a:t>
            </a:r>
            <a:r>
              <a:rPr lang="zh-CN" altLang="en-US" sz="4000" b="1" dirty="0">
                <a:latin typeface="Times New Roman" panose="02020603050405020304" pitchFamily="18" charset="0"/>
              </a:rPr>
              <a:t>特征；特点</a:t>
            </a:r>
          </a:p>
          <a:p>
            <a:pPr marL="342900" indent="-342900"/>
            <a:r>
              <a:rPr lang="en-US" altLang="zh-CN" sz="4000" b="1" dirty="0">
                <a:latin typeface="Times New Roman" panose="02020603050405020304" pitchFamily="18" charset="0"/>
              </a:rPr>
              <a:t>adv. </a:t>
            </a:r>
            <a:r>
              <a:rPr lang="zh-CN" altLang="en-US" sz="4000" b="1" dirty="0">
                <a:latin typeface="Times New Roman" panose="02020603050405020304" pitchFamily="18" charset="0"/>
              </a:rPr>
              <a:t>公平合理；公正地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61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61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61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61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7" dur="500"/>
                                        <p:tgtEl>
                                          <p:spTgt spid="61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52" dur="500"/>
                                        <p:tgtEl>
                                          <p:spTgt spid="61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图片 34818" descr="homework啊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63713" y="333375"/>
            <a:ext cx="1828800" cy="1506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4" name="矩形 34819"/>
          <p:cNvSpPr>
            <a:spLocks noChangeArrowheads="1"/>
          </p:cNvSpPr>
          <p:nvPr/>
        </p:nvSpPr>
        <p:spPr bwMode="auto">
          <a:xfrm>
            <a:off x="4140200" y="908050"/>
            <a:ext cx="3313113" cy="823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48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Homework</a:t>
            </a:r>
          </a:p>
        </p:txBody>
      </p:sp>
      <p:sp>
        <p:nvSpPr>
          <p:cNvPr id="23555" name="文本框 34820"/>
          <p:cNvSpPr txBox="1">
            <a:spLocks noChangeArrowheads="1"/>
          </p:cNvSpPr>
          <p:nvPr/>
        </p:nvSpPr>
        <p:spPr bwMode="auto">
          <a:xfrm>
            <a:off x="611188" y="2133600"/>
            <a:ext cx="80645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zh-CN" sz="3600" b="1" dirty="0">
                <a:latin typeface="Times New Roman" panose="02020603050405020304" pitchFamily="18" charset="0"/>
              </a:rPr>
              <a:t>Research more Olympic slogans, logos and mascots from past Olympics. Choose two and compare and contrast them  to decide which one you think is better. Explain your reason in a short paper.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矩形 35846"/>
          <p:cNvSpPr>
            <a:spLocks noChangeArrowheads="1" noChangeShapeType="1" noTextEdit="1"/>
          </p:cNvSpPr>
          <p:nvPr/>
        </p:nvSpPr>
        <p:spPr bwMode="auto">
          <a:xfrm>
            <a:off x="2411413" y="333375"/>
            <a:ext cx="4321175" cy="13684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noFill/>
                <a:round/>
              </a14:hiddenLine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/>
            <a:r>
              <a:rPr lang="en-US" altLang="zh-CN" sz="3600" b="1" dirty="0"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Arial Black" panose="020B0A04020102020204"/>
              </a:rPr>
              <a:t>Preview</a:t>
            </a:r>
            <a:endParaRPr lang="zh-CN" altLang="en-US" sz="3600" b="1" dirty="0"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Arial Black" panose="020B0A04020102020204"/>
            </a:endParaRPr>
          </a:p>
        </p:txBody>
      </p:sp>
      <p:sp>
        <p:nvSpPr>
          <p:cNvPr id="24578" name="矩形 35847"/>
          <p:cNvSpPr>
            <a:spLocks noChangeArrowheads="1"/>
          </p:cNvSpPr>
          <p:nvPr/>
        </p:nvSpPr>
        <p:spPr bwMode="auto">
          <a:xfrm>
            <a:off x="755650" y="2060575"/>
            <a:ext cx="7920038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>
              <a:lnSpc>
                <a:spcPct val="135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Learn the words and expressions in Lesson 35.</a:t>
            </a:r>
            <a:endParaRPr lang="en-US" altLang="zh-CN" sz="4000" b="1" dirty="0">
              <a:solidFill>
                <a:srgbClr val="3333FF"/>
              </a:solidFill>
              <a:latin typeface="Times New Roman" panose="02020603050405020304" pitchFamily="18" charset="0"/>
            </a:endParaRPr>
          </a:p>
          <a:p>
            <a:pPr marL="342900" indent="-342900">
              <a:lnSpc>
                <a:spcPct val="135000"/>
              </a:lnSpc>
            </a:pPr>
            <a:r>
              <a:rPr lang="en-GB" altLang="zh-CN" sz="4000" b="1" dirty="0">
                <a:latin typeface="Times New Roman" panose="02020603050405020304" pitchFamily="18" charset="0"/>
              </a:rPr>
              <a:t>2. Underline the sentences you don’t understand on page 90</a:t>
            </a:r>
            <a:r>
              <a:rPr lang="en-GB" altLang="zh-CN" sz="4000" b="1" dirty="0" smtClean="0">
                <a:latin typeface="Times New Roman" panose="02020603050405020304" pitchFamily="18" charset="0"/>
              </a:rPr>
              <a:t>. </a:t>
            </a:r>
            <a:endParaRPr lang="en-GB" altLang="zh-CN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5" name="文本框 10244"/>
          <p:cNvSpPr txBox="1">
            <a:spLocks noChangeArrowheads="1"/>
          </p:cNvSpPr>
          <p:nvPr/>
        </p:nvSpPr>
        <p:spPr bwMode="auto">
          <a:xfrm>
            <a:off x="5003800" y="1412875"/>
            <a:ext cx="36210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400" b="1">
                <a:solidFill>
                  <a:srgbClr val="0000FF"/>
                </a:solidFill>
                <a:latin typeface="Times New Roman" panose="02020603050405020304" pitchFamily="18" charset="0"/>
              </a:rPr>
              <a:t>the five rings</a:t>
            </a:r>
          </a:p>
        </p:txBody>
      </p:sp>
      <p:pic>
        <p:nvPicPr>
          <p:cNvPr id="10246" name="图片 10245" descr="五环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465638" cy="360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8" name="图片 10247" descr="11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00563" y="2997200"/>
            <a:ext cx="4392612" cy="360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9" name="文本框 10248"/>
          <p:cNvSpPr txBox="1">
            <a:spLocks noChangeArrowheads="1"/>
          </p:cNvSpPr>
          <p:nvPr/>
        </p:nvSpPr>
        <p:spPr bwMode="auto">
          <a:xfrm>
            <a:off x="0" y="4802188"/>
            <a:ext cx="44275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0000FF"/>
                </a:solidFill>
                <a:latin typeface="Times New Roman" panose="02020603050405020304" pitchFamily="18" charset="0"/>
              </a:rPr>
              <a:t>the Olympic motto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文本框 12290"/>
          <p:cNvSpPr txBox="1">
            <a:spLocks noChangeArrowheads="1"/>
          </p:cNvSpPr>
          <p:nvPr/>
        </p:nvSpPr>
        <p:spPr bwMode="auto">
          <a:xfrm>
            <a:off x="4427538" y="1341438"/>
            <a:ext cx="44656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the Olympic slogan</a:t>
            </a:r>
          </a:p>
        </p:txBody>
      </p:sp>
      <p:sp>
        <p:nvSpPr>
          <p:cNvPr id="12294" name="文本框 12293"/>
          <p:cNvSpPr txBox="1">
            <a:spLocks noChangeArrowheads="1"/>
          </p:cNvSpPr>
          <p:nvPr/>
        </p:nvSpPr>
        <p:spPr bwMode="auto">
          <a:xfrm>
            <a:off x="0" y="5300663"/>
            <a:ext cx="4140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the Olympic mascot</a:t>
            </a:r>
          </a:p>
        </p:txBody>
      </p:sp>
      <p:pic>
        <p:nvPicPr>
          <p:cNvPr id="12295" name="图片 12294" descr="kouha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333375"/>
            <a:ext cx="4105275" cy="338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6" name="图片 12295" descr="福娃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40200" y="3789363"/>
            <a:ext cx="4762500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22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矩形 13316"/>
          <p:cNvSpPr>
            <a:spLocks noChangeArrowheads="1" noChangeShapeType="1" noTextEdit="1"/>
          </p:cNvSpPr>
          <p:nvPr/>
        </p:nvSpPr>
        <p:spPr bwMode="auto">
          <a:xfrm>
            <a:off x="395288" y="404813"/>
            <a:ext cx="4249737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>
                <a:ln w="12700">
                  <a:solidFill>
                    <a:srgbClr val="FF6699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Think about it!</a:t>
            </a:r>
            <a:endParaRPr lang="zh-CN" altLang="en-US" sz="3600" b="1" kern="10">
              <a:ln w="12700">
                <a:solidFill>
                  <a:srgbClr val="FF6699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pic>
        <p:nvPicPr>
          <p:cNvPr id="8194" name="图片 13317" descr="图片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625" y="188913"/>
            <a:ext cx="1150938" cy="1071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文本框 13318"/>
          <p:cNvSpPr txBox="1">
            <a:spLocks noChangeArrowheads="1"/>
          </p:cNvSpPr>
          <p:nvPr/>
        </p:nvSpPr>
        <p:spPr bwMode="auto">
          <a:xfrm>
            <a:off x="323850" y="192246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endParaRPr lang="zh-CN"/>
          </a:p>
        </p:txBody>
      </p:sp>
      <p:sp>
        <p:nvSpPr>
          <p:cNvPr id="8196" name="文本框 13319"/>
          <p:cNvSpPr txBox="1">
            <a:spLocks noChangeArrowheads="1"/>
          </p:cNvSpPr>
          <p:nvPr/>
        </p:nvSpPr>
        <p:spPr bwMode="auto">
          <a:xfrm>
            <a:off x="755650" y="2066925"/>
            <a:ext cx="7488238" cy="301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60000"/>
              </a:lnSpc>
            </a:pPr>
            <a:r>
              <a:rPr lang="en-US" altLang="zh-CN" sz="4000" b="1">
                <a:latin typeface="Times New Roman" panose="02020603050405020304" pitchFamily="18" charset="0"/>
              </a:rPr>
              <a:t>1. Which mascot do you like best?</a:t>
            </a:r>
          </a:p>
          <a:p>
            <a:pPr>
              <a:lnSpc>
                <a:spcPct val="160000"/>
              </a:lnSpc>
            </a:pPr>
            <a:r>
              <a:rPr lang="en-US" altLang="zh-CN" sz="4000" b="1">
                <a:latin typeface="Times New Roman" panose="02020603050405020304" pitchFamily="18" charset="0"/>
              </a:rPr>
              <a:t>2. What do you think is the same in every Olympics?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文本框 14340"/>
          <p:cNvSpPr txBox="1">
            <a:spLocks noChangeArrowheads="1"/>
          </p:cNvSpPr>
          <p:nvPr/>
        </p:nvSpPr>
        <p:spPr bwMode="auto">
          <a:xfrm>
            <a:off x="2627313" y="549275"/>
            <a:ext cx="2808287" cy="679450"/>
          </a:xfrm>
          <a:prstGeom prst="rect">
            <a:avLst/>
          </a:prstGeom>
          <a:solidFill>
            <a:srgbClr val="00FFFF"/>
          </a:solidFill>
          <a:ln w="38100" cmpd="dbl">
            <a:solidFill>
              <a:srgbClr val="339966"/>
            </a:solidFill>
            <a:miter lim="800000"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Objectives</a:t>
            </a:r>
          </a:p>
        </p:txBody>
      </p:sp>
      <p:pic>
        <p:nvPicPr>
          <p:cNvPr id="9218" name="图片 14341" descr="pair%20reading"/>
          <p:cNvPicPr>
            <a:picLocks noChangeAspect="1" noChangeArrowheads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59563" y="260350"/>
            <a:ext cx="1584325" cy="108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文本框 14342"/>
          <p:cNvSpPr txBox="1">
            <a:spLocks noChangeArrowheads="1"/>
          </p:cNvSpPr>
          <p:nvPr/>
        </p:nvSpPr>
        <p:spPr bwMode="auto">
          <a:xfrm>
            <a:off x="827088" y="1628775"/>
            <a:ext cx="78692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40000"/>
              </a:lnSpc>
              <a:buFont typeface="Arial" panose="020B0604020202020204" pitchFamily="34" charset="0"/>
              <a:buAutoNum type="arabicPeriod"/>
            </a:pPr>
            <a:r>
              <a:rPr lang="en-US" altLang="zh-CN" sz="4000" b="1" dirty="0">
                <a:latin typeface="Times New Roman" panose="02020603050405020304" pitchFamily="18" charset="0"/>
              </a:rPr>
              <a:t> To understand the passage.</a:t>
            </a:r>
          </a:p>
          <a:p>
            <a:pPr>
              <a:lnSpc>
                <a:spcPct val="140000"/>
              </a:lnSpc>
            </a:pPr>
            <a:r>
              <a:rPr lang="en-US" altLang="zh-CN" sz="4000" b="1" dirty="0">
                <a:latin typeface="Times New Roman" panose="02020603050405020304" pitchFamily="18" charset="0"/>
              </a:rPr>
              <a:t>2. To learn some useful words and expressions about modern Olympics.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文本框 15364"/>
          <p:cNvSpPr txBox="1">
            <a:spLocks noChangeArrowheads="1"/>
          </p:cNvSpPr>
          <p:nvPr/>
        </p:nvSpPr>
        <p:spPr bwMode="auto">
          <a:xfrm>
            <a:off x="539750" y="333375"/>
            <a:ext cx="8135938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Words:</a:t>
            </a:r>
            <a:r>
              <a:rPr lang="en-US" altLang="zh-CN" sz="40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continent        torch          peace     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slogan            reflect         mascot    </a:t>
            </a:r>
          </a:p>
          <a:p>
            <a:pPr>
              <a:lnSpc>
                <a:spcPct val="120000"/>
              </a:lnSpc>
            </a:pPr>
            <a:r>
              <a:rPr lang="en-US" altLang="zh-CN" sz="3600" b="1" dirty="0">
                <a:solidFill>
                  <a:srgbClr val="3333FF"/>
                </a:solidFill>
                <a:latin typeface="Times New Roman" panose="02020603050405020304" pitchFamily="18" charset="0"/>
              </a:rPr>
              <a:t>feature           fairly</a:t>
            </a:r>
          </a:p>
        </p:txBody>
      </p:sp>
      <p:sp>
        <p:nvSpPr>
          <p:cNvPr id="10242" name="矩形 15365"/>
          <p:cNvSpPr>
            <a:spLocks noChangeArrowheads="1"/>
          </p:cNvSpPr>
          <p:nvPr/>
        </p:nvSpPr>
        <p:spPr bwMode="auto">
          <a:xfrm>
            <a:off x="539750" y="3573463"/>
            <a:ext cx="7920038" cy="149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4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Expressions:</a:t>
            </a:r>
          </a:p>
          <a:p>
            <a:pPr>
              <a:lnSpc>
                <a:spcPct val="125000"/>
              </a:lnSpc>
            </a:pPr>
            <a:r>
              <a:rPr lang="en-US" altLang="zh-CN" sz="40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stand for                   stay the same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16388"/>
          <p:cNvSpPr txBox="1">
            <a:spLocks noChangeArrowheads="1"/>
          </p:cNvSpPr>
          <p:nvPr/>
        </p:nvSpPr>
        <p:spPr bwMode="auto">
          <a:xfrm>
            <a:off x="231775" y="193675"/>
            <a:ext cx="86614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FF"/>
                </a:solidFill>
                <a:latin typeface="Times New Roman" panose="02020603050405020304" pitchFamily="18" charset="0"/>
              </a:rPr>
              <a:t>Look at the items below. Are they the same or different un every Olympics? Read the lesson and write “S” for “same” or ”D” for “different”.</a:t>
            </a:r>
          </a:p>
        </p:txBody>
      </p:sp>
      <p:sp>
        <p:nvSpPr>
          <p:cNvPr id="11266" name="文本框 16389"/>
          <p:cNvSpPr txBox="1">
            <a:spLocks noChangeArrowheads="1"/>
          </p:cNvSpPr>
          <p:nvPr/>
        </p:nvSpPr>
        <p:spPr bwMode="auto">
          <a:xfrm>
            <a:off x="323850" y="2492375"/>
            <a:ext cx="8445500" cy="4044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The Olympic slogan           (      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The Olympic torch             (      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The Olympic mascot          (      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The Olympic symbol          (      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The Olympic motto            (      )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AutoNum type="arabicPeriod"/>
            </a:pPr>
            <a:r>
              <a:rPr lang="en-US" altLang="zh-CN" sz="3600" b="1">
                <a:latin typeface="Times New Roman" panose="02020603050405020304" pitchFamily="18" charset="0"/>
              </a:rPr>
              <a:t>The Olympic song              (      )</a:t>
            </a:r>
          </a:p>
        </p:txBody>
      </p:sp>
      <p:sp>
        <p:nvSpPr>
          <p:cNvPr id="16391" name="文本框 16390"/>
          <p:cNvSpPr txBox="1">
            <a:spLocks noChangeArrowheads="1"/>
          </p:cNvSpPr>
          <p:nvPr/>
        </p:nvSpPr>
        <p:spPr bwMode="auto">
          <a:xfrm>
            <a:off x="6156325" y="2636838"/>
            <a:ext cx="596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392" name="文本框 16391"/>
          <p:cNvSpPr txBox="1">
            <a:spLocks noChangeArrowheads="1"/>
          </p:cNvSpPr>
          <p:nvPr/>
        </p:nvSpPr>
        <p:spPr bwMode="auto">
          <a:xfrm>
            <a:off x="6156325" y="3284538"/>
            <a:ext cx="596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393" name="文本框 16392"/>
          <p:cNvSpPr txBox="1">
            <a:spLocks noChangeArrowheads="1"/>
          </p:cNvSpPr>
          <p:nvPr/>
        </p:nvSpPr>
        <p:spPr bwMode="auto">
          <a:xfrm>
            <a:off x="6156325" y="3860800"/>
            <a:ext cx="596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394" name="文本框 16393"/>
          <p:cNvSpPr txBox="1">
            <a:spLocks noChangeArrowheads="1"/>
          </p:cNvSpPr>
          <p:nvPr/>
        </p:nvSpPr>
        <p:spPr bwMode="auto">
          <a:xfrm>
            <a:off x="6156325" y="5949950"/>
            <a:ext cx="596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6395" name="文本框 16394"/>
          <p:cNvSpPr txBox="1">
            <a:spLocks noChangeArrowheads="1"/>
          </p:cNvSpPr>
          <p:nvPr/>
        </p:nvSpPr>
        <p:spPr bwMode="auto">
          <a:xfrm>
            <a:off x="6156325" y="4581525"/>
            <a:ext cx="596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  <p:sp>
        <p:nvSpPr>
          <p:cNvPr id="16396" name="文本框 16395"/>
          <p:cNvSpPr txBox="1">
            <a:spLocks noChangeArrowheads="1"/>
          </p:cNvSpPr>
          <p:nvPr/>
        </p:nvSpPr>
        <p:spPr bwMode="auto">
          <a:xfrm>
            <a:off x="6156325" y="5229225"/>
            <a:ext cx="5969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>
                <a:solidFill>
                  <a:srgbClr val="FF0000"/>
                </a:solidFill>
                <a:latin typeface="Times New Roman" panose="02020603050405020304" pitchFamily="18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1" grpId="0"/>
      <p:bldP spid="16392" grpId="0"/>
      <p:bldP spid="16393" grpId="0"/>
      <p:bldP spid="16394" grpId="0"/>
      <p:bldP spid="16395" grpId="0"/>
      <p:bldP spid="1639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矩形 19457"/>
          <p:cNvSpPr>
            <a:spLocks noChangeArrowheads="1" noChangeShapeType="1" noTextEdit="1"/>
          </p:cNvSpPr>
          <p:nvPr/>
        </p:nvSpPr>
        <p:spPr bwMode="auto">
          <a:xfrm>
            <a:off x="1524000" y="2209800"/>
            <a:ext cx="6019800" cy="2438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Times New Roman" panose="02020603050405020304"/>
                <a:cs typeface="Times New Roman" panose="02020603050405020304"/>
              </a:rPr>
              <a:t>Language Points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Times New Roman" panose="02020603050405020304"/>
              <a:cs typeface="Times New Roman" panose="02020603050405020304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自定义设计方案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自定义设计方案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自定义设计方案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3_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891</Words>
  <Application>Microsoft Office PowerPoint</Application>
  <PresentationFormat>全屏显示(4:3)</PresentationFormat>
  <Paragraphs>141</Paragraphs>
  <Slides>21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21</vt:i4>
      </vt:variant>
    </vt:vector>
  </HeadingPairs>
  <TitlesOfParts>
    <vt:vector size="30" baseType="lpstr">
      <vt:lpstr>宋体</vt:lpstr>
      <vt:lpstr>微软雅黑</vt:lpstr>
      <vt:lpstr>Arial</vt:lpstr>
      <vt:lpstr>Arial Black</vt:lpstr>
      <vt:lpstr>Calibri</vt:lpstr>
      <vt:lpstr>Times New Roman</vt:lpstr>
      <vt:lpstr>WWW.2PPT.COM
</vt:lpstr>
      <vt:lpstr>自定义设计方案</vt:lpstr>
      <vt:lpstr>3_默认设计模板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2014-02-16T14:29:00Z</dcterms:created>
  <dcterms:modified xsi:type="dcterms:W3CDTF">2023-01-16T20:30:25Z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1E7FE49CFC4846E4BC14DCE1F0CB217C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