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3" r:id="rId3"/>
    <p:sldId id="285" r:id="rId4"/>
    <p:sldId id="273" r:id="rId5"/>
    <p:sldId id="265" r:id="rId6"/>
    <p:sldId id="286" r:id="rId7"/>
    <p:sldId id="287" r:id="rId8"/>
    <p:sldId id="288" r:id="rId9"/>
    <p:sldId id="289" r:id="rId10"/>
    <p:sldId id="259" r:id="rId11"/>
    <p:sldId id="274" r:id="rId12"/>
    <p:sldId id="275" r:id="rId13"/>
    <p:sldId id="283" r:id="rId14"/>
    <p:sldId id="284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6" autoAdjust="0"/>
    <p:restoredTop sz="94558" autoAdjust="0"/>
  </p:normalViewPr>
  <p:slideViewPr>
    <p:cSldViewPr>
      <p:cViewPr>
        <p:scale>
          <a:sx n="100" d="100"/>
          <a:sy n="100" d="100"/>
        </p:scale>
        <p:origin x="-21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 smtClean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 smtClean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 smtClean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 smtClean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5048365-B5A2-4E51-A02B-B748F063AAE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048365-B5A2-4E51-A02B-B748F063AAE2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614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C668EC5B-3D25-4558-BA56-5B7B95D738FE}" type="slidenum">
              <a:rPr lang="zh-CN" altLang="en-US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CB5E-2080-43C6-BA8D-00D27A6B3BBC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063-6290-4D1F-9FAD-6C6368BA3C1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CCB5-56F6-40C2-8618-779E14CA8EB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B22E-32F2-41E1-9F46-C5F8D2147EF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4297-E360-4E51-83F3-444CE938DBE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DC5B-0AFD-4241-BED7-EF5BBF564C7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F7AB-3A54-4F62-A74F-996A68FB72E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822-FF3D-4A3A-A03C-312D399629A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2422-4E6C-452A-92D6-C5F9F856E57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B3B2-FF9E-4B56-9AD9-8223E82B432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CC63-1F01-4021-B079-B60ADAA08C57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92E5-1C4D-4DB6-9AAB-E5CF83DFCF4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0C80-DD4D-474F-83FF-A99698AA99C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93F-3736-4F2E-B613-86A3F80511C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96D3-6A80-47F3-BCE0-62D0102235E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E4B-7532-4C69-BC77-5D4253B7BBD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4F03-327E-4AFA-88F6-AA1A9C7A082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0B88-7F7B-44B6-B0D0-230297A3DF40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A6D5-28DD-43C5-B7EF-30A6F2B69317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6089B7-697D-425E-8848-1D395F0239CF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E2676F1-4CB8-4D00-9AD1-3FA1F982E455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A924225-2F3D-45D1-A7A1-806F32EEF72D}" type="datetimeFigureOut">
              <a:rPr lang="zh-CN" altLang="en-US" smtClean="0"/>
              <a:t>2023-01-17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95536" y="1844824"/>
            <a:ext cx="763284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8800" dirty="0">
                <a:latin typeface="方正粗倩简体" pitchFamily="65" charset="-122"/>
                <a:ea typeface="方正粗倩简体" pitchFamily="65" charset="-122"/>
              </a:rPr>
              <a:t>4.3 </a:t>
            </a:r>
            <a:r>
              <a:rPr lang="zh-CN" altLang="en-US" sz="8800" dirty="0" smtClean="0">
                <a:latin typeface="方正粗倩简体" pitchFamily="65" charset="-122"/>
                <a:ea typeface="方正粗倩简体" pitchFamily="65" charset="-122"/>
              </a:rPr>
              <a:t>去</a:t>
            </a:r>
            <a:r>
              <a:rPr lang="zh-CN" altLang="en-US" sz="8800" dirty="0">
                <a:latin typeface="方正粗倩简体" pitchFamily="65" charset="-122"/>
                <a:ea typeface="方正粗倩简体" pitchFamily="65" charset="-122"/>
              </a:rPr>
              <a:t>括号</a:t>
            </a:r>
            <a:r>
              <a:rPr lang="en-US" altLang="zh-CN" sz="4400" dirty="0">
                <a:latin typeface="方正粗倩简体" pitchFamily="65" charset="-122"/>
                <a:ea typeface="方正粗倩简体" pitchFamily="65" charset="-122"/>
              </a:rPr>
              <a:t> </a:t>
            </a:r>
            <a:endParaRPr lang="zh-CN" altLang="en-US" sz="4400" dirty="0"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87792" y="551638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kern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b="1" kern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74825"/>
            <a:ext cx="6151563" cy="6889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先去括号，再合并同类项：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474913"/>
            <a:ext cx="8281988" cy="220503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000" b="1" dirty="0"/>
              <a:t>（</a:t>
            </a:r>
            <a:r>
              <a:rPr lang="en-US" altLang="zh-CN" sz="4000" b="1" dirty="0"/>
              <a:t>1</a:t>
            </a:r>
            <a:r>
              <a:rPr lang="zh-CN" altLang="en-US" sz="4000" b="1" dirty="0"/>
              <a:t>）</a:t>
            </a:r>
            <a:r>
              <a:rPr lang="en-US" altLang="zh-CN" sz="4000" b="1" dirty="0"/>
              <a:t>4a―</a:t>
            </a:r>
            <a:r>
              <a:rPr lang="zh-CN" altLang="en-US" sz="4000" b="1" dirty="0"/>
              <a:t>（</a:t>
            </a:r>
            <a:r>
              <a:rPr lang="en-US" altLang="zh-CN" sz="4000" b="1" dirty="0"/>
              <a:t>a</a:t>
            </a:r>
            <a:r>
              <a:rPr lang="zh-CN" altLang="en-US" sz="4000" b="1" dirty="0"/>
              <a:t>－</a:t>
            </a:r>
            <a:r>
              <a:rPr lang="en-US" altLang="zh-CN" sz="4000" b="1" dirty="0"/>
              <a:t>3b</a:t>
            </a:r>
            <a:r>
              <a:rPr lang="zh-CN" altLang="en-US" sz="4000" b="1" dirty="0"/>
              <a:t>）</a:t>
            </a:r>
          </a:p>
          <a:p>
            <a:pPr>
              <a:buFontTx/>
              <a:buNone/>
            </a:pPr>
            <a:r>
              <a:rPr lang="zh-CN" altLang="en-US" sz="4000" b="1" dirty="0"/>
              <a:t>（</a:t>
            </a:r>
            <a:r>
              <a:rPr lang="en-US" altLang="zh-CN" sz="4000" b="1" dirty="0"/>
              <a:t>2</a:t>
            </a:r>
            <a:r>
              <a:rPr lang="zh-CN" altLang="en-US" sz="4000" b="1" dirty="0"/>
              <a:t>）</a:t>
            </a:r>
            <a:r>
              <a:rPr lang="en-US" altLang="zh-CN" sz="4000" b="1" dirty="0"/>
              <a:t>a-</a:t>
            </a:r>
            <a:r>
              <a:rPr lang="zh-CN" altLang="en-US" sz="4000" b="1" dirty="0"/>
              <a:t>（</a:t>
            </a:r>
            <a:r>
              <a:rPr lang="en-US" altLang="zh-CN" sz="4000" b="1" dirty="0"/>
              <a:t>5a+3b</a:t>
            </a:r>
            <a:r>
              <a:rPr lang="zh-CN" altLang="en-US" sz="4000" b="1" dirty="0"/>
              <a:t>）－</a:t>
            </a:r>
            <a:r>
              <a:rPr lang="en-US" altLang="zh-CN" sz="4000" b="1" dirty="0"/>
              <a:t>3(a</a:t>
            </a:r>
            <a:r>
              <a:rPr lang="zh-CN" altLang="en-US" sz="4000" b="1" dirty="0"/>
              <a:t>－</a:t>
            </a:r>
            <a:r>
              <a:rPr lang="en-US" altLang="zh-CN" sz="4000" b="1" dirty="0"/>
              <a:t>2b) </a:t>
            </a:r>
          </a:p>
          <a:p>
            <a:pPr>
              <a:buFontTx/>
              <a:buNone/>
            </a:pPr>
            <a:r>
              <a:rPr lang="zh-CN" altLang="en-US" sz="4000" b="1" dirty="0"/>
              <a:t>（</a:t>
            </a:r>
            <a:r>
              <a:rPr lang="en-US" altLang="zh-CN" sz="4000" b="1" dirty="0"/>
              <a:t>3</a:t>
            </a:r>
            <a:r>
              <a:rPr lang="zh-CN" altLang="en-US" sz="4000" b="1" dirty="0"/>
              <a:t>）</a:t>
            </a:r>
            <a:r>
              <a:rPr lang="en-US" altLang="zh-CN" sz="4000" b="1" dirty="0"/>
              <a:t>-3</a:t>
            </a:r>
            <a:r>
              <a:rPr lang="zh-CN" altLang="en-US" sz="4000" b="1" dirty="0"/>
              <a:t>（</a:t>
            </a:r>
            <a:r>
              <a:rPr lang="en-US" altLang="zh-CN" sz="4000" b="1" dirty="0"/>
              <a:t>-2xy</a:t>
            </a:r>
            <a:r>
              <a:rPr lang="zh-CN" altLang="en-US" sz="4000" b="1" dirty="0"/>
              <a:t>－</a:t>
            </a:r>
            <a:r>
              <a:rPr lang="en-US" altLang="zh-CN" sz="4000" b="1" dirty="0"/>
              <a:t>y</a:t>
            </a:r>
            <a:r>
              <a:rPr lang="zh-CN" altLang="en-US" sz="4000" b="1" dirty="0"/>
              <a:t>）－</a:t>
            </a:r>
            <a:r>
              <a:rPr lang="en-US" altLang="zh-CN" sz="4000" b="1" dirty="0"/>
              <a:t>2</a:t>
            </a:r>
            <a:r>
              <a:rPr lang="zh-CN" altLang="en-US" sz="4000" b="1" dirty="0"/>
              <a:t>（</a:t>
            </a:r>
            <a:r>
              <a:rPr lang="en-US" altLang="zh-CN" sz="4000" b="1" dirty="0"/>
              <a:t>-xy+1</a:t>
            </a:r>
            <a:r>
              <a:rPr lang="zh-CN" altLang="en-US" sz="4000" b="1" dirty="0"/>
              <a:t>）</a:t>
            </a:r>
            <a:r>
              <a:rPr lang="en-US" altLang="zh-CN" sz="4000" b="1" dirty="0">
                <a:solidFill>
                  <a:schemeClr val="accent2"/>
                </a:solidFill>
              </a:rPr>
              <a:t>.</a:t>
            </a:r>
          </a:p>
          <a:p>
            <a:pPr>
              <a:buFontTx/>
              <a:buNone/>
            </a:pPr>
            <a:endParaRPr lang="en-US" altLang="zh-CN" sz="4000" b="1" dirty="0">
              <a:solidFill>
                <a:schemeClr val="accent2"/>
              </a:solidFill>
              <a:latin typeface="隶书" panose="02010509060101010101" pitchFamily="49" charset="-122"/>
            </a:endParaRPr>
          </a:p>
          <a:p>
            <a:pPr>
              <a:buFontTx/>
              <a:buNone/>
            </a:pPr>
            <a:endParaRPr lang="en-US" altLang="zh-CN" sz="4000" b="1" dirty="0">
              <a:solidFill>
                <a:schemeClr val="accent2"/>
              </a:solidFill>
              <a:latin typeface="隶书" panose="02010509060101010101" pitchFamily="49" charset="-122"/>
            </a:endParaRPr>
          </a:p>
        </p:txBody>
      </p:sp>
      <p:pic>
        <p:nvPicPr>
          <p:cNvPr id="15364" name="Picture 5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6400800"/>
            <a:ext cx="598488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5371" name="Group 9"/>
          <p:cNvGrpSpPr/>
          <p:nvPr/>
        </p:nvGrpSpPr>
        <p:grpSpPr bwMode="auto">
          <a:xfrm>
            <a:off x="466725" y="1628775"/>
            <a:ext cx="936625" cy="708025"/>
            <a:chOff x="1920" y="45"/>
            <a:chExt cx="2112" cy="319"/>
          </a:xfrm>
        </p:grpSpPr>
        <p:sp>
          <p:nvSpPr>
            <p:cNvPr id="15374" name="Rectangle 10"/>
            <p:cNvSpPr>
              <a:spLocks noChangeArrowheads="1"/>
            </p:cNvSpPr>
            <p:nvPr/>
          </p:nvSpPr>
          <p:spPr bwMode="auto">
            <a:xfrm>
              <a:off x="1920" y="58"/>
              <a:ext cx="2112" cy="306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例</a:t>
              </a:r>
              <a:r>
                <a:rPr lang="zh-CN" altLang="en-US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7179" name="Rectangle 11" descr="PE03255_"/>
            <p:cNvSpPr>
              <a:spLocks noChangeArrowheads="1"/>
            </p:cNvSpPr>
            <p:nvPr/>
          </p:nvSpPr>
          <p:spPr bwMode="auto">
            <a:xfrm>
              <a:off x="3602" y="45"/>
              <a:ext cx="161" cy="234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0" name="Picture 75" descr="练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549275"/>
            <a:ext cx="1760538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4925" y="1196975"/>
            <a:ext cx="9145588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1" eaLnBrk="1" hangingPunct="1"/>
            <a:r>
              <a:rPr lang="en-US" altLang="zh-CN" sz="3200" b="1" dirty="0"/>
              <a:t>1</a:t>
            </a:r>
            <a:r>
              <a:rPr lang="zh-CN" altLang="en-US" sz="3200" b="1" dirty="0"/>
              <a:t>、先去括号，再合并同类项：</a:t>
            </a:r>
          </a:p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）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＋（</a:t>
            </a:r>
            <a:r>
              <a:rPr lang="en-US" altLang="zh-CN" sz="3200" b="1" dirty="0"/>
              <a:t>2a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3c</a:t>
            </a:r>
            <a:r>
              <a:rPr lang="zh-CN" altLang="en-US" sz="3200" b="1" dirty="0"/>
              <a:t>）         </a:t>
            </a:r>
          </a:p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）</a:t>
            </a:r>
            <a:r>
              <a:rPr lang="en-US" altLang="zh-CN" sz="3200" b="1" dirty="0"/>
              <a:t>6x</a:t>
            </a:r>
            <a:r>
              <a:rPr lang="zh-CN" altLang="en-US" sz="3200" b="1" dirty="0"/>
              <a:t>＋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（</a:t>
            </a:r>
            <a:r>
              <a:rPr lang="en-US" altLang="zh-CN" sz="3200" b="1" dirty="0"/>
              <a:t>x</a:t>
            </a:r>
            <a:r>
              <a:rPr lang="zh-CN" altLang="en-US" sz="3200" b="1" dirty="0"/>
              <a:t>＋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</a:t>
            </a:r>
          </a:p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</a:t>
            </a:r>
            <a:r>
              <a:rPr lang="en-US" altLang="zh-CN" sz="3200" b="1" dirty="0"/>
              <a:t>3x</a:t>
            </a:r>
            <a:r>
              <a:rPr lang="zh-CN" altLang="en-US" sz="3200" b="1" dirty="0"/>
              <a:t>－（</a:t>
            </a:r>
            <a:r>
              <a:rPr lang="en-US" altLang="zh-CN" sz="3200" b="1" dirty="0"/>
              <a:t>4y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2x</a:t>
            </a:r>
            <a:r>
              <a:rPr lang="zh-CN" altLang="en-US" sz="3200" b="1" dirty="0"/>
              <a:t>）＋</a:t>
            </a:r>
            <a:r>
              <a:rPr lang="en-US" altLang="zh-CN" sz="3200" b="1" dirty="0"/>
              <a:t>y </a:t>
            </a:r>
          </a:p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）（</a:t>
            </a:r>
            <a:r>
              <a:rPr lang="en-US" altLang="zh-CN" sz="3200" b="1" dirty="0"/>
              <a:t>2x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2y</a:t>
            </a:r>
            <a:r>
              <a:rPr lang="zh-CN" altLang="en-US" sz="3200" b="1" dirty="0"/>
              <a:t>）－（</a:t>
            </a:r>
            <a:r>
              <a:rPr lang="en-US" altLang="zh-CN" sz="3200" b="1" dirty="0"/>
              <a:t>2y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3x</a:t>
            </a:r>
            <a:r>
              <a:rPr lang="zh-CN" altLang="en-US" sz="3200" b="1" dirty="0"/>
              <a:t>）</a:t>
            </a:r>
          </a:p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5</a:t>
            </a:r>
            <a:r>
              <a:rPr lang="zh-CN" altLang="en-US" sz="3200" b="1" dirty="0"/>
              <a:t>）－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（</a:t>
            </a:r>
            <a:r>
              <a:rPr lang="en-US" altLang="zh-CN" sz="3200" b="1" dirty="0"/>
              <a:t>2a</a:t>
            </a:r>
            <a:r>
              <a:rPr lang="zh-CN" altLang="en-US" sz="3200" b="1" dirty="0"/>
              <a:t>＋</a:t>
            </a:r>
            <a:r>
              <a:rPr lang="en-US" altLang="zh-CN" sz="3200" b="1" dirty="0"/>
              <a:t>3b</a:t>
            </a:r>
            <a:r>
              <a:rPr lang="zh-CN" altLang="en-US" sz="3200" b="1" dirty="0"/>
              <a:t>）－（</a:t>
            </a:r>
            <a:r>
              <a:rPr lang="en-US" altLang="zh-CN" sz="3200" b="1" dirty="0"/>
              <a:t>6b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12a</a:t>
            </a:r>
            <a:r>
              <a:rPr lang="zh-CN" altLang="en-US" sz="3200" b="1" dirty="0"/>
              <a:t>） </a:t>
            </a:r>
          </a:p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6</a:t>
            </a:r>
            <a:r>
              <a:rPr lang="zh-CN" altLang="en-US" sz="3200" b="1" dirty="0"/>
              <a:t>）（</a:t>
            </a:r>
            <a:r>
              <a:rPr lang="en-US" altLang="zh-CN" sz="3200" b="1" dirty="0"/>
              <a:t>x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y</a:t>
            </a:r>
            <a:r>
              <a:rPr lang="zh-CN" altLang="en-US" sz="3200" b="1" dirty="0"/>
              <a:t>）－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（－</a:t>
            </a:r>
            <a:r>
              <a:rPr lang="en-US" altLang="zh-CN" sz="3200" b="1" dirty="0"/>
              <a:t>3x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2y</a:t>
            </a:r>
            <a:r>
              <a:rPr lang="zh-CN" altLang="en-US" sz="3200" b="1" dirty="0"/>
              <a:t>）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4925" y="4722813"/>
            <a:ext cx="8820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1" eaLnBrk="1" hangingPunct="1"/>
            <a:r>
              <a:rPr lang="en-US" altLang="zh-CN" sz="3200" b="1" dirty="0"/>
              <a:t>2</a:t>
            </a:r>
            <a:r>
              <a:rPr lang="zh-CN" altLang="en-US" sz="3200" b="1" dirty="0"/>
              <a:t>、先化简，后求代数式的值：</a:t>
            </a:r>
          </a:p>
          <a:p>
            <a:pPr eaLnBrk="1" hangingPunct="1"/>
            <a:r>
              <a:rPr lang="zh-CN" altLang="en-US" sz="3200" b="1" dirty="0"/>
              <a:t>（</a:t>
            </a:r>
            <a:r>
              <a:rPr lang="en-US" altLang="zh-CN" sz="3200" b="1" dirty="0"/>
              <a:t>3a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5b</a:t>
            </a:r>
            <a:r>
              <a:rPr lang="zh-CN" altLang="en-US" sz="3200" b="1" dirty="0"/>
              <a:t>）－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（</a:t>
            </a:r>
            <a:r>
              <a:rPr lang="en-US" altLang="zh-CN" sz="3200" b="1" dirty="0"/>
              <a:t>3a</a:t>
            </a:r>
            <a:r>
              <a:rPr lang="zh-CN" altLang="en-US" sz="3200" b="1" dirty="0"/>
              <a:t>－</a:t>
            </a:r>
            <a:r>
              <a:rPr lang="en-US" altLang="zh-CN" sz="3200" b="1" dirty="0"/>
              <a:t>b</a:t>
            </a:r>
            <a:r>
              <a:rPr lang="zh-CN" altLang="en-US" sz="3200" b="1" dirty="0"/>
              <a:t>），其中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＝－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，</a:t>
            </a:r>
            <a:r>
              <a:rPr lang="en-US" altLang="zh-CN" sz="3200" b="1" dirty="0"/>
              <a:t>b</a:t>
            </a:r>
            <a:r>
              <a:rPr lang="zh-CN" altLang="en-US" sz="3200" b="1" dirty="0"/>
              <a:t>＝</a:t>
            </a:r>
            <a:r>
              <a:rPr lang="en-US" altLang="zh-CN" sz="3200" b="1" dirty="0"/>
              <a:t>300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1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71600" y="1124744"/>
            <a:ext cx="705678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、下列各等式成立吗？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3x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=6x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）＝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6x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）＝－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7x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21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8a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）－（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）＝－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＝－（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3x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＝－（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3x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kumimoji="1"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kumimoji="1" lang="en-US" altLang="zh-CN" sz="4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267744" y="1340768"/>
            <a:ext cx="3621088" cy="685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b"/>
          <a:lstStyle/>
          <a:p>
            <a:pPr algn="dist">
              <a:defRPr/>
            </a:pPr>
            <a:r>
              <a:rPr kumimoji="1" lang="zh-CN" altLang="en-US" sz="48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回味无穷</a:t>
            </a:r>
          </a:p>
        </p:txBody>
      </p:sp>
      <p:grpSp>
        <p:nvGrpSpPr>
          <p:cNvPr id="18435" name="Group 3"/>
          <p:cNvGrpSpPr/>
          <p:nvPr/>
        </p:nvGrpSpPr>
        <p:grpSpPr bwMode="auto">
          <a:xfrm>
            <a:off x="7208838" y="115888"/>
            <a:ext cx="1684337" cy="1058862"/>
            <a:chOff x="90" y="0"/>
            <a:chExt cx="930" cy="551"/>
          </a:xfrm>
        </p:grpSpPr>
        <p:pic>
          <p:nvPicPr>
            <p:cNvPr id="18445" name="Picture 4" descr="qz_1rejo[1]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0" y="0"/>
              <a:ext cx="930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6" name="Picture 5" descr="Q_011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31" y="14"/>
              <a:ext cx="1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436" name="Group 6"/>
          <p:cNvGrpSpPr/>
          <p:nvPr/>
        </p:nvGrpSpPr>
        <p:grpSpPr bwMode="auto">
          <a:xfrm>
            <a:off x="215900" y="141288"/>
            <a:ext cx="2771775" cy="984250"/>
            <a:chOff x="136" y="0"/>
            <a:chExt cx="1746" cy="620"/>
          </a:xfrm>
        </p:grpSpPr>
        <p:grpSp>
          <p:nvGrpSpPr>
            <p:cNvPr id="18439" name="Group 7"/>
            <p:cNvGrpSpPr/>
            <p:nvPr/>
          </p:nvGrpSpPr>
          <p:grpSpPr bwMode="auto">
            <a:xfrm>
              <a:off x="136" y="0"/>
              <a:ext cx="1746" cy="620"/>
              <a:chOff x="0" y="0"/>
              <a:chExt cx="1746" cy="620"/>
            </a:xfrm>
          </p:grpSpPr>
          <p:grpSp>
            <p:nvGrpSpPr>
              <p:cNvPr id="18441" name="Group 8"/>
              <p:cNvGrpSpPr/>
              <p:nvPr/>
            </p:nvGrpSpPr>
            <p:grpSpPr bwMode="auto">
              <a:xfrm>
                <a:off x="0" y="0"/>
                <a:ext cx="1746" cy="620"/>
                <a:chOff x="672" y="3454"/>
                <a:chExt cx="4176" cy="578"/>
              </a:xfrm>
            </p:grpSpPr>
            <p:sp>
              <p:nvSpPr>
                <p:cNvPr id="18443" name="AutoShape 9"/>
                <p:cNvSpPr>
                  <a:spLocks noChangeArrowheads="1"/>
                </p:cNvSpPr>
                <p:nvPr/>
              </p:nvSpPr>
              <p:spPr bwMode="auto">
                <a:xfrm>
                  <a:off x="672" y="3504"/>
                  <a:ext cx="4080" cy="528"/>
                </a:xfrm>
                <a:prstGeom prst="horizontalScroll">
                  <a:avLst>
                    <a:gd name="adj" fmla="val 12500"/>
                  </a:avLst>
                </a:prstGeom>
                <a:solidFill>
                  <a:srgbClr val="CCFFFF"/>
                </a:solidFill>
                <a:ln w="25400">
                  <a:solidFill>
                    <a:srgbClr val="000099"/>
                  </a:solidFill>
                  <a:round/>
                </a:ln>
              </p:spPr>
              <p:txBody>
                <a:bodyPr wrap="none" anchor="ctr"/>
                <a:lstStyle/>
                <a:p>
                  <a:endParaRPr kumimoji="1"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837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20" y="3454"/>
                  <a:ext cx="4128" cy="34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endParaRPr lang="zh-CN" altLang="zh-CN" sz="3200" b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幼圆" panose="02010509060101010101" pitchFamily="49" charset="-122"/>
                  </a:endParaRPr>
                </a:p>
              </p:txBody>
            </p:sp>
          </p:grpSp>
          <p:sp>
            <p:nvSpPr>
              <p:cNvPr id="58379" name="Text Box 11"/>
              <p:cNvSpPr txBox="1">
                <a:spLocks noChangeArrowheads="1"/>
              </p:cNvSpPr>
              <p:nvPr/>
            </p:nvSpPr>
            <p:spPr bwMode="auto">
              <a:xfrm>
                <a:off x="25" y="164"/>
                <a:ext cx="1721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kumimoji="1" lang="zh-CN" altLang="en-US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隶书" panose="02010509060101010101" pitchFamily="49" charset="-122"/>
                  </a:rPr>
                  <a:t>小结        拓展</a:t>
                </a:r>
              </a:p>
            </p:txBody>
          </p:sp>
        </p:grpSp>
        <p:pic>
          <p:nvPicPr>
            <p:cNvPr id="18440" name="Picture 12" descr="打开书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1" y="140"/>
              <a:ext cx="395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255588" y="2492896"/>
            <a:ext cx="8162454" cy="3024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/>
            <a:r>
              <a:rPr kumimoji="1"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、 括号前是“＋”号，把括号和它前面的“＋”号去掉后，原括号里各项的符号都不改变；</a:t>
            </a:r>
          </a:p>
          <a:p>
            <a:pPr marL="342900" indent="-342900"/>
            <a:endParaRPr kumimoji="1" lang="en-US" altLang="zh-CN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、 括号前是“－”号，把括号和它前面的“－”号去掉后，原括号里各项的符号都要改变；</a:t>
            </a:r>
            <a:endParaRPr kumimoji="1" lang="en-US" altLang="zh-CN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24400" y="333375"/>
            <a:ext cx="4419600" cy="1143000"/>
          </a:xfrm>
        </p:spPr>
        <p:txBody>
          <a:bodyPr/>
          <a:lstStyle/>
          <a:p>
            <a:r>
              <a:rPr lang="zh-CN" altLang="en-US" i="1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19459" name="Group 3"/>
          <p:cNvGrpSpPr/>
          <p:nvPr/>
        </p:nvGrpSpPr>
        <p:grpSpPr bwMode="auto">
          <a:xfrm>
            <a:off x="1295400" y="0"/>
            <a:ext cx="3009900" cy="1524000"/>
            <a:chOff x="816" y="2880"/>
            <a:chExt cx="1896" cy="960"/>
          </a:xfrm>
        </p:grpSpPr>
        <p:pic>
          <p:nvPicPr>
            <p:cNvPr id="19466" name="Picture 4" descr="AG00029_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467" name="Group 5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19469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</p:spPr>
            <p:txBody>
              <a:bodyPr wrap="none" anchor="ctr"/>
              <a:lstStyle/>
              <a:p>
                <a:endParaRPr kumimoji="1"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399" name="Text Box 7"/>
              <p:cNvSpPr txBox="1">
                <a:spLocks noChangeArrowheads="1"/>
              </p:cNvSpPr>
              <p:nvPr/>
            </p:nvSpPr>
            <p:spPr bwMode="auto">
              <a:xfrm>
                <a:off x="718" y="3524"/>
                <a:ext cx="4130" cy="201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9468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zh-CN" altLang="en-US" sz="3200" b="1">
                  <a:solidFill>
                    <a:srgbClr val="FF0000"/>
                  </a:solidFill>
                  <a:ea typeface="隶书" panose="02010509060101010101" pitchFamily="49" charset="-122"/>
                </a:rPr>
                <a:t>独立</a:t>
              </a:r>
            </a:p>
            <a:p>
              <a:r>
                <a:rPr kumimoji="0" lang="zh-CN" altLang="en-US" sz="3200" b="1">
                  <a:solidFill>
                    <a:srgbClr val="FF0000"/>
                  </a:solidFill>
                  <a:ea typeface="隶书" panose="02010509060101010101" pitchFamily="49" charset="-122"/>
                </a:rPr>
                <a:t>作业</a:t>
              </a:r>
            </a:p>
          </p:txBody>
        </p:sp>
      </p:grpSp>
      <p:sp>
        <p:nvSpPr>
          <p:cNvPr id="59401" name="Rectangle 9"/>
          <p:cNvSpPr>
            <a:spLocks noGrp="1" noChangeArrowheads="1"/>
          </p:cNvSpPr>
          <p:nvPr/>
        </p:nvSpPr>
        <p:spPr bwMode="auto">
          <a:xfrm>
            <a:off x="417513" y="2362200"/>
            <a:ext cx="77724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P110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习题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3.6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，（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）  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2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，（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8 </a:t>
            </a:r>
            <a:endParaRPr lang="en-US" altLang="zh-CN" sz="60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ctr" eaLnBrk="0" hangingPunct="0">
              <a:buClr>
                <a:schemeClr val="tx2"/>
              </a:buClr>
              <a:buSzPts val="6000"/>
              <a:buFont typeface="Times New Roman" panose="02020603050405020304" pitchFamily="18" charset="0"/>
              <a:buNone/>
            </a:pPr>
            <a:r>
              <a:rPr lang="zh-CN" altLang="en-US" sz="32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独立完成作业是成长过程中的必要经历！</a:t>
            </a:r>
          </a:p>
          <a:p>
            <a:pPr algn="ctr" eaLnBrk="0" hangingPunct="0">
              <a:buClr>
                <a:schemeClr val="tx2"/>
              </a:buClr>
              <a:buSzPts val="6000"/>
              <a:buFont typeface="Times New Roman" panose="02020603050405020304" pitchFamily="18" charset="0"/>
              <a:buNone/>
            </a:pPr>
            <a:r>
              <a:rPr lang="zh-CN" altLang="en-US" sz="6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祝你成功</a:t>
            </a:r>
            <a:r>
              <a:rPr lang="zh-CN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！ </a:t>
            </a:r>
            <a:endParaRPr lang="zh-CN" altLang="en-US" sz="6000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pic>
        <p:nvPicPr>
          <p:cNvPr id="19461" name="Picture 10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1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3" name="Group 12"/>
          <p:cNvGrpSpPr/>
          <p:nvPr/>
        </p:nvGrpSpPr>
        <p:grpSpPr bwMode="auto">
          <a:xfrm>
            <a:off x="6781800" y="4384675"/>
            <a:ext cx="2362200" cy="1835150"/>
            <a:chOff x="4272" y="2762"/>
            <a:chExt cx="1488" cy="1156"/>
          </a:xfrm>
        </p:grpSpPr>
        <p:pic>
          <p:nvPicPr>
            <p:cNvPr id="19464" name="Picture 13" descr="20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72" y="2762"/>
              <a:ext cx="1488" cy="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5" name="Text Box 14"/>
            <p:cNvSpPr txBox="1">
              <a:spLocks noChangeArrowheads="1"/>
            </p:cNvSpPr>
            <p:nvPr/>
          </p:nvSpPr>
          <p:spPr bwMode="auto">
            <a:xfrm>
              <a:off x="4512" y="3100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0" lang="zh-CN" altLang="en-US" sz="1800">
                  <a:solidFill>
                    <a:srgbClr val="FF0000"/>
                  </a:solidFill>
                </a:rPr>
                <a:t>驶向胜利的彼岸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2268538" y="476250"/>
            <a:ext cx="295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i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探索练习：</a:t>
            </a:r>
            <a:r>
              <a:rPr lang="zh-CN" altLang="en-US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1" eaLnBrk="1" hangingPunct="1"/>
            <a:r>
              <a:rPr lang="zh-CN" altLang="en-US" sz="3600" b="1" dirty="0">
                <a:ea typeface="黑体" panose="02010609060101010101" pitchFamily="49" charset="-122"/>
              </a:rPr>
              <a:t>计算、寻找相等的整式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68313" y="2130425"/>
            <a:ext cx="16557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a+(</a:t>
            </a: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484438" y="2144713"/>
            <a:ext cx="16557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a+(b-c)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572000" y="2144713"/>
            <a:ext cx="17287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a-(</a:t>
            </a: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516688" y="2144713"/>
            <a:ext cx="15843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a-(b-c)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39750" y="3124200"/>
            <a:ext cx="16557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a-b+c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2555875" y="3138488"/>
            <a:ext cx="16557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a+b+c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4643438" y="3138488"/>
            <a:ext cx="15128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a+b-c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6588125" y="3138488"/>
            <a:ext cx="15843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a-b-c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684213" y="4291013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a+(</a:t>
            </a: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)=</a:t>
            </a: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2628900" y="4300538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a+b+c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4211638" y="4292600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a+(b-c)=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6156325" y="4292600"/>
            <a:ext cx="1512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a+b-c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684213" y="4941888"/>
            <a:ext cx="2087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a-(</a:t>
            </a: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)=</a:t>
            </a: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2627313" y="4948238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a-b-c</a:t>
            </a: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4211638" y="494188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a-(b-c)=</a:t>
            </a: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6156325" y="4948238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a-b+c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" grpId="0"/>
      <p:bldP spid="1049" grpId="0"/>
      <p:bldP spid="1051" grpId="0"/>
      <p:bldP spid="10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Control 4"/>
          <p:cNvSpPr>
            <a:spLocks noChangeArrowheads="1" noChangeShapeType="1"/>
          </p:cNvSpPr>
          <p:nvPr/>
        </p:nvSpPr>
        <p:spPr bwMode="auto">
          <a:xfrm>
            <a:off x="2609850" y="29718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36613"/>
            <a:ext cx="7345362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933825"/>
            <a:ext cx="58324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7" name="AutoShape 7"/>
          <p:cNvSpPr>
            <a:spLocks noChangeArrowheads="1"/>
          </p:cNvSpPr>
          <p:nvPr/>
        </p:nvSpPr>
        <p:spPr bwMode="auto">
          <a:xfrm>
            <a:off x="4356100" y="2924175"/>
            <a:ext cx="576263" cy="936625"/>
          </a:xfrm>
          <a:prstGeom prst="downArrow">
            <a:avLst>
              <a:gd name="adj1" fmla="val 50000"/>
              <a:gd name="adj2" fmla="val 40634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419475" y="15573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zh-CN" sz="2800" b="1">
                <a:solidFill>
                  <a:srgbClr val="0000FF"/>
                </a:solidFill>
                <a:sym typeface="Wingdings" panose="05000000000000000000" pitchFamily="2" charset="2"/>
              </a:rPr>
              <a:t>4</a:t>
            </a:r>
            <a:r>
              <a:rPr kumimoji="0" lang="en-US" altLang="zh-CN" sz="2800" b="1" i="1">
                <a:solidFill>
                  <a:srgbClr val="0000FF"/>
                </a:solidFill>
                <a:sym typeface="Wingdings" panose="05000000000000000000" pitchFamily="2" charset="2"/>
              </a:rPr>
              <a:t>x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019925" y="15573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zh-CN" sz="2800" b="1">
                <a:solidFill>
                  <a:srgbClr val="0000FF"/>
                </a:solidFill>
                <a:sym typeface="Wingdings" panose="05000000000000000000" pitchFamily="2" charset="2"/>
              </a:rPr>
              <a:t>4</a:t>
            </a:r>
            <a:r>
              <a:rPr kumimoji="0" lang="en-US" altLang="zh-CN" sz="2800" b="1" i="1">
                <a:solidFill>
                  <a:srgbClr val="0000FF"/>
                </a:solidFill>
                <a:sym typeface="Wingdings" panose="05000000000000000000" pitchFamily="2" charset="2"/>
              </a:rPr>
              <a:t>x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419475" y="227647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zh-CN" sz="2800" b="1">
                <a:solidFill>
                  <a:srgbClr val="FF3300"/>
                </a:solidFill>
                <a:sym typeface="Wingdings" panose="05000000000000000000" pitchFamily="2" charset="2"/>
              </a:rPr>
              <a:t>2</a:t>
            </a:r>
            <a:r>
              <a:rPr kumimoji="0" lang="en-US" altLang="zh-CN" sz="2800" b="1" i="1">
                <a:solidFill>
                  <a:srgbClr val="FF3300"/>
                </a:solidFill>
                <a:sym typeface="Wingdings" panose="05000000000000000000" pitchFamily="2" charset="2"/>
              </a:rPr>
              <a:t>x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7019925" y="22050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zh-CN" sz="2800" b="1">
                <a:solidFill>
                  <a:srgbClr val="FF3300"/>
                </a:solidFill>
                <a:sym typeface="Wingdings" panose="05000000000000000000" pitchFamily="2" charset="2"/>
              </a:rPr>
              <a:t>2</a:t>
            </a:r>
            <a:r>
              <a:rPr kumimoji="0" lang="en-US" altLang="zh-CN" sz="2800" b="1" i="1">
                <a:solidFill>
                  <a:srgbClr val="FF3300"/>
                </a:solidFill>
                <a:sym typeface="Wingdings" panose="05000000000000000000" pitchFamily="2" charset="2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 animBg="1"/>
      <p:bldP spid="56328" grpId="0"/>
      <p:bldP spid="56329" grpId="0"/>
      <p:bldP spid="56330" grpId="0"/>
      <p:bldP spid="563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157"/>
          <p:cNvSpPr txBox="1">
            <a:spLocks noChangeArrowheads="1"/>
          </p:cNvSpPr>
          <p:nvPr/>
        </p:nvSpPr>
        <p:spPr bwMode="auto">
          <a:xfrm>
            <a:off x="107504" y="3644900"/>
            <a:ext cx="1800225" cy="650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6600"/>
                </a:solidFill>
                <a:ea typeface="黑体" panose="02010609060101010101" pitchFamily="49" charset="-122"/>
              </a:rPr>
              <a:t>想一想</a:t>
            </a:r>
            <a:r>
              <a:rPr lang="en-US" altLang="zh-CN" sz="3600" b="1" dirty="0">
                <a:solidFill>
                  <a:srgbClr val="FF6600"/>
                </a:solidFill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6308" name="Text Box 164"/>
          <p:cNvSpPr txBox="1">
            <a:spLocks noChangeArrowheads="1"/>
          </p:cNvSpPr>
          <p:nvPr/>
        </p:nvSpPr>
        <p:spPr bwMode="auto">
          <a:xfrm>
            <a:off x="1331466" y="2205038"/>
            <a:ext cx="547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12" name="Text Box 168"/>
          <p:cNvSpPr txBox="1">
            <a:spLocks noChangeArrowheads="1"/>
          </p:cNvSpPr>
          <p:nvPr/>
        </p:nvSpPr>
        <p:spPr bwMode="auto">
          <a:xfrm>
            <a:off x="107504" y="2420938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kumimoji="1"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左边有括号，右边没有。把从左到右的运算过程叫做</a:t>
            </a:r>
            <a:r>
              <a:rPr kumimoji="1" lang="zh-CN" altLang="en-US" sz="3200" b="1" u="sng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去括号</a:t>
            </a:r>
            <a:r>
              <a:rPr kumimoji="1"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。</a:t>
            </a:r>
            <a:endParaRPr kumimoji="1"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13" name="Text Box 169"/>
          <p:cNvSpPr txBox="1">
            <a:spLocks noChangeArrowheads="1"/>
          </p:cNvSpPr>
          <p:nvPr/>
        </p:nvSpPr>
        <p:spPr bwMode="auto">
          <a:xfrm>
            <a:off x="1907729" y="3644900"/>
            <a:ext cx="41767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怎样去括号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6314" name="Text Box 170"/>
          <p:cNvSpPr txBox="1">
            <a:spLocks noChangeArrowheads="1"/>
          </p:cNvSpPr>
          <p:nvPr/>
        </p:nvSpPr>
        <p:spPr bwMode="auto">
          <a:xfrm>
            <a:off x="683766" y="4724400"/>
            <a:ext cx="66246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仔细的观察、总结，勇敢地说出  你的结论！！！</a:t>
            </a:r>
          </a:p>
        </p:txBody>
      </p:sp>
      <p:sp>
        <p:nvSpPr>
          <p:cNvPr id="6315" name="Text Box 171"/>
          <p:cNvSpPr txBox="1">
            <a:spLocks noChangeArrowheads="1"/>
          </p:cNvSpPr>
          <p:nvPr/>
        </p:nvSpPr>
        <p:spPr bwMode="auto">
          <a:xfrm>
            <a:off x="612329" y="1052513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a+(</a:t>
            </a: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)=</a:t>
            </a:r>
          </a:p>
        </p:txBody>
      </p:sp>
      <p:sp>
        <p:nvSpPr>
          <p:cNvPr id="6316" name="Text Box 172"/>
          <p:cNvSpPr txBox="1">
            <a:spLocks noChangeArrowheads="1"/>
          </p:cNvSpPr>
          <p:nvPr/>
        </p:nvSpPr>
        <p:spPr bwMode="auto">
          <a:xfrm>
            <a:off x="2557016" y="1062038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a+b+c</a:t>
            </a:r>
          </a:p>
        </p:txBody>
      </p:sp>
      <p:sp>
        <p:nvSpPr>
          <p:cNvPr id="6317" name="Text Box 173"/>
          <p:cNvSpPr txBox="1">
            <a:spLocks noChangeArrowheads="1"/>
          </p:cNvSpPr>
          <p:nvPr/>
        </p:nvSpPr>
        <p:spPr bwMode="auto">
          <a:xfrm>
            <a:off x="4139754" y="1054100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a+(b-c)=</a:t>
            </a:r>
          </a:p>
        </p:txBody>
      </p:sp>
      <p:sp>
        <p:nvSpPr>
          <p:cNvPr id="6318" name="Text Box 174"/>
          <p:cNvSpPr txBox="1">
            <a:spLocks noChangeArrowheads="1"/>
          </p:cNvSpPr>
          <p:nvPr/>
        </p:nvSpPr>
        <p:spPr bwMode="auto">
          <a:xfrm>
            <a:off x="6084441" y="1052513"/>
            <a:ext cx="1512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a+b-c</a:t>
            </a:r>
          </a:p>
        </p:txBody>
      </p:sp>
      <p:sp>
        <p:nvSpPr>
          <p:cNvPr id="6319" name="Text Box 175"/>
          <p:cNvSpPr txBox="1">
            <a:spLocks noChangeArrowheads="1"/>
          </p:cNvSpPr>
          <p:nvPr/>
        </p:nvSpPr>
        <p:spPr bwMode="auto">
          <a:xfrm>
            <a:off x="612329" y="1703388"/>
            <a:ext cx="2087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a-(</a:t>
            </a:r>
            <a:r>
              <a:rPr lang="en-US" altLang="zh-CN" sz="36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)=</a:t>
            </a:r>
          </a:p>
        </p:txBody>
      </p:sp>
      <p:sp>
        <p:nvSpPr>
          <p:cNvPr id="6320" name="Text Box 176"/>
          <p:cNvSpPr txBox="1">
            <a:spLocks noChangeArrowheads="1"/>
          </p:cNvSpPr>
          <p:nvPr/>
        </p:nvSpPr>
        <p:spPr bwMode="auto">
          <a:xfrm>
            <a:off x="2555429" y="1709738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a-b-c</a:t>
            </a:r>
          </a:p>
        </p:txBody>
      </p:sp>
      <p:sp>
        <p:nvSpPr>
          <p:cNvPr id="6321" name="Text Box 177"/>
          <p:cNvSpPr txBox="1">
            <a:spLocks noChangeArrowheads="1"/>
          </p:cNvSpPr>
          <p:nvPr/>
        </p:nvSpPr>
        <p:spPr bwMode="auto">
          <a:xfrm>
            <a:off x="4139754" y="170338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a-(b-c)=</a:t>
            </a:r>
          </a:p>
        </p:txBody>
      </p:sp>
      <p:sp>
        <p:nvSpPr>
          <p:cNvPr id="6322" name="Text Box 178"/>
          <p:cNvSpPr txBox="1">
            <a:spLocks noChangeArrowheads="1"/>
          </p:cNvSpPr>
          <p:nvPr/>
        </p:nvSpPr>
        <p:spPr bwMode="auto">
          <a:xfrm>
            <a:off x="6084441" y="1708150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a-b+c</a:t>
            </a:r>
          </a:p>
        </p:txBody>
      </p:sp>
      <p:sp>
        <p:nvSpPr>
          <p:cNvPr id="6323" name="AutoShape 179"/>
          <p:cNvSpPr>
            <a:spLocks noChangeArrowheads="1"/>
          </p:cNvSpPr>
          <p:nvPr/>
        </p:nvSpPr>
        <p:spPr bwMode="auto">
          <a:xfrm>
            <a:off x="4644579" y="2997200"/>
            <a:ext cx="3960812" cy="1511300"/>
          </a:xfrm>
          <a:prstGeom prst="cloudCallout">
            <a:avLst>
              <a:gd name="adj1" fmla="val -44551"/>
              <a:gd name="adj2" fmla="val 129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从左到右有什么变化？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313" grpId="0"/>
      <p:bldP spid="6314" grpId="0"/>
      <p:bldP spid="63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80850" y="2492375"/>
            <a:ext cx="3168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ea typeface="黑体" panose="02010609060101010101" pitchFamily="49" charset="-122"/>
              </a:rPr>
              <a:t>去括号法则：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012700" y="4192588"/>
            <a:ext cx="204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6346700" y="5486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zh-CN" sz="2800"/>
          </a:p>
        </p:txBody>
      </p:sp>
      <p:sp>
        <p:nvSpPr>
          <p:cNvPr id="2121" name="Text Box 80"/>
          <p:cNvSpPr txBox="1">
            <a:spLocks noChangeArrowheads="1"/>
          </p:cNvSpPr>
          <p:nvPr/>
        </p:nvSpPr>
        <p:spPr bwMode="auto">
          <a:xfrm>
            <a:off x="158750" y="-100013"/>
            <a:ext cx="184150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-36512" y="3141663"/>
            <a:ext cx="864096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）括号前是</a:t>
            </a:r>
            <a:r>
              <a:rPr kumimoji="1" lang="zh-CN" altLang="en-US" sz="3000" b="1" dirty="0"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kumimoji="1" lang="zh-CN" altLang="en-US" sz="3000" b="1" dirty="0"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号，</a:t>
            </a:r>
            <a:r>
              <a:rPr kumimoji="1" lang="zh-CN" altLang="en-US" sz="30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把括号和它前面的</a:t>
            </a:r>
            <a:r>
              <a:rPr kumimoji="1" lang="zh-CN" altLang="en-US" sz="3000" b="1" dirty="0">
                <a:solidFill>
                  <a:schemeClr val="tx2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zh-CN" altLang="en-US" sz="30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kumimoji="1" lang="zh-CN" altLang="en-US" sz="3000" b="1" dirty="0">
                <a:solidFill>
                  <a:schemeClr val="tx2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号</a:t>
            </a:r>
            <a:r>
              <a:rPr kumimoji="1" lang="zh-CN" altLang="en-US" sz="30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去掉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后，原括号里各项的符号</a:t>
            </a:r>
            <a:r>
              <a:rPr kumimoji="1"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都不改变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）括号前是</a:t>
            </a:r>
            <a:r>
              <a:rPr kumimoji="1" lang="zh-CN" altLang="en-US" sz="3000" b="1" dirty="0"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kumimoji="1" lang="zh-CN" altLang="en-US" sz="3000" b="1" dirty="0"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号，</a:t>
            </a:r>
            <a:r>
              <a:rPr kumimoji="1" lang="zh-CN" altLang="en-US" sz="30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把括号和它前面的</a:t>
            </a:r>
            <a:r>
              <a:rPr kumimoji="1" lang="zh-CN" altLang="en-US" sz="3000" b="1" dirty="0">
                <a:solidFill>
                  <a:schemeClr val="tx2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zh-CN" altLang="en-US" sz="30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kumimoji="1" lang="zh-CN" altLang="en-US" sz="3000" b="1" dirty="0">
                <a:solidFill>
                  <a:schemeClr val="tx2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号</a:t>
            </a:r>
            <a:r>
              <a:rPr kumimoji="1" lang="zh-CN" altLang="en-US" sz="30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去掉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后，原括号里各项的符号</a:t>
            </a:r>
            <a:r>
              <a:rPr kumimoji="1"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都要改变</a:t>
            </a:r>
            <a:r>
              <a:rPr kumimoji="1"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spcBef>
                <a:spcPct val="50000"/>
              </a:spcBef>
            </a:pPr>
            <a:endParaRPr kumimoji="1" lang="zh-CN" altLang="en-US" sz="3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757113" y="908050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6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+(</a:t>
            </a:r>
            <a:r>
              <a:rPr lang="en-US" altLang="zh-CN" sz="36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en-US" altLang="zh-CN" sz="36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2701800" y="917575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6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+b+c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4284538" y="909638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6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+(</a:t>
            </a:r>
            <a:r>
              <a:rPr lang="en-US" altLang="zh-CN" sz="36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b-c</a:t>
            </a:r>
            <a:r>
              <a:rPr lang="en-US" altLang="zh-CN" sz="36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6229225" y="909638"/>
            <a:ext cx="1512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a+</a:t>
            </a:r>
            <a:r>
              <a:rPr lang="en-US" altLang="zh-CN" sz="36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b-c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757113" y="1557338"/>
            <a:ext cx="2087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600" b="1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-(</a:t>
            </a:r>
            <a:r>
              <a:rPr lang="en-US" altLang="zh-CN" sz="3600" b="1" dirty="0" err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en-US" altLang="zh-CN" sz="3600" b="1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2700213" y="1565275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6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-b-c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4284538" y="1558925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6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-(</a:t>
            </a:r>
            <a:r>
              <a:rPr lang="en-US" altLang="zh-CN" sz="36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b-c</a:t>
            </a:r>
            <a:r>
              <a:rPr lang="en-US" altLang="zh-CN" sz="36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6229225" y="1565275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6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-b+c</a:t>
            </a:r>
          </a:p>
        </p:txBody>
      </p:sp>
      <p:sp>
        <p:nvSpPr>
          <p:cNvPr id="11267" name="内容占位符 2"/>
          <p:cNvSpPr/>
          <p:nvPr/>
        </p:nvSpPr>
        <p:spPr bwMode="auto">
          <a:xfrm>
            <a:off x="1651000" y="5589588"/>
            <a:ext cx="75295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2" indent="-342900">
              <a:spcBef>
                <a:spcPct val="20000"/>
              </a:spcBef>
            </a:pPr>
            <a:r>
              <a:rPr lang="zh-CN" altLang="en-US" sz="4000" b="1">
                <a:solidFill>
                  <a:srgbClr val="00664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简记：正不变负变</a:t>
            </a:r>
            <a:endParaRPr lang="en-US" altLang="zh-CN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-180975" y="188913"/>
            <a:ext cx="75438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033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/>
              <a:t>  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3200" b="1" dirty="0"/>
              <a:t>              练习：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、填空：</a:t>
            </a:r>
            <a:r>
              <a:rPr lang="zh-CN" altLang="en-US" sz="2800" dirty="0"/>
              <a:t> 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zh-CN" altLang="en-US" sz="2800" dirty="0"/>
              <a:t>       </a:t>
            </a:r>
            <a:r>
              <a:rPr lang="en-US" altLang="zh-CN" sz="3200" b="1" dirty="0"/>
              <a:t>1)</a:t>
            </a:r>
            <a:r>
              <a:rPr lang="zh-CN" altLang="en-US" sz="3200" b="1" dirty="0"/>
              <a:t>、 </a:t>
            </a:r>
            <a:r>
              <a:rPr lang="en-US" altLang="zh-CN" sz="3200" b="1" dirty="0"/>
              <a:t>( a – b ) + ( - c – d ) =</a:t>
            </a:r>
            <a:r>
              <a:rPr lang="en-US" altLang="zh-CN" sz="3200" b="1" u="sng" dirty="0"/>
              <a:t>		   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3200" b="1" dirty="0"/>
              <a:t>      2)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( a – b ) - ( - c – d ) =</a:t>
            </a:r>
            <a:r>
              <a:rPr lang="en-US" altLang="zh-CN" sz="3200" b="1" u="sng" dirty="0"/>
              <a:t>		</a:t>
            </a:r>
            <a:endParaRPr lang="en-US" altLang="zh-CN" sz="3200" b="1" dirty="0"/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3200" b="1" dirty="0"/>
              <a:t>      3)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- ( a – b ) + ( - c – d ) = </a:t>
            </a:r>
            <a:r>
              <a:rPr lang="en-US" altLang="zh-CN" sz="3200" b="1" u="sng" dirty="0"/>
              <a:t>		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3200" b="1" dirty="0"/>
              <a:t>     4)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- ( a – b ) - ( - c – d ) =</a:t>
            </a:r>
            <a:r>
              <a:rPr lang="en-US" altLang="zh-CN" sz="2800" u="sng" dirty="0"/>
              <a:t>		</a:t>
            </a:r>
            <a:r>
              <a:rPr lang="en-US" altLang="zh-CN" sz="2800" dirty="0"/>
              <a:t> 		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u="sng" dirty="0"/>
              <a:t>          </a:t>
            </a:r>
            <a:endParaRPr lang="en-US" altLang="zh-CN" sz="2800" dirty="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879975" y="1341438"/>
            <a:ext cx="1901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033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a-b-c-d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716463" y="1982788"/>
            <a:ext cx="3167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033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a-b+c+d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032375" y="2627313"/>
            <a:ext cx="287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033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-a+b-c-d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879975" y="3268663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033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-a+b+c+d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576263" y="4005263"/>
            <a:ext cx="8675687" cy="184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033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3200" b="1" dirty="0"/>
              <a:t>2</a:t>
            </a:r>
            <a:r>
              <a:rPr lang="zh-CN" altLang="en-US" sz="3200" b="1" dirty="0"/>
              <a:t>、判断：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zh-CN" altLang="en-US" sz="3200" b="1" dirty="0"/>
              <a:t>      </a:t>
            </a:r>
            <a:r>
              <a:rPr lang="en-US" altLang="zh-CN" sz="3200" b="1" dirty="0"/>
              <a:t>1)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a - ( b – c ) = a – b -  c             (      )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3200" b="1" dirty="0"/>
              <a:t>      2)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- ( a – b + c ) =  - a + b - c      (      </a:t>
            </a:r>
            <a:r>
              <a:rPr lang="en-US" altLang="zh-CN" sz="3200" b="1" dirty="0" smtClean="0"/>
              <a:t>)</a:t>
            </a:r>
            <a:endParaRPr lang="en-US" altLang="zh-CN" sz="3200" b="1" dirty="0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7091363" y="4649788"/>
            <a:ext cx="592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033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7019925" y="5278438"/>
            <a:ext cx="541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6" tIns="45708" rIns="91416" bIns="45708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033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076825" y="4652963"/>
            <a:ext cx="360363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  <p:bldP spid="57348" grpId="0" autoUpdateAnimBg="0"/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16669" y="1484313"/>
            <a:ext cx="8459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3.-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-a+3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32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）去括号为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__________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120581" y="1341438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a-3-b+c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16669" y="2344738"/>
            <a:ext cx="8459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4.-a-2b+3c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的相反数为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__________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536256" y="2211388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a+2b-3c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16669" y="3257550"/>
            <a:ext cx="8459787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有理数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 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在数轴上的位置如图所示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化简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:  </a:t>
            </a:r>
            <a:r>
              <a:rPr lang="en-US" altLang="zh-CN" b="1" dirty="0"/>
              <a:t>︳</a:t>
            </a:r>
            <a:r>
              <a:rPr lang="en-US" altLang="zh-CN" sz="32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a+b</a:t>
            </a:r>
            <a:r>
              <a:rPr lang="en-US" altLang="zh-CN" b="1" dirty="0"/>
              <a:t> ︳=          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b="1" dirty="0"/>
              <a:t>︳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a-b</a:t>
            </a:r>
            <a:r>
              <a:rPr lang="en-US" altLang="zh-CN" b="1" dirty="0"/>
              <a:t> ︳=</a:t>
            </a:r>
            <a:r>
              <a:rPr lang="zh-CN" alt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︳-</a:t>
            </a:r>
            <a:r>
              <a:rPr lang="en-US" altLang="zh-CN" sz="32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a+b</a:t>
            </a:r>
            <a:r>
              <a:rPr lang="en-US" altLang="zh-CN" b="1" dirty="0"/>
              <a:t> </a:t>
            </a:r>
            <a:r>
              <a:rPr lang="en-US" altLang="zh-CN" sz="3200" b="1" dirty="0"/>
              <a:t>︳</a:t>
            </a:r>
            <a:r>
              <a:rPr lang="en-US" altLang="zh-CN" b="1" dirty="0"/>
              <a:t>=</a:t>
            </a:r>
            <a:endParaRPr lang="zh-CN" altLang="en-US" b="1" dirty="0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2159769" y="5789613"/>
            <a:ext cx="5329237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2809056" y="5734050"/>
            <a:ext cx="0" cy="71438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5544319" y="5734050"/>
            <a:ext cx="0" cy="71438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672656" y="5734050"/>
            <a:ext cx="0" cy="71438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591569" y="56467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528194" y="57181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5328419" y="56467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3456756" y="4581525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6841306" y="4581525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672656" y="4005263"/>
            <a:ext cx="1152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a+b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7200081" y="4002088"/>
            <a:ext cx="1152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-a+b</a:t>
            </a:r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2591569" y="5229225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2664594" y="472122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-a+b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5" grpId="0"/>
      <p:bldP spid="58386" grpId="0"/>
      <p:bldP spid="58387" grpId="0"/>
      <p:bldP spid="583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401763" y="908050"/>
            <a:ext cx="2665412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如何去括号？</a:t>
            </a:r>
          </a:p>
        </p:txBody>
      </p:sp>
      <p:sp>
        <p:nvSpPr>
          <p:cNvPr id="59397" name="Text Box 15"/>
          <p:cNvSpPr txBox="1">
            <a:spLocks noChangeArrowheads="1"/>
          </p:cNvSpPr>
          <p:nvPr/>
        </p:nvSpPr>
        <p:spPr bwMode="auto">
          <a:xfrm>
            <a:off x="827088" y="1844675"/>
            <a:ext cx="2879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/>
              <a:t>(1)3(x-y)=</a:t>
            </a:r>
            <a:endParaRPr lang="zh-CN" altLang="en-US" sz="4400" b="1"/>
          </a:p>
        </p:txBody>
      </p:sp>
      <p:sp>
        <p:nvSpPr>
          <p:cNvPr id="59398" name="Text Box 15"/>
          <p:cNvSpPr txBox="1">
            <a:spLocks noChangeArrowheads="1"/>
          </p:cNvSpPr>
          <p:nvPr/>
        </p:nvSpPr>
        <p:spPr bwMode="auto">
          <a:xfrm>
            <a:off x="900113" y="2924175"/>
            <a:ext cx="34559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/>
              <a:t>(2)-4(x-2y)=</a:t>
            </a:r>
            <a:endParaRPr lang="zh-CN" altLang="en-US" sz="4400" b="1"/>
          </a:p>
        </p:txBody>
      </p:sp>
      <p:sp>
        <p:nvSpPr>
          <p:cNvPr id="59399" name="Text Box 15"/>
          <p:cNvSpPr txBox="1">
            <a:spLocks noChangeArrowheads="1"/>
          </p:cNvSpPr>
          <p:nvPr/>
        </p:nvSpPr>
        <p:spPr bwMode="auto">
          <a:xfrm>
            <a:off x="3419475" y="1874838"/>
            <a:ext cx="14874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</a:rPr>
              <a:t>3x-3y</a:t>
            </a:r>
            <a:endParaRPr lang="zh-CN" altLang="en-US" sz="4400" b="1">
              <a:solidFill>
                <a:srgbClr val="FF0000"/>
              </a:solidFill>
            </a:endParaRPr>
          </a:p>
        </p:txBody>
      </p:sp>
      <p:sp>
        <p:nvSpPr>
          <p:cNvPr id="59400" name="Text Box 15"/>
          <p:cNvSpPr txBox="1">
            <a:spLocks noChangeArrowheads="1"/>
          </p:cNvSpPr>
          <p:nvPr/>
        </p:nvSpPr>
        <p:spPr bwMode="auto">
          <a:xfrm>
            <a:off x="3708400" y="2924175"/>
            <a:ext cx="2486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</a:rPr>
              <a:t> -4x+8y</a:t>
            </a:r>
            <a:endParaRPr lang="zh-CN" altLang="en-US" sz="4400" b="1">
              <a:solidFill>
                <a:srgbClr val="FF0000"/>
              </a:solidFill>
            </a:endParaRP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042988" y="4221163"/>
            <a:ext cx="7129462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去括号前有数字因数时，应运用乘法分配律运算，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切勿漏乘</a:t>
            </a: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3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9402" name="Arc 10"/>
          <p:cNvSpPr/>
          <p:nvPr/>
        </p:nvSpPr>
        <p:spPr bwMode="auto">
          <a:xfrm rot="12358018" flipV="1">
            <a:off x="1609725" y="1916113"/>
            <a:ext cx="687388" cy="576262"/>
          </a:xfrm>
          <a:custGeom>
            <a:avLst/>
            <a:gdLst>
              <a:gd name="G0" fmla="+- 0 0 0"/>
              <a:gd name="G1" fmla="+- 20857 0 0"/>
              <a:gd name="G2" fmla="+- 21600 0 0"/>
              <a:gd name="T0" fmla="*/ 5615 w 17616"/>
              <a:gd name="T1" fmla="*/ 0 h 20857"/>
              <a:gd name="T2" fmla="*/ 17616 w 17616"/>
              <a:gd name="T3" fmla="*/ 8357 h 20857"/>
              <a:gd name="T4" fmla="*/ 0 w 17616"/>
              <a:gd name="T5" fmla="*/ 20857 h 20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16" h="20857" fill="none" extrusionOk="0">
                <a:moveTo>
                  <a:pt x="5615" y="-1"/>
                </a:moveTo>
                <a:cubicBezTo>
                  <a:pt x="10465" y="1305"/>
                  <a:pt x="14708" y="4260"/>
                  <a:pt x="17615" y="8357"/>
                </a:cubicBezTo>
              </a:path>
              <a:path w="17616" h="20857" stroke="0" extrusionOk="0">
                <a:moveTo>
                  <a:pt x="5615" y="-1"/>
                </a:moveTo>
                <a:cubicBezTo>
                  <a:pt x="10465" y="1305"/>
                  <a:pt x="14708" y="4260"/>
                  <a:pt x="17615" y="8357"/>
                </a:cubicBezTo>
                <a:lnTo>
                  <a:pt x="0" y="20857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9403" name="Arc 11"/>
          <p:cNvSpPr/>
          <p:nvPr/>
        </p:nvSpPr>
        <p:spPr bwMode="auto">
          <a:xfrm rot="12615989" flipV="1">
            <a:off x="1558925" y="1741488"/>
            <a:ext cx="1055688" cy="1208087"/>
          </a:xfrm>
          <a:custGeom>
            <a:avLst/>
            <a:gdLst>
              <a:gd name="G0" fmla="+- 0 0 0"/>
              <a:gd name="G1" fmla="+- 21552 0 0"/>
              <a:gd name="G2" fmla="+- 21600 0 0"/>
              <a:gd name="T0" fmla="*/ 1443 w 17616"/>
              <a:gd name="T1" fmla="*/ 0 h 21552"/>
              <a:gd name="T2" fmla="*/ 17616 w 17616"/>
              <a:gd name="T3" fmla="*/ 9052 h 21552"/>
              <a:gd name="T4" fmla="*/ 0 w 17616"/>
              <a:gd name="T5" fmla="*/ 21552 h 21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16" h="21552" fill="none" extrusionOk="0">
                <a:moveTo>
                  <a:pt x="1442" y="0"/>
                </a:moveTo>
                <a:cubicBezTo>
                  <a:pt x="7920" y="433"/>
                  <a:pt x="13858" y="3757"/>
                  <a:pt x="17615" y="9052"/>
                </a:cubicBezTo>
              </a:path>
              <a:path w="17616" h="21552" stroke="0" extrusionOk="0">
                <a:moveTo>
                  <a:pt x="1442" y="0"/>
                </a:moveTo>
                <a:cubicBezTo>
                  <a:pt x="7920" y="433"/>
                  <a:pt x="13858" y="3757"/>
                  <a:pt x="17615" y="9052"/>
                </a:cubicBezTo>
                <a:lnTo>
                  <a:pt x="0" y="215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9404" name="Arc 12"/>
          <p:cNvSpPr/>
          <p:nvPr/>
        </p:nvSpPr>
        <p:spPr bwMode="auto">
          <a:xfrm rot="12358018" flipV="1">
            <a:off x="1838325" y="2971800"/>
            <a:ext cx="687388" cy="576263"/>
          </a:xfrm>
          <a:custGeom>
            <a:avLst/>
            <a:gdLst>
              <a:gd name="G0" fmla="+- 0 0 0"/>
              <a:gd name="G1" fmla="+- 20857 0 0"/>
              <a:gd name="G2" fmla="+- 21600 0 0"/>
              <a:gd name="T0" fmla="*/ 5615 w 17616"/>
              <a:gd name="T1" fmla="*/ 0 h 20857"/>
              <a:gd name="T2" fmla="*/ 17616 w 17616"/>
              <a:gd name="T3" fmla="*/ 8357 h 20857"/>
              <a:gd name="T4" fmla="*/ 0 w 17616"/>
              <a:gd name="T5" fmla="*/ 20857 h 20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16" h="20857" fill="none" extrusionOk="0">
                <a:moveTo>
                  <a:pt x="5615" y="-1"/>
                </a:moveTo>
                <a:cubicBezTo>
                  <a:pt x="10465" y="1305"/>
                  <a:pt x="14708" y="4260"/>
                  <a:pt x="17615" y="8357"/>
                </a:cubicBezTo>
              </a:path>
              <a:path w="17616" h="20857" stroke="0" extrusionOk="0">
                <a:moveTo>
                  <a:pt x="5615" y="-1"/>
                </a:moveTo>
                <a:cubicBezTo>
                  <a:pt x="10465" y="1305"/>
                  <a:pt x="14708" y="4260"/>
                  <a:pt x="17615" y="8357"/>
                </a:cubicBezTo>
                <a:lnTo>
                  <a:pt x="0" y="20857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9405" name="Arc 13"/>
          <p:cNvSpPr/>
          <p:nvPr/>
        </p:nvSpPr>
        <p:spPr bwMode="auto">
          <a:xfrm rot="12615989" flipV="1">
            <a:off x="1787525" y="2797175"/>
            <a:ext cx="1055688" cy="1208088"/>
          </a:xfrm>
          <a:custGeom>
            <a:avLst/>
            <a:gdLst>
              <a:gd name="G0" fmla="+- 0 0 0"/>
              <a:gd name="G1" fmla="+- 21552 0 0"/>
              <a:gd name="G2" fmla="+- 21600 0 0"/>
              <a:gd name="T0" fmla="*/ 1443 w 17616"/>
              <a:gd name="T1" fmla="*/ 0 h 21552"/>
              <a:gd name="T2" fmla="*/ 17616 w 17616"/>
              <a:gd name="T3" fmla="*/ 9052 h 21552"/>
              <a:gd name="T4" fmla="*/ 0 w 17616"/>
              <a:gd name="T5" fmla="*/ 21552 h 21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16" h="21552" fill="none" extrusionOk="0">
                <a:moveTo>
                  <a:pt x="1442" y="0"/>
                </a:moveTo>
                <a:cubicBezTo>
                  <a:pt x="7920" y="433"/>
                  <a:pt x="13858" y="3757"/>
                  <a:pt x="17615" y="9052"/>
                </a:cubicBezTo>
              </a:path>
              <a:path w="17616" h="21552" stroke="0" extrusionOk="0">
                <a:moveTo>
                  <a:pt x="1442" y="0"/>
                </a:moveTo>
                <a:cubicBezTo>
                  <a:pt x="7920" y="433"/>
                  <a:pt x="13858" y="3757"/>
                  <a:pt x="17615" y="9052"/>
                </a:cubicBezTo>
                <a:lnTo>
                  <a:pt x="0" y="215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/>
      <p:bldP spid="59400" grpId="0"/>
      <p:bldP spid="59401" grpId="0"/>
      <p:bldP spid="59402" grpId="0" animBg="1"/>
      <p:bldP spid="59403" grpId="0" animBg="1"/>
      <p:bldP spid="59404" grpId="0" animBg="1"/>
      <p:bldP spid="594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标题 1"/>
          <p:cNvSpPr>
            <a:spLocks noGrp="1"/>
          </p:cNvSpPr>
          <p:nvPr>
            <p:ph type="title" idx="4294967295"/>
          </p:nvPr>
        </p:nvSpPr>
        <p:spPr>
          <a:xfrm>
            <a:off x="250825" y="1062038"/>
            <a:ext cx="8893175" cy="1143000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7030A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1.</a:t>
            </a:r>
            <a:r>
              <a:rPr lang="zh-CN" altLang="en-US" sz="3600" b="1" dirty="0">
                <a:solidFill>
                  <a:srgbClr val="7030A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下列去括号正确吗？如有错误 请改正。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-257175" y="1844675"/>
            <a:ext cx="9401175" cy="4114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zh-CN" sz="4000" b="1" dirty="0">
                <a:solidFill>
                  <a:srgbClr val="262699"/>
                </a:solidFill>
              </a:rPr>
              <a:t>(1)2(-a-b)=2a-2b</a:t>
            </a:r>
            <a:endParaRPr lang="zh-CN" altLang="en-US" sz="4000" b="1" dirty="0">
              <a:solidFill>
                <a:srgbClr val="262699"/>
              </a:solidFill>
            </a:endParaRPr>
          </a:p>
          <a:p>
            <a:pPr>
              <a:buFontTx/>
              <a:buNone/>
            </a:pPr>
            <a:r>
              <a:rPr lang="en-US" altLang="zh-CN" sz="4000" b="1" dirty="0">
                <a:solidFill>
                  <a:srgbClr val="262699"/>
                </a:solidFill>
              </a:rPr>
              <a:t>(2)-3(2x-1)-x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2</a:t>
            </a:r>
            <a:r>
              <a:rPr lang="en-US" altLang="zh-CN" sz="4000" b="1" dirty="0">
                <a:solidFill>
                  <a:srgbClr val="262699"/>
                </a:solidFill>
              </a:rPr>
              <a:t>=-6x-6-x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2</a:t>
            </a:r>
            <a:endParaRPr lang="zh-CN" altLang="en-US" sz="4000" b="1" dirty="0">
              <a:solidFill>
                <a:srgbClr val="262699"/>
              </a:solidFill>
            </a:endParaRPr>
          </a:p>
          <a:p>
            <a:pPr>
              <a:buFontTx/>
              <a:buNone/>
            </a:pPr>
            <a:endParaRPr lang="en-US" altLang="zh-CN" sz="4000" b="1" dirty="0">
              <a:solidFill>
                <a:srgbClr val="262699"/>
              </a:solidFill>
            </a:endParaRPr>
          </a:p>
          <a:p>
            <a:pPr>
              <a:buFontTx/>
              <a:buNone/>
            </a:pPr>
            <a:r>
              <a:rPr lang="en-US" altLang="zh-CN" sz="4000" b="1" dirty="0">
                <a:solidFill>
                  <a:srgbClr val="262699"/>
                </a:solidFill>
              </a:rPr>
              <a:t>(3)3xy-0.5(y-y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2</a:t>
            </a:r>
            <a:r>
              <a:rPr lang="en-US" altLang="zh-CN" sz="4000" b="1" dirty="0">
                <a:solidFill>
                  <a:srgbClr val="262699"/>
                </a:solidFill>
              </a:rPr>
              <a:t>)=3xy-0.5y+y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2</a:t>
            </a:r>
            <a:endParaRPr lang="zh-CN" altLang="en-US" sz="4000" b="1" dirty="0">
              <a:solidFill>
                <a:srgbClr val="262699"/>
              </a:solidFill>
            </a:endParaRPr>
          </a:p>
          <a:p>
            <a:pPr>
              <a:buFontTx/>
              <a:buNone/>
            </a:pPr>
            <a:r>
              <a:rPr lang="en-US" altLang="zh-CN" sz="4000" b="1" dirty="0">
                <a:solidFill>
                  <a:srgbClr val="262699"/>
                </a:solidFill>
              </a:rPr>
              <a:t>(4)-4(-a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3</a:t>
            </a:r>
            <a:r>
              <a:rPr lang="en-US" altLang="zh-CN" sz="4000" b="1" dirty="0">
                <a:solidFill>
                  <a:srgbClr val="262699"/>
                </a:solidFill>
              </a:rPr>
              <a:t>+b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3</a:t>
            </a:r>
            <a:r>
              <a:rPr lang="en-US" altLang="zh-CN" sz="4000" b="1" dirty="0">
                <a:solidFill>
                  <a:srgbClr val="262699"/>
                </a:solidFill>
              </a:rPr>
              <a:t>)-3(2a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3</a:t>
            </a:r>
            <a:r>
              <a:rPr lang="en-US" altLang="zh-CN" sz="4000" b="1" dirty="0">
                <a:solidFill>
                  <a:srgbClr val="262699"/>
                </a:solidFill>
              </a:rPr>
              <a:t>+3b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3</a:t>
            </a:r>
            <a:r>
              <a:rPr lang="en-US" altLang="zh-CN" sz="4000" b="1" dirty="0">
                <a:solidFill>
                  <a:srgbClr val="262699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altLang="zh-CN" sz="4000" b="1" dirty="0">
                <a:solidFill>
                  <a:srgbClr val="262699"/>
                </a:solidFill>
              </a:rPr>
              <a:t>      =4a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3</a:t>
            </a:r>
            <a:r>
              <a:rPr lang="en-US" altLang="zh-CN" sz="4000" b="1" dirty="0">
                <a:solidFill>
                  <a:srgbClr val="262699"/>
                </a:solidFill>
              </a:rPr>
              <a:t>+4b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3</a:t>
            </a:r>
            <a:r>
              <a:rPr lang="en-US" altLang="zh-CN" sz="4000" b="1" dirty="0">
                <a:solidFill>
                  <a:srgbClr val="262699"/>
                </a:solidFill>
              </a:rPr>
              <a:t>-6a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3</a:t>
            </a:r>
            <a:r>
              <a:rPr lang="en-US" altLang="zh-CN" sz="4000" b="1" dirty="0">
                <a:solidFill>
                  <a:srgbClr val="262699"/>
                </a:solidFill>
              </a:rPr>
              <a:t>+9b</a:t>
            </a:r>
            <a:r>
              <a:rPr lang="en-US" altLang="zh-CN" sz="4000" b="1" baseline="30000" dirty="0">
                <a:solidFill>
                  <a:srgbClr val="262699"/>
                </a:solidFill>
              </a:rPr>
              <a:t>3</a:t>
            </a:r>
            <a:endParaRPr lang="zh-CN" altLang="en-US" sz="4000" b="1" baseline="30000" dirty="0">
              <a:solidFill>
                <a:srgbClr val="262699"/>
              </a:solidFill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4284663" y="1844675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×</a:t>
            </a:r>
            <a:endParaRPr lang="zh-CN" altLang="en-US" sz="4400" b="1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5795963" y="2657475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×</a:t>
            </a:r>
            <a:endParaRPr lang="zh-CN" altLang="en-US" sz="4800" b="1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5724525" y="5475288"/>
            <a:ext cx="9286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×</a:t>
            </a:r>
            <a:endParaRPr lang="zh-CN" altLang="en-US" sz="4400" b="1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7235825" y="4076700"/>
            <a:ext cx="642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√</a:t>
            </a:r>
          </a:p>
        </p:txBody>
      </p:sp>
      <p:sp>
        <p:nvSpPr>
          <p:cNvPr id="10" name="TextBox 9"/>
          <p:cNvSpPr txBox="1"/>
          <p:nvPr/>
        </p:nvSpPr>
        <p:spPr>
          <a:xfrm flipV="1">
            <a:off x="2571750" y="4286250"/>
            <a:ext cx="4143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endParaRPr kumimoji="1"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0426" name="标题 1"/>
          <p:cNvSpPr/>
          <p:nvPr/>
        </p:nvSpPr>
        <p:spPr bwMode="auto">
          <a:xfrm>
            <a:off x="395288" y="260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60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练一练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5148263" y="1844675"/>
            <a:ext cx="3673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2626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改为：</a:t>
            </a:r>
            <a:r>
              <a:rPr lang="en-US" altLang="zh-CN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-2a</a:t>
            </a:r>
            <a:r>
              <a:rPr lang="en-US" altLang="zh-CN" sz="4000" b="1">
                <a:solidFill>
                  <a:srgbClr val="2626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-2b</a:t>
            </a:r>
            <a:endParaRPr lang="zh-CN" altLang="en-US" sz="4000" b="1">
              <a:solidFill>
                <a:srgbClr val="2626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979613" y="3141663"/>
            <a:ext cx="4608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2626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改为： </a:t>
            </a:r>
            <a:r>
              <a:rPr lang="en-US" altLang="zh-CN" sz="4000" b="1" dirty="0">
                <a:solidFill>
                  <a:srgbClr val="2626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-6x</a:t>
            </a:r>
            <a:r>
              <a:rPr lang="en-US" alt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+6</a:t>
            </a:r>
            <a:r>
              <a:rPr lang="en-US" altLang="zh-CN" sz="4000" b="1" dirty="0">
                <a:solidFill>
                  <a:srgbClr val="2626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-x</a:t>
            </a:r>
            <a:r>
              <a:rPr lang="en-US" altLang="zh-CN" sz="4000" b="1" dirty="0">
                <a:solidFill>
                  <a:srgbClr val="262699"/>
                </a:solidFill>
                <a:latin typeface="楷体_GB2312"/>
                <a:ea typeface="黑体" panose="02010609060101010101" pitchFamily="49" charset="-122"/>
              </a:rPr>
              <a:t>²</a:t>
            </a:r>
            <a:endParaRPr lang="zh-CN" altLang="en-US" sz="4000" b="1" dirty="0">
              <a:solidFill>
                <a:srgbClr val="2626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72542" y="5949950"/>
            <a:ext cx="6048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2626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改为</a:t>
            </a:r>
            <a:r>
              <a:rPr lang="zh-CN" altLang="en-US" sz="4000" b="1" dirty="0" smtClean="0">
                <a:solidFill>
                  <a:srgbClr val="2626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 smtClean="0">
                <a:solidFill>
                  <a:srgbClr val="2626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4a³</a:t>
            </a:r>
            <a:r>
              <a:rPr lang="en-US" altLang="zh-CN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- </a:t>
            </a:r>
            <a:r>
              <a:rPr lang="en-US" altLang="zh-CN" sz="4000" b="1" dirty="0">
                <a:solidFill>
                  <a:srgbClr val="2626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4b³-6a³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- </a:t>
            </a:r>
            <a:r>
              <a:rPr lang="en-US" altLang="zh-CN" sz="4000" b="1" dirty="0">
                <a:solidFill>
                  <a:srgbClr val="2626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9b³</a:t>
            </a:r>
            <a:endParaRPr lang="zh-CN" altLang="en-US" sz="4000" b="1" dirty="0">
              <a:solidFill>
                <a:srgbClr val="262699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  <p:bldP spid="60427" grpId="0"/>
      <p:bldP spid="60428" grpId="0"/>
      <p:bldP spid="604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相邻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邻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812</Words>
  <Application>Microsoft Office PowerPoint</Application>
  <PresentationFormat>全屏显示(4:3)</PresentationFormat>
  <Paragraphs>138</Paragraphs>
  <Slides>14</Slides>
  <Notes>2</Notes>
  <HiddenSlides>1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BatangChe</vt:lpstr>
      <vt:lpstr>方正粗倩简体</vt:lpstr>
      <vt:lpstr>黑体</vt:lpstr>
      <vt:lpstr>华文琥珀</vt:lpstr>
      <vt:lpstr>华文隶书</vt:lpstr>
      <vt:lpstr>楷体_GB2312</vt:lpstr>
      <vt:lpstr>隶书</vt:lpstr>
      <vt:lpstr>宋体</vt:lpstr>
      <vt:lpstr>微软雅黑</vt:lpstr>
      <vt:lpstr>幼圆</vt:lpstr>
      <vt:lpstr>Arial</vt:lpstr>
      <vt:lpstr>Calibri</vt:lpstr>
      <vt:lpstr>Cambria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1.下列去括号正确吗？如有错误 请改正。</vt:lpstr>
      <vt:lpstr>PowerPoint 演示文稿</vt:lpstr>
      <vt:lpstr>PowerPoint 演示文稿</vt:lpstr>
      <vt:lpstr>PowerPoint 演示文稿</vt:lpstr>
      <vt:lpstr>PowerPoint 演示文稿</vt:lpstr>
      <vt:lpstr>知识的升华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2022-01-07T03:13:21Z</dcterms:created>
  <dcterms:modified xsi:type="dcterms:W3CDTF">2023-01-16T20:30:29Z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BEB786BE7FA94F1596734717B5EBEDD6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