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91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1" r:id="rId13"/>
    <p:sldId id="289" r:id="rId14"/>
    <p:sldId id="272" r:id="rId15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09" autoAdjust="0"/>
    <p:restoredTop sz="99852" autoAdjust="0"/>
  </p:normalViewPr>
  <p:slideViewPr>
    <p:cSldViewPr>
      <p:cViewPr>
        <p:scale>
          <a:sx n="120" d="100"/>
          <a:sy n="120" d="100"/>
        </p:scale>
        <p:origin x="-1554" y="-65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-278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48B9D-C3EF-4F87-954D-825FFBFDF1D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254CC-6D17-4AB3-A887-1E6F5D60F33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6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7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8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CD010-A9A3-4117-BFBF-9C1583B3E142}" type="slidenum">
              <a:rPr lang="zh-CN" altLang="en-US" smtClean="0">
                <a:solidFill>
                  <a:prstClr val="black"/>
                </a:solidFill>
              </a:rPr>
              <a:t>9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 userDrawn="1"/>
        </p:nvPicPr>
        <p:blipFill>
          <a:blip r:embed="rId8" cstate="email"/>
          <a:stretch>
            <a:fillRect/>
          </a:stretch>
        </p:blipFill>
        <p:spPr>
          <a:xfrm>
            <a:off x="0" y="4514192"/>
            <a:ext cx="9144000" cy="629306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 flipH="1">
            <a:off x="0" y="123478"/>
            <a:ext cx="3419872" cy="216000"/>
          </a:xfrm>
          <a:prstGeom prst="rect">
            <a:avLst/>
          </a:prstGeom>
          <a:gradFill flip="none" rotWithShape="1">
            <a:gsLst>
              <a:gs pos="40000">
                <a:srgbClr val="63D6FF"/>
              </a:gs>
              <a:gs pos="97000">
                <a:schemeClr val="bg1">
                  <a:alpha val="0"/>
                </a:schemeClr>
              </a:gs>
              <a:gs pos="70000">
                <a:srgbClr val="96E4FF">
                  <a:alpha val="75686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179512" y="93861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baseline="0" dirty="0" smtClean="0"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百分数（二）  求一个数比另一个数少百分之几</a:t>
            </a:r>
            <a:endParaRPr lang="zh-CN" altLang="en-US" sz="1200" b="0" dirty="0" smtClean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endParaRPr lang="zh-CN" altLang="en-US" sz="12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14.xml"/><Relationship Id="rId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slide" Target="slid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.xml"/><Relationship Id="rId5" Type="http://schemas.openxmlformats.org/officeDocument/2006/relationships/image" Target="../media/image14.png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slide" Target="slide1.xml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0" y="0"/>
            <a:ext cx="4466750" cy="424168"/>
            <a:chOff x="0" y="0"/>
            <a:chExt cx="3491880" cy="424168"/>
          </a:xfrm>
        </p:grpSpPr>
        <p:sp>
          <p:nvSpPr>
            <p:cNvPr id="4" name="矩形 3"/>
            <p:cNvSpPr/>
            <p:nvPr/>
          </p:nvSpPr>
          <p:spPr>
            <a:xfrm>
              <a:off x="0" y="0"/>
              <a:ext cx="3491880" cy="42416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5" name="矩形 4"/>
            <p:cNvSpPr/>
            <p:nvPr/>
          </p:nvSpPr>
          <p:spPr>
            <a:xfrm flipH="1">
              <a:off x="0" y="66537"/>
              <a:ext cx="2771800" cy="252000"/>
            </a:xfrm>
            <a:prstGeom prst="rect">
              <a:avLst/>
            </a:prstGeom>
            <a:gradFill flip="none" rotWithShape="1">
              <a:gsLst>
                <a:gs pos="40000">
                  <a:schemeClr val="bg1"/>
                </a:gs>
                <a:gs pos="99000">
                  <a:schemeClr val="bg1">
                    <a:alpha val="0"/>
                  </a:schemeClr>
                </a:gs>
                <a:gs pos="77000">
                  <a:schemeClr val="bg1">
                    <a:alpha val="59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6" name="组合 5"/>
            <p:cNvGrpSpPr/>
            <p:nvPr/>
          </p:nvGrpSpPr>
          <p:grpSpPr>
            <a:xfrm>
              <a:off x="0" y="51470"/>
              <a:ext cx="3275856" cy="276999"/>
              <a:chOff x="0" y="51470"/>
              <a:chExt cx="3275856" cy="276999"/>
            </a:xfrm>
          </p:grpSpPr>
          <p:sp>
            <p:nvSpPr>
              <p:cNvPr id="7" name="文本框 22"/>
              <p:cNvSpPr txBox="1"/>
              <p:nvPr/>
            </p:nvSpPr>
            <p:spPr>
              <a:xfrm>
                <a:off x="179512" y="51470"/>
                <a:ext cx="206919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青岛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版六年制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数学  六</a:t>
                </a:r>
                <a:r>
                  <a:rPr kumimoji="1" lang="zh-CN" altLang="en-US" sz="1200" dirty="0" smtClean="0">
                    <a:latin typeface="黑体" panose="02010609060101010101" pitchFamily="49" charset="-122"/>
                    <a:ea typeface="黑体" panose="02010609060101010101" pitchFamily="49" charset="-122"/>
                  </a:rPr>
                  <a:t>年级  </a:t>
                </a:r>
                <a:r>
                  <a:rPr kumimoji="1" lang="zh-CN" altLang="en-US" sz="1200" dirty="0">
                    <a:latin typeface="黑体" panose="02010609060101010101" pitchFamily="49" charset="-122"/>
                    <a:ea typeface="黑体" panose="02010609060101010101" pitchFamily="49" charset="-122"/>
                  </a:rPr>
                  <a:t>下册</a:t>
                </a:r>
              </a:p>
            </p:txBody>
          </p:sp>
          <p:cxnSp>
            <p:nvCxnSpPr>
              <p:cNvPr id="8" name="直线连接符 4"/>
              <p:cNvCxnSpPr/>
              <p:nvPr/>
            </p:nvCxnSpPr>
            <p:spPr>
              <a:xfrm>
                <a:off x="0" y="318537"/>
                <a:ext cx="3275856" cy="0"/>
              </a:xfrm>
              <a:prstGeom prst="line">
                <a:avLst/>
              </a:prstGeom>
              <a:ln w="15875" cmpd="sng">
                <a:gradFill flip="none" rotWithShape="1">
                  <a:gsLst>
                    <a:gs pos="10000">
                      <a:schemeClr val="accent1">
                        <a:lumMod val="0"/>
                        <a:lumOff val="100000"/>
                      </a:schemeClr>
                    </a:gs>
                    <a:gs pos="65000">
                      <a:schemeClr val="accent1">
                        <a:lumMod val="100000"/>
                      </a:schemeClr>
                    </a:gs>
                  </a:gsLst>
                  <a:lin ang="10800000" scaled="0"/>
                  <a:tileRect/>
                </a:gra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9" name="单圆角矩形 8"/>
          <p:cNvSpPr/>
          <p:nvPr/>
        </p:nvSpPr>
        <p:spPr>
          <a:xfrm>
            <a:off x="5004488" y="3719576"/>
            <a:ext cx="1799760" cy="432048"/>
          </a:xfrm>
          <a:prstGeom prst="round1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单圆角矩形 9"/>
          <p:cNvSpPr/>
          <p:nvPr/>
        </p:nvSpPr>
        <p:spPr>
          <a:xfrm>
            <a:off x="2195736" y="3719576"/>
            <a:ext cx="1799760" cy="432048"/>
          </a:xfrm>
          <a:prstGeom prst="round1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单圆角矩形 10"/>
          <p:cNvSpPr/>
          <p:nvPr/>
        </p:nvSpPr>
        <p:spPr>
          <a:xfrm>
            <a:off x="6300632" y="3025309"/>
            <a:ext cx="1799760" cy="432048"/>
          </a:xfrm>
          <a:prstGeom prst="round1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单圆角矩形 12"/>
          <p:cNvSpPr/>
          <p:nvPr/>
        </p:nvSpPr>
        <p:spPr>
          <a:xfrm>
            <a:off x="1259632" y="3025309"/>
            <a:ext cx="1799760" cy="432048"/>
          </a:xfrm>
          <a:prstGeom prst="round1Rect">
            <a:avLst/>
          </a:prstGeom>
          <a:solidFill>
            <a:srgbClr val="ACBDF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5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 flipH="1">
            <a:off x="1613654" y="4457278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圆角矩形 15">
            <a:hlinkClick r:id="rId3" action="ppaction://hlinksldjump"/>
          </p:cNvPr>
          <p:cNvSpPr/>
          <p:nvPr/>
        </p:nvSpPr>
        <p:spPr>
          <a:xfrm>
            <a:off x="1331640" y="2952109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情境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导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入</a:t>
            </a:r>
          </a:p>
        </p:txBody>
      </p:sp>
      <p:sp>
        <p:nvSpPr>
          <p:cNvPr id="18" name="圆角矩形 17">
            <a:hlinkClick r:id="rId4" action="ppaction://hlinksldjump"/>
          </p:cNvPr>
          <p:cNvSpPr/>
          <p:nvPr/>
        </p:nvSpPr>
        <p:spPr>
          <a:xfrm>
            <a:off x="2247861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圆角矩形 18">
            <a:hlinkClick r:id="rId5" action="ppaction://hlinksldjump"/>
          </p:cNvPr>
          <p:cNvSpPr/>
          <p:nvPr/>
        </p:nvSpPr>
        <p:spPr>
          <a:xfrm>
            <a:off x="5073757" y="36490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课后作业</a:t>
            </a:r>
          </a:p>
        </p:txBody>
      </p:sp>
      <p:sp>
        <p:nvSpPr>
          <p:cNvPr id="21" name="圆角矩形 20">
            <a:hlinkClick r:id="rId6" action="ppaction://hlinksldjump"/>
          </p:cNvPr>
          <p:cNvSpPr/>
          <p:nvPr/>
        </p:nvSpPr>
        <p:spPr>
          <a:xfrm>
            <a:off x="6402366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2" name="图片 5"/>
          <p:cNvPicPr>
            <a:picLocks noChangeAspect="1"/>
          </p:cNvPicPr>
          <p:nvPr/>
        </p:nvPicPr>
        <p:blipFill rotWithShape="1">
          <a:blip r:embed="rId2" cstate="email"/>
          <a:srcRect l="35500" r="32250" b="80044"/>
          <a:stretch>
            <a:fillRect/>
          </a:stretch>
        </p:blipFill>
        <p:spPr bwMode="auto">
          <a:xfrm>
            <a:off x="6780547" y="4413687"/>
            <a:ext cx="321771" cy="287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单圆角矩形 25"/>
          <p:cNvSpPr/>
          <p:nvPr/>
        </p:nvSpPr>
        <p:spPr>
          <a:xfrm>
            <a:off x="3779912" y="3025309"/>
            <a:ext cx="1799760" cy="432048"/>
          </a:xfrm>
          <a:prstGeom prst="round1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7" name="圆角矩形 26">
            <a:hlinkClick r:id="rId7" action="ppaction://hlinksldjump"/>
          </p:cNvPr>
          <p:cNvSpPr/>
          <p:nvPr/>
        </p:nvSpPr>
        <p:spPr>
          <a:xfrm>
            <a:off x="3840477" y="2932252"/>
            <a:ext cx="1674584" cy="578882"/>
          </a:xfrm>
          <a:prstGeom prst="round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28" name="矩形 27"/>
          <p:cNvSpPr/>
          <p:nvPr/>
        </p:nvSpPr>
        <p:spPr>
          <a:xfrm>
            <a:off x="3959302" y="2283718"/>
            <a:ext cx="1436933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pPr algn="ctr"/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第</a:t>
            </a:r>
            <a:r>
              <a:rPr lang="en-US" altLang="zh-CN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2</a:t>
            </a:r>
            <a:r>
              <a:rPr lang="zh-CN" altLang="en-US" sz="28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宋体" panose="02010600030101010101" pitchFamily="2" charset="-122"/>
              </a:rPr>
              <a:t>课时</a:t>
            </a:r>
            <a:endParaRPr lang="zh-CN" altLang="en-US" sz="2800" dirty="0">
              <a:latin typeface="微软雅黑" panose="020B0503020204020204" pitchFamily="34" charset="-122"/>
              <a:ea typeface="微软雅黑" panose="020B0503020204020204" pitchFamily="34" charset="-122"/>
              <a:cs typeface="宋体" panose="02010600030101010101" pitchFamily="2" charset="-122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790721" y="995343"/>
            <a:ext cx="6072083" cy="684803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4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欢乐农家</a:t>
            </a:r>
            <a:r>
              <a:rPr lang="zh-CN" altLang="en-US" sz="4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游</a:t>
            </a:r>
            <a:r>
              <a:rPr lang="en-US" altLang="zh-CN" sz="2800" b="1" dirty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——</a:t>
            </a:r>
            <a:r>
              <a:rPr lang="zh-CN" altLang="en-US" sz="2800" b="1" dirty="0" smtClean="0">
                <a:solidFill>
                  <a:srgbClr val="0070C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百分数（二）</a:t>
            </a:r>
            <a:endParaRPr lang="zh-CN" altLang="en-US" sz="2800" b="1" dirty="0">
              <a:solidFill>
                <a:srgbClr val="0070C0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1032396" y="1013745"/>
            <a:ext cx="654847" cy="648072"/>
            <a:chOff x="1306635" y="1440417"/>
            <a:chExt cx="654847" cy="648072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8" cstate="email"/>
            <a:stretch>
              <a:fillRect/>
            </a:stretch>
          </p:blipFill>
          <p:spPr>
            <a:xfrm>
              <a:off x="1306635" y="1440417"/>
              <a:ext cx="654821" cy="648000"/>
            </a:xfrm>
            <a:prstGeom prst="rect">
              <a:avLst/>
            </a:prstGeom>
          </p:spPr>
        </p:pic>
        <p:sp>
          <p:nvSpPr>
            <p:cNvPr id="32" name="文本框 10"/>
            <p:cNvSpPr txBox="1"/>
            <p:nvPr/>
          </p:nvSpPr>
          <p:spPr>
            <a:xfrm>
              <a:off x="1326372" y="1457547"/>
              <a:ext cx="635110" cy="6309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3500" b="1" dirty="0">
                  <a:solidFill>
                    <a:srgbClr val="0050AA"/>
                  </a:solidFill>
                  <a:latin typeface="+mj-ea"/>
                  <a:ea typeface="+mj-ea"/>
                </a:rPr>
                <a:t>一</a:t>
              </a:r>
            </a:p>
          </p:txBody>
        </p:sp>
      </p:grpSp>
      <p:sp>
        <p:nvSpPr>
          <p:cNvPr id="33" name="矩形 32"/>
          <p:cNvSpPr/>
          <p:nvPr/>
        </p:nvSpPr>
        <p:spPr>
          <a:xfrm>
            <a:off x="2959816" y="4227950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6542" y="1094473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56160" y="844154"/>
            <a:ext cx="5624513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>
              <a:defRPr/>
            </a:pPr>
            <a:endParaRPr lang="zh-CN" altLang="zh-CN" sz="1800" b="1">
              <a:effectLst>
                <a:outerShdw blurRad="38100" dist="38100" dir="2700000" algn="tl">
                  <a:srgbClr val="C0C0C0"/>
                </a:outerShdw>
              </a:effectLst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868636" y="3639524"/>
            <a:ext cx="556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zh-CN" sz="24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07414" y="952434"/>
            <a:ext cx="7341127" cy="1421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1.</a:t>
            </a: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文化路小学六年级有男生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100</a:t>
            </a: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人、女生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125</a:t>
            </a: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人。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 （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1</a:t>
            </a: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）男生人数比女生人数少百分之几？</a:t>
            </a:r>
          </a:p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 （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2</a:t>
            </a: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）女生人数比男生人数多百分之几？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3568" y="3779223"/>
            <a:ext cx="59500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想一想：这两个问题有什么联系与区别？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894829" y="2235777"/>
            <a:ext cx="3699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</a:t>
            </a: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）（</a:t>
            </a:r>
            <a:r>
              <a:rPr lang="en-US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125-100</a:t>
            </a: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）</a:t>
            </a:r>
            <a:r>
              <a:rPr lang="en-US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÷125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5269781" y="2623043"/>
            <a:ext cx="17287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= 25 ÷100</a:t>
            </a:r>
            <a:endParaRPr lang="zh-CN" altLang="en-US" sz="2400" b="1">
              <a:solidFill>
                <a:srgbClr val="0070C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395536" y="4187864"/>
            <a:ext cx="51304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联系：都要先求女生比男生多多少人。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1375842" y="2614396"/>
            <a:ext cx="18954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= 25 ÷125</a:t>
            </a:r>
            <a:endParaRPr lang="zh-CN" altLang="en-US" sz="2400" b="1">
              <a:solidFill>
                <a:srgbClr val="0070C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1380604" y="2959677"/>
            <a:ext cx="3699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= 20%</a:t>
            </a:r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>
            <a:off x="202207" y="3369252"/>
            <a:ext cx="472983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答：男生人数比女生人数少</a:t>
            </a:r>
            <a:r>
              <a:rPr lang="en-US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20%</a:t>
            </a: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。</a:t>
            </a:r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4784006" y="2244424"/>
            <a:ext cx="36992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（</a:t>
            </a:r>
            <a:r>
              <a:rPr lang="en-US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2</a:t>
            </a: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）（</a:t>
            </a:r>
            <a:r>
              <a:rPr lang="en-US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125-100</a:t>
            </a: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）</a:t>
            </a:r>
            <a:r>
              <a:rPr lang="en-US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÷100</a:t>
            </a: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     </a:t>
            </a:r>
          </a:p>
        </p:txBody>
      </p:sp>
      <p:sp>
        <p:nvSpPr>
          <p:cNvPr id="19" name="Text Box 12"/>
          <p:cNvSpPr txBox="1">
            <a:spLocks noChangeArrowheads="1"/>
          </p:cNvSpPr>
          <p:nvPr/>
        </p:nvSpPr>
        <p:spPr bwMode="auto">
          <a:xfrm>
            <a:off x="5265019" y="2957609"/>
            <a:ext cx="138231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= 25%</a:t>
            </a:r>
          </a:p>
        </p:txBody>
      </p:sp>
      <p:sp>
        <p:nvSpPr>
          <p:cNvPr id="22" name="Text Box 12"/>
          <p:cNvSpPr txBox="1">
            <a:spLocks noChangeArrowheads="1"/>
          </p:cNvSpPr>
          <p:nvPr/>
        </p:nvSpPr>
        <p:spPr bwMode="auto">
          <a:xfrm>
            <a:off x="4716016" y="3350229"/>
            <a:ext cx="46845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答：女生人数比男生人数多</a:t>
            </a:r>
            <a:r>
              <a:rPr lang="en-US" altLang="zh-CN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25%</a:t>
            </a:r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</a:p>
        </p:txBody>
      </p:sp>
      <p:sp>
        <p:nvSpPr>
          <p:cNvPr id="23" name="Text Box 13"/>
          <p:cNvSpPr txBox="1">
            <a:spLocks noChangeArrowheads="1"/>
          </p:cNvSpPr>
          <p:nvPr/>
        </p:nvSpPr>
        <p:spPr bwMode="auto">
          <a:xfrm>
            <a:off x="5706739" y="4083918"/>
            <a:ext cx="38338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区别： </a:t>
            </a: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“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单位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</a:t>
            </a:r>
            <a:r>
              <a: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_GB2312" panose="02010609030101010101" pitchFamily="49" charset="-122"/>
              </a:rPr>
              <a:t>”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不同。</a:t>
            </a: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92082" y="492072"/>
            <a:ext cx="366860" cy="456338"/>
          </a:xfrm>
          <a:prstGeom prst="rect">
            <a:avLst/>
          </a:prstGeom>
        </p:spPr>
      </p:pic>
      <p:sp>
        <p:nvSpPr>
          <p:cNvPr id="25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课堂练习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26" name="组合 25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7" name="图片 26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8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7288" y="1059582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656160" y="699542"/>
            <a:ext cx="5624513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>
              <a:defRPr/>
            </a:pPr>
            <a:endParaRPr lang="zh-CN" altLang="zh-CN" sz="1800" b="1">
              <a:effectLst>
                <a:outerShdw blurRad="38100" dist="38100" dir="2700000" algn="tl">
                  <a:srgbClr val="C0C0C0"/>
                </a:outerShdw>
              </a:effectLst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2033588" y="1130548"/>
            <a:ext cx="280868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35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188863" y="926605"/>
            <a:ext cx="7255379" cy="109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latin typeface="楷体_GB2312" panose="02010609030101010101" pitchFamily="49" charset="-122"/>
                <a:ea typeface="楷体" panose="02010609060101010101" charset="-122"/>
              </a:rPr>
              <a:t>2.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一种汽车去年的售价为</a:t>
            </a:r>
            <a:r>
              <a:rPr lang="en-US" altLang="zh-CN" sz="2800" b="1" dirty="0">
                <a:latin typeface="楷体_GB2312" panose="02010609030101010101" pitchFamily="49" charset="-122"/>
                <a:ea typeface="楷体" panose="02010609060101010101" charset="-122"/>
              </a:rPr>
              <a:t>20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万元，今年比去年降价</a:t>
            </a:r>
            <a:r>
              <a:rPr lang="en-US" altLang="zh-CN" sz="2800" b="1" dirty="0">
                <a:latin typeface="楷体_GB2312" panose="02010609030101010101" pitchFamily="49" charset="-122"/>
                <a:ea typeface="楷体" panose="02010609060101010101" charset="-122"/>
              </a:rPr>
              <a:t>4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万元，今年比去年降价百分之几？</a:t>
            </a:r>
            <a:endParaRPr lang="zh-CN" altLang="en-US" sz="2800" dirty="0"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15" name="圆角矩形标注 18"/>
          <p:cNvSpPr/>
          <p:nvPr/>
        </p:nvSpPr>
        <p:spPr>
          <a:xfrm>
            <a:off x="4379271" y="2296742"/>
            <a:ext cx="1690058" cy="488970"/>
          </a:xfrm>
          <a:prstGeom prst="wedgeRoundRectCallout">
            <a:avLst>
              <a:gd name="adj1" fmla="val -13891"/>
              <a:gd name="adj2" fmla="val -102725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单位“</a:t>
            </a:r>
            <a:r>
              <a:rPr lang="en-US" altLang="zh-CN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</a:p>
        </p:txBody>
      </p:sp>
      <p:sp>
        <p:nvSpPr>
          <p:cNvPr id="16" name="Line 75"/>
          <p:cNvSpPr>
            <a:spLocks noChangeShapeType="1"/>
          </p:cNvSpPr>
          <p:nvPr/>
        </p:nvSpPr>
        <p:spPr bwMode="auto">
          <a:xfrm>
            <a:off x="4716016" y="1995686"/>
            <a:ext cx="65682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>
              <a:ea typeface="楷体" panose="02010609060101010101" charset="-122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856792" y="2931194"/>
            <a:ext cx="17959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4÷20=20%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2411760" y="3437296"/>
            <a:ext cx="41762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答：今年比去年降价</a:t>
            </a:r>
            <a:r>
              <a:rPr lang="en-US" altLang="zh-CN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20% 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。</a:t>
            </a:r>
          </a:p>
        </p:txBody>
      </p:sp>
      <p:grpSp>
        <p:nvGrpSpPr>
          <p:cNvPr id="25" name="组合 2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6" name="图片 25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7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3" grpId="0"/>
      <p:bldP spid="2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363" y="815675"/>
            <a:ext cx="567000" cy="317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46416" y="555526"/>
            <a:ext cx="5624513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>
              <a:defRPr/>
            </a:pPr>
            <a:endParaRPr lang="zh-CN" altLang="zh-CN" sz="1800" b="1">
              <a:effectLst>
                <a:outerShdw blurRad="38100" dist="38100" dir="2700000" algn="tl">
                  <a:srgbClr val="C0C0C0"/>
                </a:outerShdw>
              </a:effectLst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08362" y="598372"/>
            <a:ext cx="7299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3.</a:t>
            </a: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有一块边长为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10</a:t>
            </a: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分米的正方形铁板，把它锯成一个最大的圆，面积会比原来减少百分之几？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602174" y="1842003"/>
            <a:ext cx="42448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 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10×10=100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（平方分米）</a:t>
            </a: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928926" y="2669315"/>
            <a:ext cx="2962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3.14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×(10÷2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）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2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  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672942" y="3082971"/>
            <a:ext cx="23548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= 3.14×5</a:t>
            </a:r>
            <a:r>
              <a:rPr lang="en-US" altLang="zh-CN" sz="2400" b="1" baseline="30000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2</a:t>
            </a: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691992" y="3910285"/>
            <a:ext cx="415505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= 78.5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（平方分米）</a:t>
            </a: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4445819" y="2020446"/>
            <a:ext cx="4878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100-78.5=21.5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（平方分米）</a:t>
            </a: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4339260" y="3202308"/>
            <a:ext cx="4155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 21.5÷100=21.5%</a:t>
            </a:r>
          </a:p>
        </p:txBody>
      </p:sp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4339260" y="3770383"/>
            <a:ext cx="4155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答：面积会比原来减少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21.5</a:t>
            </a:r>
            <a:r>
              <a:rPr lang="en-US" altLang="zh-CN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%</a:t>
            </a:r>
            <a:r>
              <a:rPr lang="zh-CN" altLang="en-US" sz="2400" b="1" dirty="0" smtClean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。</a:t>
            </a:r>
            <a:endParaRPr lang="en-US" altLang="zh-CN" sz="2400" b="1" dirty="0">
              <a:solidFill>
                <a:srgbClr val="FF000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17" name="Text Box 10"/>
          <p:cNvSpPr txBox="1">
            <a:spLocks noChangeArrowheads="1"/>
          </p:cNvSpPr>
          <p:nvPr/>
        </p:nvSpPr>
        <p:spPr bwMode="auto">
          <a:xfrm>
            <a:off x="669370" y="3496627"/>
            <a:ext cx="22144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= 3.14×25</a:t>
            </a:r>
          </a:p>
        </p:txBody>
      </p:sp>
      <p:cxnSp>
        <p:nvCxnSpPr>
          <p:cNvPr id="7" name="直接连接符 6"/>
          <p:cNvCxnSpPr/>
          <p:nvPr/>
        </p:nvCxnSpPr>
        <p:spPr>
          <a:xfrm>
            <a:off x="4361718" y="1670250"/>
            <a:ext cx="0" cy="2506726"/>
          </a:xfrm>
          <a:prstGeom prst="line">
            <a:avLst/>
          </a:prstGeom>
          <a:ln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19197" y="1477285"/>
            <a:ext cx="23503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正方形的面积：</a:t>
            </a:r>
            <a:endParaRPr lang="zh-CN" altLang="en-US" sz="2400" dirty="0">
              <a:solidFill>
                <a:srgbClr val="0070C0"/>
              </a:solidFill>
              <a:ea typeface="楷体" panose="02010609060101010101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19197" y="2255659"/>
            <a:ext cx="173156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圆的面积：</a:t>
            </a:r>
            <a:endParaRPr lang="zh-CN" altLang="en-US" sz="2400" dirty="0">
              <a:solidFill>
                <a:srgbClr val="0070C0"/>
              </a:solidFill>
              <a:ea typeface="楷体" panose="02010609060101010101" charset="-122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4419013" y="1498089"/>
            <a:ext cx="3278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圆比正方形少的面积：</a:t>
            </a:r>
            <a:endParaRPr lang="zh-CN" altLang="en-US" sz="2400" dirty="0">
              <a:solidFill>
                <a:srgbClr val="0070C0"/>
              </a:solidFill>
              <a:ea typeface="楷体" panose="02010609060101010101" charset="-122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4441163" y="2634235"/>
            <a:ext cx="38972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面积比原来减少百分之几：</a:t>
            </a:r>
            <a:endParaRPr lang="zh-CN" altLang="en-US" sz="2400" dirty="0">
              <a:solidFill>
                <a:srgbClr val="0070C0"/>
              </a:solidFill>
              <a:ea typeface="楷体" panose="02010609060101010101" charset="-122"/>
            </a:endParaRPr>
          </a:p>
        </p:txBody>
      </p:sp>
      <p:sp>
        <p:nvSpPr>
          <p:cNvPr id="25" name="圆角矩形 142"/>
          <p:cNvSpPr/>
          <p:nvPr/>
        </p:nvSpPr>
        <p:spPr>
          <a:xfrm>
            <a:off x="3768675" y="987885"/>
            <a:ext cx="672488" cy="432000"/>
          </a:xfrm>
          <a:prstGeom prst="roundRect">
            <a:avLst/>
          </a:prstGeom>
          <a:solidFill>
            <a:srgbClr val="009900">
              <a:alpha val="3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楷体" panose="02010609060101010101" charset="-122"/>
              <a:ea typeface="楷体" panose="02010609060101010101" charset="-122"/>
            </a:endParaRPr>
          </a:p>
        </p:txBody>
      </p:sp>
      <p:sp>
        <p:nvSpPr>
          <p:cNvPr id="26" name="圆角矩形标注 18"/>
          <p:cNvSpPr/>
          <p:nvPr/>
        </p:nvSpPr>
        <p:spPr>
          <a:xfrm>
            <a:off x="7072379" y="1076514"/>
            <a:ext cx="1690058" cy="488970"/>
          </a:xfrm>
          <a:prstGeom prst="wedgeRoundRectCallout">
            <a:avLst>
              <a:gd name="adj1" fmla="val -225682"/>
              <a:gd name="adj2" fmla="val 10927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单位“</a:t>
            </a:r>
            <a:r>
              <a:rPr lang="en-US" altLang="zh-CN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</a:p>
        </p:txBody>
      </p:sp>
      <p:grpSp>
        <p:nvGrpSpPr>
          <p:cNvPr id="27" name="组合 26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8" name="图片 27">
              <a:hlinkClick r:id="rId3" action="ppaction://hlinksldjump"/>
            </p:cNvPr>
            <p:cNvPicPr>
              <a:picLocks noChangeAspect="1"/>
            </p:cNvPicPr>
            <p:nvPr/>
          </p:nvPicPr>
          <p:blipFill>
            <a:blip r:embed="rId4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9" name="文本框 26">
              <a:hlinkClick r:id="rId3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2" grpId="0"/>
      <p:bldP spid="23" grpId="0"/>
      <p:bldP spid="24" grpId="0"/>
      <p:bldP spid="25" grpId="0" animBg="1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3568" y="1751774"/>
            <a:ext cx="7500895" cy="2620176"/>
          </a:xfrm>
          <a:prstGeom prst="rect">
            <a:avLst/>
          </a:prstGeom>
        </p:spPr>
      </p:pic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783813" y="1059582"/>
            <a:ext cx="5165517" cy="500137"/>
          </a:xfrm>
          <a:prstGeom prst="rect">
            <a:avLst/>
          </a:prstGeom>
          <a:noFill/>
          <a:effectLst>
            <a:softEdge rad="0"/>
          </a:effectLst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zh-CN" sz="2800" b="1" dirty="0">
                <a:latin typeface="+mn-ea"/>
              </a:rPr>
              <a:t>这节课你们都学会了哪些知识？</a:t>
            </a:r>
            <a:endParaRPr lang="zh-CN" altLang="en-US" sz="2800" b="1" dirty="0">
              <a:latin typeface="+mn-ea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2071"/>
            <a:ext cx="366860" cy="456339"/>
          </a:xfrm>
          <a:prstGeom prst="rect">
            <a:avLst/>
          </a:prstGeom>
        </p:spPr>
      </p:pic>
      <p:sp>
        <p:nvSpPr>
          <p:cNvPr id="19" name="文本框 14"/>
          <p:cNvSpPr txBox="1"/>
          <p:nvPr/>
        </p:nvSpPr>
        <p:spPr>
          <a:xfrm>
            <a:off x="611560" y="411510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课堂小结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115616" y="1923678"/>
            <a:ext cx="672002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457200" indent="-457200">
              <a:spcBef>
                <a:spcPct val="50000"/>
              </a:spcBef>
              <a:buAutoNum type="arabicPeriod"/>
            </a:pPr>
            <a:r>
              <a:rPr lang="zh-CN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求一个数比另一个数多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(</a:t>
            </a:r>
            <a:r>
              <a:rPr lang="zh-CN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少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)</a:t>
            </a:r>
            <a:r>
              <a:rPr lang="zh-CN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百分之几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,</a:t>
            </a:r>
            <a:r>
              <a:rPr lang="zh-CN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实际上就</a:t>
            </a: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求两个数的差是另一个数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(</a:t>
            </a: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即单位“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</a:t>
            </a: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”的量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)</a:t>
            </a: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的百分之几</a:t>
            </a:r>
            <a:r>
              <a:rPr lang="zh-CN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。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2. </a:t>
            </a:r>
            <a:r>
              <a:rPr lang="zh-CN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求乙比甲少百分之几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   ①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(</a:t>
            </a: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甲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-</a:t>
            </a: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乙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)÷</a:t>
            </a: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甲</a:t>
            </a:r>
            <a:r>
              <a:rPr lang="zh-CN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。</a:t>
            </a:r>
            <a:r>
              <a:rPr lang="en-US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②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1-</a:t>
            </a: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乙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÷</a:t>
            </a:r>
            <a:r>
              <a:rPr lang="zh-CN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甲</a:t>
            </a:r>
            <a:r>
              <a:rPr lang="zh-CN" altLang="zh-CN" sz="2400" b="1" dirty="0">
                <a:latin typeface="楷体_GB2312" panose="02010609030101010101" pitchFamily="49" charset="-122"/>
                <a:ea typeface="楷体" panose="02010609060101010101" charset="-122"/>
              </a:rPr>
              <a:t>。</a:t>
            </a:r>
            <a:endParaRPr lang="zh-CN" altLang="en-US" sz="2400" b="1" dirty="0"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2" name="图片 11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3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63688" y="1059582"/>
            <a:ext cx="5437285" cy="4130864"/>
          </a:xfrm>
          <a:prstGeom prst="rect">
            <a:avLst/>
          </a:prstGeom>
        </p:spPr>
      </p:pic>
      <p:sp>
        <p:nvSpPr>
          <p:cNvPr id="3" name="矩形 4"/>
          <p:cNvSpPr>
            <a:spLocks noChangeArrowheads="1"/>
          </p:cNvSpPr>
          <p:nvPr/>
        </p:nvSpPr>
        <p:spPr bwMode="auto">
          <a:xfrm>
            <a:off x="2627784" y="1563638"/>
            <a:ext cx="4320480" cy="15465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课本：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3200" dirty="0" smtClean="0">
                <a:solidFill>
                  <a:schemeClr val="bg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页第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32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32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题</a:t>
            </a:r>
            <a:endParaRPr lang="en-US" altLang="zh-CN" sz="3200" dirty="0">
              <a:solidFill>
                <a:schemeClr val="bg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12193" y="494144"/>
            <a:ext cx="366861" cy="456339"/>
          </a:xfrm>
          <a:prstGeom prst="rect">
            <a:avLst/>
          </a:prstGeom>
        </p:spPr>
      </p:pic>
      <p:sp>
        <p:nvSpPr>
          <p:cNvPr id="8" name="文本框 14"/>
          <p:cNvSpPr txBox="1"/>
          <p:nvPr/>
        </p:nvSpPr>
        <p:spPr>
          <a:xfrm>
            <a:off x="611560" y="425882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课后作业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12" name="组合 1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3" name="图片 12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14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97043" y="555526"/>
            <a:ext cx="5004955" cy="1885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805061" y="1563638"/>
          <a:ext cx="36553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0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旅游方式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去年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今年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自驾游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480</a:t>
                      </a:r>
                      <a:r>
                        <a:rPr lang="zh-CN" altLang="en-US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540</a:t>
                      </a:r>
                      <a:r>
                        <a:rPr lang="zh-CN" altLang="en-US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0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团体游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500</a:t>
                      </a:r>
                      <a:r>
                        <a:rPr lang="zh-CN" altLang="en-US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520</a:t>
                      </a:r>
                      <a:r>
                        <a:rPr lang="zh-CN" altLang="en-US" sz="1800" b="1" dirty="0">
                          <a:latin typeface="楷体_GB2312" panose="02010609030101010101" pitchFamily="49" charset="-122"/>
                          <a:ea typeface="楷体" panose="02010609060101010101" charset="-122"/>
                        </a:rPr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942" y="3386600"/>
            <a:ext cx="1143466" cy="776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488699" y="1607985"/>
            <a:ext cx="2953170" cy="1358034"/>
            <a:chOff x="539553" y="1453529"/>
            <a:chExt cx="2953170" cy="1358034"/>
          </a:xfrm>
          <a:noFill/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3" y="1453529"/>
              <a:ext cx="2953170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809750" y="1708529"/>
              <a:ext cx="2412775" cy="8309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latin typeface="楷体" panose="02010609060101010101" charset="-122"/>
                  <a:ea typeface="楷体" panose="02010609060101010101" charset="-122"/>
                </a:rPr>
                <a:t>观察右图，你能得到什么信息？</a:t>
              </a:r>
            </a:p>
          </p:txBody>
        </p:sp>
      </p:grp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5813823" y="1006078"/>
            <a:ext cx="178236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6678217" y="116800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sp>
        <p:nvSpPr>
          <p:cNvPr id="47" name="Text Box 19"/>
          <p:cNvSpPr txBox="1">
            <a:spLocks noChangeArrowheads="1"/>
          </p:cNvSpPr>
          <p:nvPr/>
        </p:nvSpPr>
        <p:spPr bwMode="auto">
          <a:xfrm>
            <a:off x="3923928" y="3004798"/>
            <a:ext cx="42734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去年自驾游人数</a:t>
            </a:r>
            <a:r>
              <a:rPr lang="en-US" altLang="zh-CN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480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sp>
        <p:nvSpPr>
          <p:cNvPr id="48" name="Text Box 21"/>
          <p:cNvSpPr txBox="1">
            <a:spLocks noChangeArrowheads="1"/>
          </p:cNvSpPr>
          <p:nvPr/>
        </p:nvSpPr>
        <p:spPr bwMode="auto">
          <a:xfrm>
            <a:off x="3923929" y="2643758"/>
            <a:ext cx="507871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今年自驾游人数</a:t>
            </a:r>
            <a:r>
              <a:rPr lang="en-US" altLang="zh-CN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540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sp>
        <p:nvSpPr>
          <p:cNvPr id="50" name="Text Box 23"/>
          <p:cNvSpPr txBox="1">
            <a:spLocks noChangeArrowheads="1"/>
          </p:cNvSpPr>
          <p:nvPr/>
        </p:nvSpPr>
        <p:spPr bwMode="auto">
          <a:xfrm>
            <a:off x="3923929" y="3970148"/>
            <a:ext cx="39265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去年团体游人数</a:t>
            </a:r>
            <a:r>
              <a:rPr lang="en-US" altLang="zh-CN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500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sp>
        <p:nvSpPr>
          <p:cNvPr id="51" name="Text Box 24"/>
          <p:cNvSpPr txBox="1">
            <a:spLocks noChangeArrowheads="1"/>
          </p:cNvSpPr>
          <p:nvPr/>
        </p:nvSpPr>
        <p:spPr bwMode="auto">
          <a:xfrm>
            <a:off x="3923928" y="3528018"/>
            <a:ext cx="39985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今年团体游人数</a:t>
            </a:r>
            <a:r>
              <a:rPr lang="en-US" altLang="zh-CN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520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sp>
        <p:nvSpPr>
          <p:cNvPr id="19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情境导</a:t>
            </a:r>
            <a:r>
              <a:rPr lang="zh-CN" altLang="en-US" sz="3200" b="1" dirty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入</a:t>
            </a: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2" y="492072"/>
            <a:ext cx="366860" cy="456339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22" name="图片 21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3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97043" y="671650"/>
            <a:ext cx="5004955" cy="18855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4572001" y="1601988"/>
          <a:ext cx="3655371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8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8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30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ea typeface="楷体" panose="02010609060101010101" charset="-122"/>
                        </a:rPr>
                        <a:t>旅游方式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ea typeface="楷体" panose="02010609060101010101" charset="-122"/>
                        </a:rPr>
                        <a:t>去年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ea typeface="楷体" panose="02010609060101010101" charset="-122"/>
                        </a:rPr>
                        <a:t>今年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0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ea typeface="楷体" panose="02010609060101010101" charset="-122"/>
                        </a:rPr>
                        <a:t>自驾游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ea typeface="楷体" panose="02010609060101010101" charset="-122"/>
                        </a:rPr>
                        <a:t>480</a:t>
                      </a:r>
                      <a:r>
                        <a:rPr lang="zh-CN" altLang="en-US" sz="1800" b="1" dirty="0">
                          <a:ea typeface="楷体" panose="02010609060101010101" charset="-122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ea typeface="楷体" panose="02010609060101010101" charset="-122"/>
                        </a:rPr>
                        <a:t>540</a:t>
                      </a:r>
                      <a:r>
                        <a:rPr lang="zh-CN" altLang="en-US" sz="1800" b="1" dirty="0">
                          <a:ea typeface="楷体" panose="02010609060101010101" charset="-122"/>
                        </a:rPr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0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dirty="0">
                          <a:ea typeface="楷体" panose="02010609060101010101" charset="-122"/>
                        </a:rPr>
                        <a:t>团体游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ea typeface="楷体" panose="02010609060101010101" charset="-122"/>
                        </a:rPr>
                        <a:t>500</a:t>
                      </a:r>
                      <a:r>
                        <a:rPr lang="zh-CN" altLang="en-US" sz="1800" b="1" dirty="0">
                          <a:ea typeface="楷体" panose="02010609060101010101" charset="-122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1" dirty="0">
                          <a:ea typeface="楷体" panose="02010609060101010101" charset="-122"/>
                        </a:rPr>
                        <a:t>520</a:t>
                      </a:r>
                      <a:r>
                        <a:rPr lang="zh-CN" altLang="en-US" sz="1800" b="1" dirty="0">
                          <a:ea typeface="楷体" panose="02010609060101010101" charset="-122"/>
                        </a:rPr>
                        <a:t>人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605" y="3408979"/>
            <a:ext cx="1011948" cy="7443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组合 23"/>
          <p:cNvGrpSpPr/>
          <p:nvPr/>
        </p:nvGrpSpPr>
        <p:grpSpPr>
          <a:xfrm>
            <a:off x="488699" y="1607985"/>
            <a:ext cx="3033430" cy="1358034"/>
            <a:chOff x="539553" y="1453529"/>
            <a:chExt cx="3033430" cy="1358034"/>
          </a:xfrm>
          <a:noFill/>
        </p:grpSpPr>
        <p:sp>
          <p:nvSpPr>
            <p:cNvPr id="3" name="云形标注 5"/>
            <p:cNvSpPr>
              <a:spLocks noChangeArrowheads="1"/>
            </p:cNvSpPr>
            <p:nvPr/>
          </p:nvSpPr>
          <p:spPr bwMode="auto">
            <a:xfrm>
              <a:off x="539553" y="1453529"/>
              <a:ext cx="2953170" cy="1358034"/>
            </a:xfrm>
            <a:prstGeom prst="cloudCallout">
              <a:avLst>
                <a:gd name="adj1" fmla="val -18241"/>
                <a:gd name="adj2" fmla="val 81545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4" name="矩形 4"/>
            <p:cNvSpPr>
              <a:spLocks noChangeArrowheads="1"/>
            </p:cNvSpPr>
            <p:nvPr/>
          </p:nvSpPr>
          <p:spPr bwMode="auto">
            <a:xfrm>
              <a:off x="729490" y="1721358"/>
              <a:ext cx="2843493" cy="7571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zh-CN" altLang="en-US" sz="2400" b="1" dirty="0">
                  <a:latin typeface="Arial" panose="020B0604020202020204" pitchFamily="34" charset="0"/>
                  <a:ea typeface="楷体" panose="02010609060101010101" charset="-122"/>
                </a:rPr>
                <a:t>根据这些信息，你能提出什么问题？</a:t>
              </a:r>
            </a:p>
          </p:txBody>
        </p:sp>
      </p:grp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5813823" y="1006078"/>
            <a:ext cx="178236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sp>
        <p:nvSpPr>
          <p:cNvPr id="46" name="Text Box 18"/>
          <p:cNvSpPr txBox="1">
            <a:spLocks noChangeArrowheads="1"/>
          </p:cNvSpPr>
          <p:nvPr/>
        </p:nvSpPr>
        <p:spPr bwMode="auto">
          <a:xfrm>
            <a:off x="6678217" y="1168003"/>
            <a:ext cx="18473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sp>
        <p:nvSpPr>
          <p:cNvPr id="49" name="Text Box 22"/>
          <p:cNvSpPr txBox="1">
            <a:spLocks noChangeArrowheads="1"/>
          </p:cNvSpPr>
          <p:nvPr/>
        </p:nvSpPr>
        <p:spPr bwMode="auto">
          <a:xfrm>
            <a:off x="5734870" y="3037561"/>
            <a:ext cx="145732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350">
              <a:latin typeface="Arial" panose="020B0604020202020204" pitchFamily="34" charset="0"/>
            </a:endParaRPr>
          </a:p>
        </p:txBody>
      </p:sp>
      <p:sp>
        <p:nvSpPr>
          <p:cNvPr id="55" name="Text Box 27"/>
          <p:cNvSpPr txBox="1">
            <a:spLocks noChangeArrowheads="1"/>
          </p:cNvSpPr>
          <p:nvPr/>
        </p:nvSpPr>
        <p:spPr bwMode="auto">
          <a:xfrm>
            <a:off x="2771800" y="3667328"/>
            <a:ext cx="57342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去年团体游人数比今年少百分之几？</a:t>
            </a:r>
          </a:p>
        </p:txBody>
      </p:sp>
      <p:sp>
        <p:nvSpPr>
          <p:cNvPr id="57" name="Rectangle 28"/>
          <p:cNvSpPr>
            <a:spLocks noChangeArrowheads="1"/>
          </p:cNvSpPr>
          <p:nvPr/>
        </p:nvSpPr>
        <p:spPr bwMode="auto">
          <a:xfrm>
            <a:off x="2771801" y="3219822"/>
            <a:ext cx="655048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去年自驾游人数比今年少百分之几？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19" name="图片 18">
              <a:hlinkClick r:id="rId4" action="ppaction://hlinksldjump"/>
            </p:cNvPr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20" name="文本框 26">
              <a:hlinkClick r:id="rId4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763688" y="1309971"/>
            <a:ext cx="5624513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>
              <a:defRPr/>
            </a:pPr>
            <a:endParaRPr lang="zh-CN" altLang="en-US" sz="1800" b="1">
              <a:effectLst>
                <a:outerShdw blurRad="38100" dist="38100" dir="2700000" algn="tl">
                  <a:srgbClr val="C0C0C0"/>
                </a:outerShdw>
              </a:effectLst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755576" y="968410"/>
            <a:ext cx="78235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楷体" panose="02010609060101010101" charset="-122"/>
              </a:rPr>
              <a:t>去年自驾游人数比今年自驾游的人数少百分之几？</a:t>
            </a:r>
          </a:p>
        </p:txBody>
      </p:sp>
      <p:sp>
        <p:nvSpPr>
          <p:cNvPr id="45" name="Text Box 7"/>
          <p:cNvSpPr txBox="1">
            <a:spLocks noChangeArrowheads="1"/>
          </p:cNvSpPr>
          <p:nvPr/>
        </p:nvSpPr>
        <p:spPr bwMode="auto">
          <a:xfrm>
            <a:off x="1817265" y="4010308"/>
            <a:ext cx="56673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zh-CN" altLang="en-US" sz="1350">
              <a:latin typeface="Arial" panose="020B0604020202020204" pitchFamily="34" charset="0"/>
              <a:ea typeface="楷体" panose="02010609060101010101" charset="-122"/>
            </a:endParaRPr>
          </a:p>
        </p:txBody>
      </p:sp>
      <p:pic>
        <p:nvPicPr>
          <p:cNvPr id="46" name="Picture 18" descr="1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1009981"/>
            <a:ext cx="43100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5616972" y="1310633"/>
            <a:ext cx="5953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48" name="Group 67"/>
          <p:cNvGrpSpPr/>
          <p:nvPr/>
        </p:nvGrpSpPr>
        <p:grpSpPr bwMode="auto">
          <a:xfrm>
            <a:off x="1817448" y="1502498"/>
            <a:ext cx="4123373" cy="461395"/>
            <a:chOff x="554" y="1485"/>
            <a:chExt cx="3324" cy="789"/>
          </a:xfrm>
        </p:grpSpPr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1429" y="1842"/>
              <a:ext cx="2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0" name="Line 58"/>
            <p:cNvSpPr>
              <a:spLocks noChangeShapeType="1"/>
            </p:cNvSpPr>
            <p:nvPr/>
          </p:nvSpPr>
          <p:spPr bwMode="auto">
            <a:xfrm>
              <a:off x="1429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1" name="Line 59"/>
            <p:cNvSpPr>
              <a:spLocks noChangeShapeType="1"/>
            </p:cNvSpPr>
            <p:nvPr/>
          </p:nvSpPr>
          <p:spPr bwMode="auto">
            <a:xfrm>
              <a:off x="3878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554" y="1485"/>
              <a:ext cx="864" cy="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今年</a:t>
              </a:r>
            </a:p>
          </p:txBody>
        </p:sp>
      </p:grpSp>
      <p:sp>
        <p:nvSpPr>
          <p:cNvPr id="53" name="Line 61"/>
          <p:cNvSpPr>
            <a:spLocks noChangeShapeType="1"/>
          </p:cNvSpPr>
          <p:nvPr/>
        </p:nvSpPr>
        <p:spPr bwMode="auto">
          <a:xfrm>
            <a:off x="2896395" y="2363146"/>
            <a:ext cx="26122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4" name="Line 62"/>
          <p:cNvSpPr>
            <a:spLocks noChangeShapeType="1"/>
          </p:cNvSpPr>
          <p:nvPr/>
        </p:nvSpPr>
        <p:spPr bwMode="auto">
          <a:xfrm>
            <a:off x="2896394" y="2288137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5508625" y="2288137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1817449" y="2152405"/>
            <a:ext cx="1108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去年</a:t>
            </a:r>
          </a:p>
        </p:txBody>
      </p:sp>
      <p:sp>
        <p:nvSpPr>
          <p:cNvPr id="57" name="AutoShape 69"/>
          <p:cNvSpPr/>
          <p:nvPr/>
        </p:nvSpPr>
        <p:spPr bwMode="auto">
          <a:xfrm rot="16200000">
            <a:off x="4320977" y="284910"/>
            <a:ext cx="215503" cy="3024188"/>
          </a:xfrm>
          <a:prstGeom prst="leftBrace">
            <a:avLst>
              <a:gd name="adj1" fmla="val 116943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58" name="Text Box 70"/>
          <p:cNvSpPr txBox="1">
            <a:spLocks noChangeArrowheads="1"/>
          </p:cNvSpPr>
          <p:nvPr/>
        </p:nvSpPr>
        <p:spPr bwMode="auto">
          <a:xfrm>
            <a:off x="4166791" y="1828555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540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sp>
        <p:nvSpPr>
          <p:cNvPr id="59" name="AutoShape 71"/>
          <p:cNvSpPr/>
          <p:nvPr/>
        </p:nvSpPr>
        <p:spPr bwMode="auto">
          <a:xfrm rot="16200000">
            <a:off x="4131667" y="1173116"/>
            <a:ext cx="161925" cy="2591991"/>
          </a:xfrm>
          <a:prstGeom prst="leftBrace">
            <a:avLst>
              <a:gd name="adj1" fmla="val 133395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3959622" y="2501259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480</a:t>
            </a:r>
            <a:r>
              <a:rPr lang="zh-CN" altLang="en-US" sz="24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grpSp>
        <p:nvGrpSpPr>
          <p:cNvPr id="61" name="Group 78"/>
          <p:cNvGrpSpPr/>
          <p:nvPr/>
        </p:nvGrpSpPr>
        <p:grpSpPr bwMode="auto">
          <a:xfrm>
            <a:off x="5562203" y="2316711"/>
            <a:ext cx="378619" cy="53579"/>
            <a:chOff x="3560" y="2151"/>
            <a:chExt cx="318" cy="136"/>
          </a:xfrm>
        </p:grpSpPr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3878" y="2151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  <p:sp>
          <p:nvSpPr>
            <p:cNvPr id="63" name="Line 73"/>
            <p:cNvSpPr>
              <a:spLocks noChangeShapeType="1"/>
            </p:cNvSpPr>
            <p:nvPr/>
          </p:nvSpPr>
          <p:spPr bwMode="auto">
            <a:xfrm>
              <a:off x="3560" y="2287"/>
              <a:ext cx="3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</p:grpSp>
      <p:sp>
        <p:nvSpPr>
          <p:cNvPr id="64" name="AutoShape 74"/>
          <p:cNvSpPr/>
          <p:nvPr/>
        </p:nvSpPr>
        <p:spPr bwMode="auto">
          <a:xfrm rot="5400000">
            <a:off x="5697935" y="2090493"/>
            <a:ext cx="53578" cy="432197"/>
          </a:xfrm>
          <a:prstGeom prst="leftBrace">
            <a:avLst>
              <a:gd name="adj1" fmla="val 67223"/>
              <a:gd name="adj2" fmla="val 50000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65" name="Group 77"/>
          <p:cNvGrpSpPr/>
          <p:nvPr/>
        </p:nvGrpSpPr>
        <p:grpSpPr bwMode="auto">
          <a:xfrm>
            <a:off x="5761243" y="1757742"/>
            <a:ext cx="1620440" cy="1200151"/>
            <a:chOff x="3923" y="1616"/>
            <a:chExt cx="1217" cy="1008"/>
          </a:xfrm>
        </p:grpSpPr>
        <p:sp>
          <p:nvSpPr>
            <p:cNvPr id="66" name="Line 75"/>
            <p:cNvSpPr>
              <a:spLocks noChangeShapeType="1"/>
            </p:cNvSpPr>
            <p:nvPr/>
          </p:nvSpPr>
          <p:spPr bwMode="auto">
            <a:xfrm flipH="1">
              <a:off x="3923" y="1933"/>
              <a:ext cx="136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67" name="Text Box 76"/>
            <p:cNvSpPr txBox="1">
              <a:spLocks noChangeArrowheads="1"/>
            </p:cNvSpPr>
            <p:nvPr/>
          </p:nvSpPr>
          <p:spPr bwMode="auto">
            <a:xfrm>
              <a:off x="4059" y="1616"/>
              <a:ext cx="10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比今年少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百分之几</a:t>
              </a:r>
              <a:endPara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</p:grpSp>
      <p:sp>
        <p:nvSpPr>
          <p:cNvPr id="68" name="Text Box 20"/>
          <p:cNvSpPr txBox="1">
            <a:spLocks noChangeArrowheads="1"/>
          </p:cNvSpPr>
          <p:nvPr/>
        </p:nvSpPr>
        <p:spPr bwMode="auto">
          <a:xfrm>
            <a:off x="323528" y="2859782"/>
            <a:ext cx="8267594" cy="6093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宋体" panose="02010600030101010101" pitchFamily="2" charset="-122"/>
                <a:ea typeface="楷体" panose="02010609060101010101" charset="-122"/>
              </a:rPr>
              <a:t>“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去年自驾游人数比今年少百分之几 </a:t>
            </a:r>
            <a:r>
              <a:rPr lang="zh-CN" altLang="en-US" sz="2800" b="1" dirty="0">
                <a:latin typeface="Arial" panose="020B0604020202020204" pitchFamily="34" charset="0"/>
                <a:ea typeface="楷体" panose="02010609060101010101" charset="-122"/>
              </a:rPr>
              <a:t>”</a:t>
            </a:r>
            <a:r>
              <a:rPr lang="zh-CN" altLang="en-US" sz="2800" b="1" dirty="0">
                <a:latin typeface="楷体_GB2312" panose="02010609030101010101" pitchFamily="49" charset="-122"/>
                <a:ea typeface="楷体" panose="02010609060101010101" charset="-122"/>
              </a:rPr>
              <a:t>是什么意思？</a:t>
            </a:r>
          </a:p>
        </p:txBody>
      </p:sp>
      <p:sp>
        <p:nvSpPr>
          <p:cNvPr id="69" name="Text Box 52"/>
          <p:cNvSpPr txBox="1">
            <a:spLocks noChangeArrowheads="1"/>
          </p:cNvSpPr>
          <p:nvPr/>
        </p:nvSpPr>
        <p:spPr bwMode="auto">
          <a:xfrm>
            <a:off x="528154" y="3307352"/>
            <a:ext cx="822031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ea typeface="楷体" panose="02010609060101010101" charset="-122"/>
              </a:rPr>
              <a:t>“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楷体" panose="02010609060101010101" charset="-122"/>
              </a:rPr>
              <a:t>去年自驾游人数比今年少百分之几”是指去年比今年</a:t>
            </a:r>
            <a:r>
              <a:rPr lang="zh-CN" altLang="en-US" sz="28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少的人数占今年自驾游人数的百分之几</a:t>
            </a:r>
            <a:r>
              <a:rPr lang="zh-CN" altLang="en-US" sz="2800" b="1" dirty="0">
                <a:solidFill>
                  <a:srgbClr val="0070C0"/>
                </a:solidFill>
                <a:latin typeface="Arial" panose="020B0604020202020204" pitchFamily="34" charset="0"/>
                <a:ea typeface="楷体" panose="02010609060101010101" charset="-122"/>
              </a:rPr>
              <a:t>。</a:t>
            </a:r>
            <a:endParaRPr lang="en-US" altLang="zh-CN" sz="2800" b="1" dirty="0">
              <a:solidFill>
                <a:srgbClr val="0070C0"/>
              </a:solidFill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70" name="圆角矩形标注 18"/>
          <p:cNvSpPr/>
          <p:nvPr/>
        </p:nvSpPr>
        <p:spPr>
          <a:xfrm>
            <a:off x="3725622" y="424187"/>
            <a:ext cx="1690058" cy="488970"/>
          </a:xfrm>
          <a:prstGeom prst="wedgeRoundRectCallout">
            <a:avLst>
              <a:gd name="adj1" fmla="val -18571"/>
              <a:gd name="adj2" fmla="val 83019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单位“</a:t>
            </a:r>
            <a:r>
              <a:rPr lang="en-US" altLang="zh-CN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</a:p>
        </p:txBody>
      </p:sp>
      <p:sp>
        <p:nvSpPr>
          <p:cNvPr id="71" name="Line 75"/>
          <p:cNvSpPr>
            <a:spLocks noChangeShapeType="1"/>
          </p:cNvSpPr>
          <p:nvPr/>
        </p:nvSpPr>
        <p:spPr bwMode="auto">
          <a:xfrm>
            <a:off x="3779912" y="1491630"/>
            <a:ext cx="49800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>
              <a:ea typeface="楷体" panose="02010609060101010101" charset="-122"/>
            </a:endParaRPr>
          </a:p>
        </p:txBody>
      </p:sp>
      <p:pic>
        <p:nvPicPr>
          <p:cNvPr id="36" name="图片 35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92083" y="479078"/>
            <a:ext cx="366860" cy="456339"/>
          </a:xfrm>
          <a:prstGeom prst="rect">
            <a:avLst/>
          </a:prstGeom>
        </p:spPr>
      </p:pic>
      <p:sp>
        <p:nvSpPr>
          <p:cNvPr id="37" name="文本框 14"/>
          <p:cNvSpPr txBox="1"/>
          <p:nvPr/>
        </p:nvSpPr>
        <p:spPr>
          <a:xfrm>
            <a:off x="611560" y="439395"/>
            <a:ext cx="1847212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3200" b="1" dirty="0" smtClean="0">
                <a:solidFill>
                  <a:srgbClr val="875000"/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探究新知</a:t>
            </a:r>
            <a:endParaRPr lang="zh-CN" altLang="en-US" sz="3200" b="1" dirty="0">
              <a:solidFill>
                <a:srgbClr val="875000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grpSp>
        <p:nvGrpSpPr>
          <p:cNvPr id="38" name="组合 37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39" name="图片 38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40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 animBg="1"/>
      <p:bldP spid="58" grpId="0"/>
      <p:bldP spid="59" grpId="0" animBg="1"/>
      <p:bldP spid="60" grpId="0"/>
      <p:bldP spid="64" grpId="0" animBg="1"/>
      <p:bldP spid="68" grpId="0" autoUpdateAnimBg="0"/>
      <p:bldP spid="69" grpId="0"/>
      <p:bldP spid="7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895097" y="1153278"/>
            <a:ext cx="5624513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>
              <a:defRPr/>
            </a:pPr>
            <a:endParaRPr lang="zh-CN" altLang="en-US" sz="1800" b="1">
              <a:effectLst>
                <a:outerShdw blurRad="38100" dist="38100" dir="2700000" algn="tl">
                  <a:srgbClr val="C0C0C0"/>
                </a:outerShdw>
              </a:effectLst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1550674" y="832701"/>
            <a:ext cx="69333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latin typeface="Arial" panose="020B0604020202020204" pitchFamily="34" charset="0"/>
                <a:ea typeface="楷体" panose="02010609060101010101" charset="-122"/>
              </a:rPr>
              <a:t>去年自驾游人数比今年自驾游的人数少百分之几？</a:t>
            </a:r>
          </a:p>
        </p:txBody>
      </p:sp>
      <p:pic>
        <p:nvPicPr>
          <p:cNvPr id="46" name="Picture 18" descr="1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93762" y="853288"/>
            <a:ext cx="43100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5748381" y="1153940"/>
            <a:ext cx="5953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48" name="Group 67"/>
          <p:cNvGrpSpPr/>
          <p:nvPr/>
        </p:nvGrpSpPr>
        <p:grpSpPr bwMode="auto">
          <a:xfrm>
            <a:off x="2297433" y="1345805"/>
            <a:ext cx="3774797" cy="369584"/>
            <a:chOff x="835" y="1485"/>
            <a:chExt cx="3043" cy="632"/>
          </a:xfrm>
        </p:grpSpPr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1429" y="1842"/>
              <a:ext cx="2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0" name="Line 58"/>
            <p:cNvSpPr>
              <a:spLocks noChangeShapeType="1"/>
            </p:cNvSpPr>
            <p:nvPr/>
          </p:nvSpPr>
          <p:spPr bwMode="auto">
            <a:xfrm>
              <a:off x="1429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1" name="Line 59"/>
            <p:cNvSpPr>
              <a:spLocks noChangeShapeType="1"/>
            </p:cNvSpPr>
            <p:nvPr/>
          </p:nvSpPr>
          <p:spPr bwMode="auto">
            <a:xfrm>
              <a:off x="3878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835" y="1485"/>
              <a:ext cx="583" cy="6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今年</a:t>
              </a:r>
            </a:p>
          </p:txBody>
        </p:sp>
      </p:grpSp>
      <p:sp>
        <p:nvSpPr>
          <p:cNvPr id="53" name="Line 61"/>
          <p:cNvSpPr>
            <a:spLocks noChangeShapeType="1"/>
          </p:cNvSpPr>
          <p:nvPr/>
        </p:nvSpPr>
        <p:spPr bwMode="auto">
          <a:xfrm>
            <a:off x="3027804" y="2206453"/>
            <a:ext cx="26122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4" name="Line 62"/>
          <p:cNvSpPr>
            <a:spLocks noChangeShapeType="1"/>
          </p:cNvSpPr>
          <p:nvPr/>
        </p:nvSpPr>
        <p:spPr bwMode="auto">
          <a:xfrm>
            <a:off x="3027803" y="2131444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5640034" y="2131444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2271040" y="1995712"/>
            <a:ext cx="7865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18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去年</a:t>
            </a:r>
          </a:p>
        </p:txBody>
      </p:sp>
      <p:sp>
        <p:nvSpPr>
          <p:cNvPr id="57" name="AutoShape 69"/>
          <p:cNvSpPr/>
          <p:nvPr/>
        </p:nvSpPr>
        <p:spPr bwMode="auto">
          <a:xfrm rot="16200000">
            <a:off x="4452386" y="128217"/>
            <a:ext cx="215503" cy="3024188"/>
          </a:xfrm>
          <a:prstGeom prst="leftBrace">
            <a:avLst>
              <a:gd name="adj1" fmla="val 116943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58" name="Text Box 70"/>
          <p:cNvSpPr txBox="1">
            <a:spLocks noChangeArrowheads="1"/>
          </p:cNvSpPr>
          <p:nvPr/>
        </p:nvSpPr>
        <p:spPr bwMode="auto">
          <a:xfrm>
            <a:off x="4298200" y="1671862"/>
            <a:ext cx="7681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540</a:t>
            </a:r>
            <a:r>
              <a:rPr lang="zh-CN" altLang="en-US" sz="1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sp>
        <p:nvSpPr>
          <p:cNvPr id="59" name="AutoShape 71"/>
          <p:cNvSpPr/>
          <p:nvPr/>
        </p:nvSpPr>
        <p:spPr bwMode="auto">
          <a:xfrm rot="16200000">
            <a:off x="4263076" y="1016423"/>
            <a:ext cx="161925" cy="2591991"/>
          </a:xfrm>
          <a:prstGeom prst="leftBrace">
            <a:avLst>
              <a:gd name="adj1" fmla="val 133395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4091031" y="2344566"/>
            <a:ext cx="7681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480</a:t>
            </a:r>
            <a:r>
              <a:rPr lang="zh-CN" altLang="en-US" sz="18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grpSp>
        <p:nvGrpSpPr>
          <p:cNvPr id="61" name="Group 78"/>
          <p:cNvGrpSpPr/>
          <p:nvPr/>
        </p:nvGrpSpPr>
        <p:grpSpPr bwMode="auto">
          <a:xfrm>
            <a:off x="5693612" y="2160018"/>
            <a:ext cx="378619" cy="53579"/>
            <a:chOff x="3560" y="2151"/>
            <a:chExt cx="318" cy="136"/>
          </a:xfrm>
        </p:grpSpPr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3878" y="2151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  <p:sp>
          <p:nvSpPr>
            <p:cNvPr id="63" name="Line 73"/>
            <p:cNvSpPr>
              <a:spLocks noChangeShapeType="1"/>
            </p:cNvSpPr>
            <p:nvPr/>
          </p:nvSpPr>
          <p:spPr bwMode="auto">
            <a:xfrm>
              <a:off x="3560" y="2287"/>
              <a:ext cx="3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</p:grpSp>
      <p:sp>
        <p:nvSpPr>
          <p:cNvPr id="64" name="AutoShape 74"/>
          <p:cNvSpPr/>
          <p:nvPr/>
        </p:nvSpPr>
        <p:spPr bwMode="auto">
          <a:xfrm rot="5400000">
            <a:off x="5829344" y="1933800"/>
            <a:ext cx="53578" cy="432197"/>
          </a:xfrm>
          <a:prstGeom prst="leftBrace">
            <a:avLst>
              <a:gd name="adj1" fmla="val 67223"/>
              <a:gd name="adj2" fmla="val 50000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65" name="Group 77"/>
          <p:cNvGrpSpPr/>
          <p:nvPr/>
        </p:nvGrpSpPr>
        <p:grpSpPr bwMode="auto">
          <a:xfrm>
            <a:off x="5892652" y="1601049"/>
            <a:ext cx="1620440" cy="922735"/>
            <a:chOff x="3923" y="1616"/>
            <a:chExt cx="1217" cy="775"/>
          </a:xfrm>
        </p:grpSpPr>
        <p:sp>
          <p:nvSpPr>
            <p:cNvPr id="66" name="Line 75"/>
            <p:cNvSpPr>
              <a:spLocks noChangeShapeType="1"/>
            </p:cNvSpPr>
            <p:nvPr/>
          </p:nvSpPr>
          <p:spPr bwMode="auto">
            <a:xfrm flipH="1">
              <a:off x="3923" y="1933"/>
              <a:ext cx="136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67" name="Text Box 76"/>
            <p:cNvSpPr txBox="1">
              <a:spLocks noChangeArrowheads="1"/>
            </p:cNvSpPr>
            <p:nvPr/>
          </p:nvSpPr>
          <p:spPr bwMode="auto">
            <a:xfrm>
              <a:off x="4059" y="1616"/>
              <a:ext cx="1081" cy="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比今年少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百分之几</a:t>
              </a:r>
              <a:endParaRPr lang="zh-CN" altLang="en-US" sz="18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CN" sz="18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</p:grpSp>
      <p:sp>
        <p:nvSpPr>
          <p:cNvPr id="35" name="Text Box 19"/>
          <p:cNvSpPr txBox="1">
            <a:spLocks noChangeArrowheads="1"/>
          </p:cNvSpPr>
          <p:nvPr/>
        </p:nvSpPr>
        <p:spPr bwMode="auto">
          <a:xfrm>
            <a:off x="2742833" y="2667385"/>
            <a:ext cx="61245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先算：</a:t>
            </a:r>
            <a:r>
              <a:rPr lang="zh-CN" altLang="en-US" sz="2400" b="1" dirty="0">
                <a:latin typeface="楷体_GB2312" panose="02010609030101010101" pitchFamily="49" charset="-122"/>
                <a:ea typeface="楷体" panose="02010609060101010101" charset="-122"/>
              </a:rPr>
              <a:t>去年自驾游的人数比今年少</a:t>
            </a:r>
            <a:r>
              <a:rPr lang="zh-CN" altLang="en-US" sz="2400" b="1" dirty="0" smtClean="0">
                <a:latin typeface="楷体_GB2312" panose="02010609030101010101" pitchFamily="49" charset="-122"/>
                <a:ea typeface="楷体" panose="02010609060101010101" charset="-122"/>
              </a:rPr>
              <a:t>多少</a:t>
            </a:r>
            <a:endParaRPr lang="zh-CN" altLang="en-US" sz="2400" b="1" dirty="0"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36" name="Rectangle 20"/>
          <p:cNvSpPr>
            <a:spLocks noChangeArrowheads="1"/>
          </p:cNvSpPr>
          <p:nvPr/>
        </p:nvSpPr>
        <p:spPr bwMode="auto">
          <a:xfrm>
            <a:off x="2744211" y="3248953"/>
            <a:ext cx="57534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再算：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charset="-122"/>
              </a:rPr>
              <a:t>去年比今年少的人数占今年自驾游</a:t>
            </a:r>
            <a:endParaRPr lang="en-US" altLang="zh-CN" sz="2400" b="1" dirty="0">
              <a:latin typeface="Arial" panose="020B0604020202020204" pitchFamily="34" charset="0"/>
              <a:ea typeface="楷体" panose="02010609060101010101" charset="-12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latin typeface="Arial" panose="020B0604020202020204" pitchFamily="34" charset="0"/>
                <a:ea typeface="楷体" panose="02010609060101010101" charset="-122"/>
              </a:rPr>
              <a:t>           </a:t>
            </a:r>
            <a:r>
              <a:rPr lang="zh-CN" altLang="en-US" sz="2400" b="1" dirty="0">
                <a:latin typeface="Arial" panose="020B0604020202020204" pitchFamily="34" charset="0"/>
                <a:ea typeface="楷体" panose="02010609060101010101" charset="-122"/>
              </a:rPr>
              <a:t>人数的</a:t>
            </a:r>
            <a:r>
              <a:rPr lang="zh-CN" altLang="en-US" sz="2400" b="1" dirty="0" smtClean="0">
                <a:latin typeface="Arial" panose="020B0604020202020204" pitchFamily="34" charset="0"/>
                <a:ea typeface="楷体" panose="02010609060101010101" charset="-122"/>
              </a:rPr>
              <a:t>百分之几</a:t>
            </a:r>
            <a:endParaRPr lang="zh-CN" altLang="en-US" sz="2400" b="1" dirty="0">
              <a:latin typeface="Arial" panose="020B0604020202020204" pitchFamily="34" charset="0"/>
              <a:ea typeface="楷体" panose="02010609060101010101" charset="-122"/>
            </a:endParaRPr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168" y="3673194"/>
            <a:ext cx="1229097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1624768" y="3867894"/>
            <a:ext cx="791578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(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今年自驾游人数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-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去年自驾游人数</a:t>
            </a: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)÷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今年自驾游人数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391760" y="2193251"/>
            <a:ext cx="2280890" cy="1358034"/>
            <a:chOff x="539553" y="1453529"/>
            <a:chExt cx="2280890" cy="1358034"/>
          </a:xfrm>
          <a:noFill/>
        </p:grpSpPr>
        <p:sp>
          <p:nvSpPr>
            <p:cNvPr id="42" name="云形标注 5"/>
            <p:cNvSpPr>
              <a:spLocks noChangeArrowheads="1"/>
            </p:cNvSpPr>
            <p:nvPr/>
          </p:nvSpPr>
          <p:spPr bwMode="auto">
            <a:xfrm>
              <a:off x="539553" y="1453529"/>
              <a:ext cx="2280890" cy="1358034"/>
            </a:xfrm>
            <a:prstGeom prst="cloudCallout">
              <a:avLst>
                <a:gd name="adj1" fmla="val -34583"/>
                <a:gd name="adj2" fmla="val 45073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70" name="矩形 4"/>
            <p:cNvSpPr>
              <a:spLocks noChangeArrowheads="1"/>
            </p:cNvSpPr>
            <p:nvPr/>
          </p:nvSpPr>
          <p:spPr bwMode="auto">
            <a:xfrm>
              <a:off x="904636" y="1738136"/>
              <a:ext cx="1799303" cy="7571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zh-CN" altLang="en-US" sz="2400" b="1" dirty="0">
                  <a:latin typeface="Arial" panose="020B0604020202020204" pitchFamily="34" charset="0"/>
                  <a:ea typeface="楷体" panose="02010609060101010101" charset="-122"/>
                </a:rPr>
                <a:t>先算什么，再算什么？</a:t>
              </a:r>
            </a:p>
          </p:txBody>
        </p:sp>
      </p:grpSp>
      <p:sp>
        <p:nvSpPr>
          <p:cNvPr id="74" name="圆角矩形标注 18"/>
          <p:cNvSpPr/>
          <p:nvPr/>
        </p:nvSpPr>
        <p:spPr>
          <a:xfrm>
            <a:off x="3857031" y="267494"/>
            <a:ext cx="1690058" cy="488970"/>
          </a:xfrm>
          <a:prstGeom prst="wedgeRoundRectCallout">
            <a:avLst>
              <a:gd name="adj1" fmla="val -10455"/>
              <a:gd name="adj2" fmla="val 78344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单位“</a:t>
            </a:r>
            <a:r>
              <a:rPr lang="en-US" altLang="zh-CN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</a:p>
        </p:txBody>
      </p:sp>
      <p:sp>
        <p:nvSpPr>
          <p:cNvPr id="75" name="Line 75"/>
          <p:cNvSpPr>
            <a:spLocks noChangeShapeType="1"/>
          </p:cNvSpPr>
          <p:nvPr/>
        </p:nvSpPr>
        <p:spPr bwMode="auto">
          <a:xfrm>
            <a:off x="4156275" y="1275574"/>
            <a:ext cx="49800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>
              <a:ea typeface="楷体" panose="02010609060101010101" charset="-122"/>
            </a:endParaRPr>
          </a:p>
        </p:txBody>
      </p:sp>
      <p:grpSp>
        <p:nvGrpSpPr>
          <p:cNvPr id="39" name="组合 3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45" name="图片 44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68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763688" y="1309971"/>
            <a:ext cx="5624513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>
              <a:defRPr/>
            </a:pPr>
            <a:endParaRPr lang="zh-CN" altLang="en-US" sz="1800" b="1">
              <a:effectLst>
                <a:outerShdw blurRad="38100" dist="38100" dir="2700000" algn="tl">
                  <a:srgbClr val="C0C0C0"/>
                </a:outerShdw>
              </a:effectLst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644168" y="989394"/>
            <a:ext cx="7708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楷体" panose="02010609060101010101" charset="-122"/>
              </a:rPr>
              <a:t>去年自驾游人数比今年自驾游的人数少百分之几？</a:t>
            </a:r>
          </a:p>
        </p:txBody>
      </p:sp>
      <p:pic>
        <p:nvPicPr>
          <p:cNvPr id="46" name="Picture 18" descr="1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3161" y="1027115"/>
            <a:ext cx="43100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5616972" y="1310633"/>
            <a:ext cx="5953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48" name="Group 67"/>
          <p:cNvGrpSpPr/>
          <p:nvPr/>
        </p:nvGrpSpPr>
        <p:grpSpPr bwMode="auto">
          <a:xfrm>
            <a:off x="1682235" y="1502498"/>
            <a:ext cx="4258586" cy="461395"/>
            <a:chOff x="445" y="1485"/>
            <a:chExt cx="3433" cy="789"/>
          </a:xfrm>
        </p:grpSpPr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1429" y="1842"/>
              <a:ext cx="2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b="1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0" name="Line 58"/>
            <p:cNvSpPr>
              <a:spLocks noChangeShapeType="1"/>
            </p:cNvSpPr>
            <p:nvPr/>
          </p:nvSpPr>
          <p:spPr bwMode="auto">
            <a:xfrm>
              <a:off x="1429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b="1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1" name="Line 59"/>
            <p:cNvSpPr>
              <a:spLocks noChangeShapeType="1"/>
            </p:cNvSpPr>
            <p:nvPr/>
          </p:nvSpPr>
          <p:spPr bwMode="auto">
            <a:xfrm>
              <a:off x="3878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b="1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445" y="1485"/>
              <a:ext cx="973" cy="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今年</a:t>
              </a:r>
            </a:p>
          </p:txBody>
        </p:sp>
      </p:grpSp>
      <p:sp>
        <p:nvSpPr>
          <p:cNvPr id="53" name="Line 61"/>
          <p:cNvSpPr>
            <a:spLocks noChangeShapeType="1"/>
          </p:cNvSpPr>
          <p:nvPr/>
        </p:nvSpPr>
        <p:spPr bwMode="auto">
          <a:xfrm>
            <a:off x="2896395" y="2363146"/>
            <a:ext cx="26122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4" name="Line 62"/>
          <p:cNvSpPr>
            <a:spLocks noChangeShapeType="1"/>
          </p:cNvSpPr>
          <p:nvPr/>
        </p:nvSpPr>
        <p:spPr bwMode="auto">
          <a:xfrm>
            <a:off x="2896394" y="2288137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5508625" y="2288137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1697639" y="2067694"/>
            <a:ext cx="129018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去年</a:t>
            </a:r>
          </a:p>
        </p:txBody>
      </p:sp>
      <p:sp>
        <p:nvSpPr>
          <p:cNvPr id="57" name="AutoShape 69"/>
          <p:cNvSpPr/>
          <p:nvPr/>
        </p:nvSpPr>
        <p:spPr bwMode="auto">
          <a:xfrm rot="16200000">
            <a:off x="4320977" y="284910"/>
            <a:ext cx="215503" cy="3024188"/>
          </a:xfrm>
          <a:prstGeom prst="leftBrace">
            <a:avLst>
              <a:gd name="adj1" fmla="val 116943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58" name="Text Box 70"/>
          <p:cNvSpPr txBox="1">
            <a:spLocks noChangeArrowheads="1"/>
          </p:cNvSpPr>
          <p:nvPr/>
        </p:nvSpPr>
        <p:spPr bwMode="auto">
          <a:xfrm>
            <a:off x="4166791" y="1828555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540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sp>
        <p:nvSpPr>
          <p:cNvPr id="59" name="AutoShape 71"/>
          <p:cNvSpPr/>
          <p:nvPr/>
        </p:nvSpPr>
        <p:spPr bwMode="auto">
          <a:xfrm rot="16200000">
            <a:off x="4131667" y="1173116"/>
            <a:ext cx="161925" cy="2591991"/>
          </a:xfrm>
          <a:prstGeom prst="leftBrace">
            <a:avLst>
              <a:gd name="adj1" fmla="val 133395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3959622" y="2501259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480</a:t>
            </a:r>
            <a:r>
              <a:rPr lang="zh-CN" altLang="en-US" sz="24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grpSp>
        <p:nvGrpSpPr>
          <p:cNvPr id="61" name="Group 78"/>
          <p:cNvGrpSpPr/>
          <p:nvPr/>
        </p:nvGrpSpPr>
        <p:grpSpPr bwMode="auto">
          <a:xfrm>
            <a:off x="5562203" y="2316711"/>
            <a:ext cx="378619" cy="53579"/>
            <a:chOff x="3560" y="2151"/>
            <a:chExt cx="318" cy="136"/>
          </a:xfrm>
        </p:grpSpPr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3878" y="2151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  <p:sp>
          <p:nvSpPr>
            <p:cNvPr id="63" name="Line 73"/>
            <p:cNvSpPr>
              <a:spLocks noChangeShapeType="1"/>
            </p:cNvSpPr>
            <p:nvPr/>
          </p:nvSpPr>
          <p:spPr bwMode="auto">
            <a:xfrm>
              <a:off x="3560" y="2287"/>
              <a:ext cx="3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</p:grpSp>
      <p:sp>
        <p:nvSpPr>
          <p:cNvPr id="64" name="AutoShape 74"/>
          <p:cNvSpPr/>
          <p:nvPr/>
        </p:nvSpPr>
        <p:spPr bwMode="auto">
          <a:xfrm rot="5400000">
            <a:off x="5697935" y="2090493"/>
            <a:ext cx="53578" cy="432197"/>
          </a:xfrm>
          <a:prstGeom prst="leftBrace">
            <a:avLst>
              <a:gd name="adj1" fmla="val 67223"/>
              <a:gd name="adj2" fmla="val 50000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65" name="Group 77"/>
          <p:cNvGrpSpPr/>
          <p:nvPr/>
        </p:nvGrpSpPr>
        <p:grpSpPr bwMode="auto">
          <a:xfrm>
            <a:off x="5761243" y="1757742"/>
            <a:ext cx="1620440" cy="1200151"/>
            <a:chOff x="3923" y="1616"/>
            <a:chExt cx="1217" cy="1008"/>
          </a:xfrm>
        </p:grpSpPr>
        <p:sp>
          <p:nvSpPr>
            <p:cNvPr id="66" name="Line 75"/>
            <p:cNvSpPr>
              <a:spLocks noChangeShapeType="1"/>
            </p:cNvSpPr>
            <p:nvPr/>
          </p:nvSpPr>
          <p:spPr bwMode="auto">
            <a:xfrm flipH="1">
              <a:off x="3923" y="1933"/>
              <a:ext cx="136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 b="1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67" name="Text Box 76"/>
            <p:cNvSpPr txBox="1">
              <a:spLocks noChangeArrowheads="1"/>
            </p:cNvSpPr>
            <p:nvPr/>
          </p:nvSpPr>
          <p:spPr bwMode="auto">
            <a:xfrm>
              <a:off x="4059" y="1616"/>
              <a:ext cx="10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比今年少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百分之几</a:t>
              </a:r>
              <a:endPara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</p:grp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1330495" y="4077342"/>
            <a:ext cx="84980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答</a:t>
            </a:r>
            <a:r>
              <a:rPr lang="en-US" altLang="zh-CN" sz="2800" b="1" dirty="0" smtClean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: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去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年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自驾游人数</a:t>
            </a:r>
            <a:r>
              <a:rPr lang="zh-CN" altLang="en-US" sz="2800" b="1" dirty="0" smtClean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比今年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自驾游人数少</a:t>
            </a: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11.1%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。</a:t>
            </a: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3390906" y="2715766"/>
            <a:ext cx="4213201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     （</a:t>
            </a: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540－480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）</a:t>
            </a: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÷540</a:t>
            </a:r>
            <a:endParaRPr lang="zh-CN" altLang="en-US" sz="2800" dirty="0">
              <a:solidFill>
                <a:srgbClr val="0070C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4038606" y="3613608"/>
            <a:ext cx="4213201" cy="55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Arial" panose="020B0604020202020204" pitchFamily="34" charset="0"/>
                <a:ea typeface="楷体" panose="02010609060101010101" charset="-122"/>
              </a:rPr>
              <a:t>≈</a:t>
            </a:r>
            <a:r>
              <a:rPr lang="en-US" altLang="zh-CN" sz="2800" dirty="0">
                <a:solidFill>
                  <a:srgbClr val="0070C0"/>
                </a:solidFill>
                <a:latin typeface="Arial" panose="020B0604020202020204" pitchFamily="34" charset="0"/>
                <a:ea typeface="楷体" panose="02010609060101010101" charset="-122"/>
              </a:rPr>
              <a:t> </a:t>
            </a: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11.1%      </a:t>
            </a:r>
            <a:endParaRPr lang="zh-CN" altLang="en-US" sz="2800" b="1" dirty="0">
              <a:solidFill>
                <a:srgbClr val="0070C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4027890" y="3164687"/>
            <a:ext cx="4213201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= 60 ÷540      </a:t>
            </a:r>
            <a:endParaRPr lang="zh-CN" altLang="en-US" sz="2800" dirty="0">
              <a:solidFill>
                <a:srgbClr val="0070C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4185" y="3579862"/>
            <a:ext cx="781431" cy="7104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1" name="组合 40"/>
          <p:cNvGrpSpPr/>
          <p:nvPr/>
        </p:nvGrpSpPr>
        <p:grpSpPr>
          <a:xfrm>
            <a:off x="644167" y="2535638"/>
            <a:ext cx="1983617" cy="950141"/>
            <a:chOff x="539553" y="1453530"/>
            <a:chExt cx="2280890" cy="950142"/>
          </a:xfrm>
          <a:noFill/>
        </p:grpSpPr>
        <p:sp>
          <p:nvSpPr>
            <p:cNvPr id="42" name="云形标注 5"/>
            <p:cNvSpPr>
              <a:spLocks noChangeArrowheads="1"/>
            </p:cNvSpPr>
            <p:nvPr/>
          </p:nvSpPr>
          <p:spPr bwMode="auto">
            <a:xfrm>
              <a:off x="539553" y="1453530"/>
              <a:ext cx="2280890" cy="950142"/>
            </a:xfrm>
            <a:prstGeom prst="cloudCallout">
              <a:avLst>
                <a:gd name="adj1" fmla="val -34583"/>
                <a:gd name="adj2" fmla="val 45073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70" name="矩形 4"/>
            <p:cNvSpPr>
              <a:spLocks noChangeArrowheads="1"/>
            </p:cNvSpPr>
            <p:nvPr/>
          </p:nvSpPr>
          <p:spPr bwMode="auto">
            <a:xfrm>
              <a:off x="833257" y="1705666"/>
              <a:ext cx="1799303" cy="4247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zh-CN" altLang="en-US" sz="2400" b="1" dirty="0">
                  <a:latin typeface="Arial" panose="020B0604020202020204" pitchFamily="34" charset="0"/>
                  <a:ea typeface="楷体" panose="02010609060101010101" charset="-122"/>
                </a:rPr>
                <a:t>怎样列式？</a:t>
              </a:r>
            </a:p>
          </p:txBody>
        </p:sp>
      </p:grpSp>
      <p:grpSp>
        <p:nvGrpSpPr>
          <p:cNvPr id="71" name="组合 70"/>
          <p:cNvGrpSpPr/>
          <p:nvPr/>
        </p:nvGrpSpPr>
        <p:grpSpPr bwMode="auto">
          <a:xfrm>
            <a:off x="2554075" y="2691376"/>
            <a:ext cx="1576748" cy="1013783"/>
            <a:chOff x="1257085" y="967627"/>
            <a:chExt cx="2254465" cy="1450605"/>
          </a:xfrm>
        </p:grpSpPr>
        <p:pic>
          <p:nvPicPr>
            <p:cNvPr id="72" name="图片 2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257085" y="967627"/>
              <a:ext cx="2254465" cy="1450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3" name="文本框 3"/>
            <p:cNvSpPr txBox="1">
              <a:spLocks noChangeArrowheads="1"/>
            </p:cNvSpPr>
            <p:nvPr/>
          </p:nvSpPr>
          <p:spPr bwMode="auto">
            <a:xfrm>
              <a:off x="1614646" y="1451440"/>
              <a:ext cx="1442084" cy="572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9pPr>
            </a:lstStyle>
            <a:p>
              <a:r>
                <a:rPr lang="zh-CN" altLang="en-US" sz="2000" dirty="0">
                  <a:latin typeface="楷体" panose="02010609060101010101" charset="-122"/>
                  <a:ea typeface="楷体" panose="02010609060101010101" charset="-122"/>
                </a:rPr>
                <a:t>方法一</a:t>
              </a:r>
            </a:p>
          </p:txBody>
        </p:sp>
      </p:grpSp>
      <p:sp>
        <p:nvSpPr>
          <p:cNvPr id="74" name="圆角矩形标注 18"/>
          <p:cNvSpPr/>
          <p:nvPr/>
        </p:nvSpPr>
        <p:spPr>
          <a:xfrm>
            <a:off x="3725622" y="424187"/>
            <a:ext cx="1690058" cy="488970"/>
          </a:xfrm>
          <a:prstGeom prst="wedgeRoundRectCallout">
            <a:avLst>
              <a:gd name="adj1" fmla="val -32097"/>
              <a:gd name="adj2" fmla="val 87694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单位“</a:t>
            </a:r>
            <a:r>
              <a:rPr lang="en-US" altLang="zh-CN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</a:p>
        </p:txBody>
      </p:sp>
      <p:sp>
        <p:nvSpPr>
          <p:cNvPr id="75" name="Line 75"/>
          <p:cNvSpPr>
            <a:spLocks noChangeShapeType="1"/>
          </p:cNvSpPr>
          <p:nvPr/>
        </p:nvSpPr>
        <p:spPr bwMode="auto">
          <a:xfrm>
            <a:off x="3707904" y="1491630"/>
            <a:ext cx="49800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>
              <a:ea typeface="楷体" panose="02010609060101010101" charset="-122"/>
            </a:endParaRPr>
          </a:p>
        </p:txBody>
      </p:sp>
      <p:grpSp>
        <p:nvGrpSpPr>
          <p:cNvPr id="45" name="组合 44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68" name="图片 67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69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763688" y="1309971"/>
            <a:ext cx="5624513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>
              <a:defRPr/>
            </a:pPr>
            <a:endParaRPr lang="zh-CN" altLang="en-US" sz="1800" b="1">
              <a:effectLst>
                <a:outerShdw blurRad="38100" dist="38100" dir="2700000" algn="tl">
                  <a:srgbClr val="C0C0C0"/>
                </a:outerShdw>
              </a:effectLst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611560" y="989394"/>
            <a:ext cx="82089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楷体" panose="02010609060101010101" charset="-122"/>
              </a:rPr>
              <a:t>去年自驾游人数比今年自驾游的人数少百分之几？</a:t>
            </a:r>
          </a:p>
        </p:txBody>
      </p:sp>
      <p:pic>
        <p:nvPicPr>
          <p:cNvPr id="46" name="Picture 18" descr="1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3528" y="1009981"/>
            <a:ext cx="43100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5616972" y="1310633"/>
            <a:ext cx="5953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48" name="Group 67"/>
          <p:cNvGrpSpPr/>
          <p:nvPr/>
        </p:nvGrpSpPr>
        <p:grpSpPr bwMode="auto">
          <a:xfrm>
            <a:off x="1979952" y="1502498"/>
            <a:ext cx="3960870" cy="461395"/>
            <a:chOff x="685" y="1485"/>
            <a:chExt cx="3193" cy="789"/>
          </a:xfrm>
        </p:grpSpPr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1429" y="1842"/>
              <a:ext cx="2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0" name="Line 58"/>
            <p:cNvSpPr>
              <a:spLocks noChangeShapeType="1"/>
            </p:cNvSpPr>
            <p:nvPr/>
          </p:nvSpPr>
          <p:spPr bwMode="auto">
            <a:xfrm>
              <a:off x="1429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1" name="Line 59"/>
            <p:cNvSpPr>
              <a:spLocks noChangeShapeType="1"/>
            </p:cNvSpPr>
            <p:nvPr/>
          </p:nvSpPr>
          <p:spPr bwMode="auto">
            <a:xfrm>
              <a:off x="3878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685" y="1485"/>
              <a:ext cx="779" cy="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今年</a:t>
              </a:r>
            </a:p>
          </p:txBody>
        </p:sp>
      </p:grpSp>
      <p:sp>
        <p:nvSpPr>
          <p:cNvPr id="53" name="Line 61"/>
          <p:cNvSpPr>
            <a:spLocks noChangeShapeType="1"/>
          </p:cNvSpPr>
          <p:nvPr/>
        </p:nvSpPr>
        <p:spPr bwMode="auto">
          <a:xfrm>
            <a:off x="2896395" y="2363146"/>
            <a:ext cx="26122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4" name="Line 62"/>
          <p:cNvSpPr>
            <a:spLocks noChangeShapeType="1"/>
          </p:cNvSpPr>
          <p:nvPr/>
        </p:nvSpPr>
        <p:spPr bwMode="auto">
          <a:xfrm>
            <a:off x="2896394" y="2288137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5508625" y="2288137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1907705" y="2152405"/>
            <a:ext cx="1018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去年</a:t>
            </a:r>
          </a:p>
        </p:txBody>
      </p:sp>
      <p:sp>
        <p:nvSpPr>
          <p:cNvPr id="57" name="AutoShape 69"/>
          <p:cNvSpPr/>
          <p:nvPr/>
        </p:nvSpPr>
        <p:spPr bwMode="auto">
          <a:xfrm rot="16200000">
            <a:off x="4320977" y="284910"/>
            <a:ext cx="215503" cy="3024188"/>
          </a:xfrm>
          <a:prstGeom prst="leftBrace">
            <a:avLst>
              <a:gd name="adj1" fmla="val 116943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58" name="Text Box 70"/>
          <p:cNvSpPr txBox="1">
            <a:spLocks noChangeArrowheads="1"/>
          </p:cNvSpPr>
          <p:nvPr/>
        </p:nvSpPr>
        <p:spPr bwMode="auto">
          <a:xfrm>
            <a:off x="4166791" y="1828555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540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sp>
        <p:nvSpPr>
          <p:cNvPr id="59" name="AutoShape 71"/>
          <p:cNvSpPr/>
          <p:nvPr/>
        </p:nvSpPr>
        <p:spPr bwMode="auto">
          <a:xfrm rot="16200000">
            <a:off x="4131667" y="1173116"/>
            <a:ext cx="161925" cy="2591991"/>
          </a:xfrm>
          <a:prstGeom prst="leftBrace">
            <a:avLst>
              <a:gd name="adj1" fmla="val 133395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3959622" y="2501259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480</a:t>
            </a:r>
            <a:r>
              <a:rPr lang="zh-CN" altLang="en-US" sz="24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grpSp>
        <p:nvGrpSpPr>
          <p:cNvPr id="61" name="Group 78"/>
          <p:cNvGrpSpPr/>
          <p:nvPr/>
        </p:nvGrpSpPr>
        <p:grpSpPr bwMode="auto">
          <a:xfrm>
            <a:off x="5562203" y="2316711"/>
            <a:ext cx="378619" cy="53579"/>
            <a:chOff x="3560" y="2151"/>
            <a:chExt cx="318" cy="136"/>
          </a:xfrm>
        </p:grpSpPr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3878" y="2151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  <p:sp>
          <p:nvSpPr>
            <p:cNvPr id="63" name="Line 73"/>
            <p:cNvSpPr>
              <a:spLocks noChangeShapeType="1"/>
            </p:cNvSpPr>
            <p:nvPr/>
          </p:nvSpPr>
          <p:spPr bwMode="auto">
            <a:xfrm>
              <a:off x="3560" y="2287"/>
              <a:ext cx="3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</p:grpSp>
      <p:sp>
        <p:nvSpPr>
          <p:cNvPr id="64" name="AutoShape 74"/>
          <p:cNvSpPr/>
          <p:nvPr/>
        </p:nvSpPr>
        <p:spPr bwMode="auto">
          <a:xfrm rot="5400000">
            <a:off x="5697935" y="2090493"/>
            <a:ext cx="53578" cy="432197"/>
          </a:xfrm>
          <a:prstGeom prst="leftBrace">
            <a:avLst>
              <a:gd name="adj1" fmla="val 67223"/>
              <a:gd name="adj2" fmla="val 50000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65" name="Group 77"/>
          <p:cNvGrpSpPr/>
          <p:nvPr/>
        </p:nvGrpSpPr>
        <p:grpSpPr bwMode="auto">
          <a:xfrm>
            <a:off x="5761243" y="1757742"/>
            <a:ext cx="1620440" cy="1200151"/>
            <a:chOff x="3923" y="1616"/>
            <a:chExt cx="1217" cy="1008"/>
          </a:xfrm>
        </p:grpSpPr>
        <p:sp>
          <p:nvSpPr>
            <p:cNvPr id="66" name="Line 75"/>
            <p:cNvSpPr>
              <a:spLocks noChangeShapeType="1"/>
            </p:cNvSpPr>
            <p:nvPr/>
          </p:nvSpPr>
          <p:spPr bwMode="auto">
            <a:xfrm flipH="1">
              <a:off x="3923" y="1933"/>
              <a:ext cx="136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67" name="Text Box 76"/>
            <p:cNvSpPr txBox="1">
              <a:spLocks noChangeArrowheads="1"/>
            </p:cNvSpPr>
            <p:nvPr/>
          </p:nvSpPr>
          <p:spPr bwMode="auto">
            <a:xfrm>
              <a:off x="4059" y="1616"/>
              <a:ext cx="10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比今年少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百分之几</a:t>
              </a:r>
              <a:endPara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</p:grp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9175" y="3824315"/>
            <a:ext cx="997456" cy="842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" name="Text Box 13"/>
          <p:cNvSpPr txBox="1">
            <a:spLocks noChangeArrowheads="1"/>
          </p:cNvSpPr>
          <p:nvPr/>
        </p:nvSpPr>
        <p:spPr bwMode="auto">
          <a:xfrm>
            <a:off x="2760232" y="2902173"/>
            <a:ext cx="70683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zh-CN"/>
            </a:defPPr>
            <a:lvl1pPr>
              <a:spcBef>
                <a:spcPct val="0"/>
              </a:spcBef>
              <a:buFontTx/>
              <a:buNone/>
              <a:defRPr sz="2400" b="1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dirty="0"/>
              <a:t>先算：去年自驾游人数是今年的百分之几</a:t>
            </a:r>
          </a:p>
        </p:txBody>
      </p:sp>
      <p:sp>
        <p:nvSpPr>
          <p:cNvPr id="38" name="Rectangle 14"/>
          <p:cNvSpPr>
            <a:spLocks noChangeArrowheads="1"/>
          </p:cNvSpPr>
          <p:nvPr/>
        </p:nvSpPr>
        <p:spPr bwMode="auto">
          <a:xfrm>
            <a:off x="2483768" y="3291830"/>
            <a:ext cx="667682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再算：去年自驾游人数比今年少百分之几</a:t>
            </a:r>
          </a:p>
        </p:txBody>
      </p:sp>
      <p:sp>
        <p:nvSpPr>
          <p:cNvPr id="39" name="Rectangle 3"/>
          <p:cNvSpPr>
            <a:spLocks noChangeArrowheads="1"/>
          </p:cNvSpPr>
          <p:nvPr/>
        </p:nvSpPr>
        <p:spPr bwMode="auto">
          <a:xfrm>
            <a:off x="2339752" y="3795886"/>
            <a:ext cx="791578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0"/>
              </a:spcBef>
            </a:pPr>
            <a:r>
              <a:rPr lang="en-US" altLang="zh-CN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1-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去年自驾游人数</a:t>
            </a:r>
            <a:r>
              <a:rPr lang="en-US" altLang="zh-CN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÷</a:t>
            </a:r>
            <a:r>
              <a:rPr lang="zh-CN" altLang="en-US" sz="28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今年自驾游人数</a:t>
            </a:r>
          </a:p>
        </p:txBody>
      </p:sp>
      <p:grpSp>
        <p:nvGrpSpPr>
          <p:cNvPr id="41" name="组合 40"/>
          <p:cNvGrpSpPr/>
          <p:nvPr/>
        </p:nvGrpSpPr>
        <p:grpSpPr>
          <a:xfrm>
            <a:off x="164343" y="2550073"/>
            <a:ext cx="2534611" cy="1265869"/>
            <a:chOff x="539552" y="1453529"/>
            <a:chExt cx="2534611" cy="1358034"/>
          </a:xfrm>
          <a:noFill/>
        </p:grpSpPr>
        <p:sp>
          <p:nvSpPr>
            <p:cNvPr id="42" name="云形标注 5"/>
            <p:cNvSpPr>
              <a:spLocks noChangeArrowheads="1"/>
            </p:cNvSpPr>
            <p:nvPr/>
          </p:nvSpPr>
          <p:spPr bwMode="auto">
            <a:xfrm>
              <a:off x="539552" y="1453529"/>
              <a:ext cx="2534611" cy="1358034"/>
            </a:xfrm>
            <a:prstGeom prst="cloudCallout">
              <a:avLst>
                <a:gd name="adj1" fmla="val 3297"/>
                <a:gd name="adj2" fmla="val 72161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70" name="矩形 4"/>
            <p:cNvSpPr>
              <a:spLocks noChangeArrowheads="1"/>
            </p:cNvSpPr>
            <p:nvPr/>
          </p:nvSpPr>
          <p:spPr bwMode="auto">
            <a:xfrm>
              <a:off x="833266" y="1712678"/>
              <a:ext cx="2135457" cy="75713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zh-CN" altLang="en-US" sz="2400" b="1" dirty="0">
                  <a:latin typeface="Arial" panose="020B0604020202020204" pitchFamily="34" charset="0"/>
                  <a:ea typeface="楷体" panose="02010609060101010101" charset="-122"/>
                </a:rPr>
                <a:t>还可以先算什么，再算什么？</a:t>
              </a:r>
            </a:p>
          </p:txBody>
        </p:sp>
      </p:grpSp>
      <p:sp>
        <p:nvSpPr>
          <p:cNvPr id="45" name="圆角矩形标注 18"/>
          <p:cNvSpPr/>
          <p:nvPr/>
        </p:nvSpPr>
        <p:spPr>
          <a:xfrm>
            <a:off x="3725622" y="424187"/>
            <a:ext cx="1690058" cy="488970"/>
          </a:xfrm>
          <a:prstGeom prst="wedgeRoundRectCallout">
            <a:avLst>
              <a:gd name="adj1" fmla="val -30068"/>
              <a:gd name="adj2" fmla="val 92369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单位“</a:t>
            </a:r>
            <a:r>
              <a:rPr lang="en-US" altLang="zh-CN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</a:p>
        </p:txBody>
      </p:sp>
      <p:sp>
        <p:nvSpPr>
          <p:cNvPr id="68" name="Line 75"/>
          <p:cNvSpPr>
            <a:spLocks noChangeShapeType="1"/>
          </p:cNvSpPr>
          <p:nvPr/>
        </p:nvSpPr>
        <p:spPr bwMode="auto">
          <a:xfrm>
            <a:off x="3713958" y="1491630"/>
            <a:ext cx="49800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>
              <a:ea typeface="楷体" panose="02010609060101010101" charset="-122"/>
            </a:endParaRPr>
          </a:p>
        </p:txBody>
      </p:sp>
      <p:grpSp>
        <p:nvGrpSpPr>
          <p:cNvPr id="69" name="组合 68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71" name="图片 70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72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1763688" y="1309971"/>
            <a:ext cx="5624513" cy="6381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eaLnBrk="1" hangingPunct="1">
              <a:defRPr/>
            </a:pPr>
            <a:endParaRPr lang="zh-CN" altLang="en-US" sz="1800" b="1">
              <a:effectLst>
                <a:outerShdw blurRad="38100" dist="38100" dir="2700000" algn="tl">
                  <a:srgbClr val="C0C0C0"/>
                </a:outerShdw>
              </a:effectLst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937880" y="989394"/>
            <a:ext cx="78825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800" b="1" dirty="0">
                <a:latin typeface="Arial" panose="020B0604020202020204" pitchFamily="34" charset="0"/>
                <a:ea typeface="楷体" panose="02010609060101010101" charset="-122"/>
              </a:rPr>
              <a:t>去年自驾游人数比今年自驾游的人数少百分之几？</a:t>
            </a:r>
          </a:p>
        </p:txBody>
      </p:sp>
      <p:pic>
        <p:nvPicPr>
          <p:cNvPr id="46" name="Picture 18" descr="12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11560" y="1009981"/>
            <a:ext cx="431006" cy="40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5"/>
          <p:cNvSpPr>
            <a:spLocks noChangeArrowheads="1"/>
          </p:cNvSpPr>
          <p:nvPr/>
        </p:nvSpPr>
        <p:spPr bwMode="auto">
          <a:xfrm>
            <a:off x="5616972" y="1310633"/>
            <a:ext cx="5953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48" name="Group 67"/>
          <p:cNvGrpSpPr/>
          <p:nvPr/>
        </p:nvGrpSpPr>
        <p:grpSpPr bwMode="auto">
          <a:xfrm>
            <a:off x="2051900" y="1502498"/>
            <a:ext cx="3888922" cy="461395"/>
            <a:chOff x="743" y="1485"/>
            <a:chExt cx="3135" cy="789"/>
          </a:xfrm>
        </p:grpSpPr>
        <p:sp>
          <p:nvSpPr>
            <p:cNvPr id="49" name="Line 56"/>
            <p:cNvSpPr>
              <a:spLocks noChangeShapeType="1"/>
            </p:cNvSpPr>
            <p:nvPr/>
          </p:nvSpPr>
          <p:spPr bwMode="auto">
            <a:xfrm>
              <a:off x="1429" y="1842"/>
              <a:ext cx="2449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0" name="Line 58"/>
            <p:cNvSpPr>
              <a:spLocks noChangeShapeType="1"/>
            </p:cNvSpPr>
            <p:nvPr/>
          </p:nvSpPr>
          <p:spPr bwMode="auto">
            <a:xfrm>
              <a:off x="1429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1" name="Line 59"/>
            <p:cNvSpPr>
              <a:spLocks noChangeShapeType="1"/>
            </p:cNvSpPr>
            <p:nvPr/>
          </p:nvSpPr>
          <p:spPr bwMode="auto">
            <a:xfrm>
              <a:off x="3878" y="1706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52" name="Text Box 60"/>
            <p:cNvSpPr txBox="1">
              <a:spLocks noChangeArrowheads="1"/>
            </p:cNvSpPr>
            <p:nvPr/>
          </p:nvSpPr>
          <p:spPr bwMode="auto">
            <a:xfrm>
              <a:off x="743" y="1485"/>
              <a:ext cx="796" cy="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今年</a:t>
              </a:r>
            </a:p>
          </p:txBody>
        </p:sp>
      </p:grpSp>
      <p:sp>
        <p:nvSpPr>
          <p:cNvPr id="53" name="Line 61"/>
          <p:cNvSpPr>
            <a:spLocks noChangeShapeType="1"/>
          </p:cNvSpPr>
          <p:nvPr/>
        </p:nvSpPr>
        <p:spPr bwMode="auto">
          <a:xfrm>
            <a:off x="2896395" y="2363146"/>
            <a:ext cx="261223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4" name="Line 62"/>
          <p:cNvSpPr>
            <a:spLocks noChangeShapeType="1"/>
          </p:cNvSpPr>
          <p:nvPr/>
        </p:nvSpPr>
        <p:spPr bwMode="auto">
          <a:xfrm>
            <a:off x="2896394" y="2288137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5" name="Line 63"/>
          <p:cNvSpPr>
            <a:spLocks noChangeShapeType="1"/>
          </p:cNvSpPr>
          <p:nvPr/>
        </p:nvSpPr>
        <p:spPr bwMode="auto">
          <a:xfrm>
            <a:off x="5508625" y="2288137"/>
            <a:ext cx="0" cy="7501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200">
              <a:ea typeface="楷体" panose="02010609060101010101" charset="-122"/>
            </a:endParaRPr>
          </a:p>
        </p:txBody>
      </p:sp>
      <p:sp>
        <p:nvSpPr>
          <p:cNvPr id="56" name="Text Box 66"/>
          <p:cNvSpPr txBox="1">
            <a:spLocks noChangeArrowheads="1"/>
          </p:cNvSpPr>
          <p:nvPr/>
        </p:nvSpPr>
        <p:spPr bwMode="auto">
          <a:xfrm>
            <a:off x="1969368" y="2067694"/>
            <a:ext cx="13064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去年</a:t>
            </a:r>
          </a:p>
        </p:txBody>
      </p:sp>
      <p:sp>
        <p:nvSpPr>
          <p:cNvPr id="57" name="AutoShape 69"/>
          <p:cNvSpPr/>
          <p:nvPr/>
        </p:nvSpPr>
        <p:spPr bwMode="auto">
          <a:xfrm rot="16200000">
            <a:off x="4320977" y="284910"/>
            <a:ext cx="215503" cy="3024188"/>
          </a:xfrm>
          <a:prstGeom prst="leftBrace">
            <a:avLst>
              <a:gd name="adj1" fmla="val 116943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58" name="Text Box 70"/>
          <p:cNvSpPr txBox="1">
            <a:spLocks noChangeArrowheads="1"/>
          </p:cNvSpPr>
          <p:nvPr/>
        </p:nvSpPr>
        <p:spPr bwMode="auto">
          <a:xfrm>
            <a:off x="4166791" y="1828555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540</a:t>
            </a:r>
            <a:r>
              <a:rPr lang="zh-CN" altLang="en-US" sz="240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sp>
        <p:nvSpPr>
          <p:cNvPr id="59" name="AutoShape 71"/>
          <p:cNvSpPr/>
          <p:nvPr/>
        </p:nvSpPr>
        <p:spPr bwMode="auto">
          <a:xfrm rot="16200000">
            <a:off x="4131667" y="1173116"/>
            <a:ext cx="161925" cy="2591991"/>
          </a:xfrm>
          <a:prstGeom prst="leftBrace">
            <a:avLst>
              <a:gd name="adj1" fmla="val 133395"/>
              <a:gd name="adj2" fmla="val 50000"/>
            </a:avLst>
          </a:prstGeom>
          <a:noFill/>
          <a:ln w="317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0" name="Text Box 72"/>
          <p:cNvSpPr txBox="1">
            <a:spLocks noChangeArrowheads="1"/>
          </p:cNvSpPr>
          <p:nvPr/>
        </p:nvSpPr>
        <p:spPr bwMode="auto">
          <a:xfrm>
            <a:off x="3959622" y="2501259"/>
            <a:ext cx="9605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24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480</a:t>
            </a:r>
            <a:r>
              <a:rPr lang="zh-CN" altLang="en-US" sz="2400" b="1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人</a:t>
            </a:r>
          </a:p>
        </p:txBody>
      </p:sp>
      <p:grpSp>
        <p:nvGrpSpPr>
          <p:cNvPr id="61" name="Group 78"/>
          <p:cNvGrpSpPr/>
          <p:nvPr/>
        </p:nvGrpSpPr>
        <p:grpSpPr bwMode="auto">
          <a:xfrm>
            <a:off x="5562203" y="2316711"/>
            <a:ext cx="378619" cy="53579"/>
            <a:chOff x="3560" y="2151"/>
            <a:chExt cx="318" cy="136"/>
          </a:xfrm>
        </p:grpSpPr>
        <p:sp>
          <p:nvSpPr>
            <p:cNvPr id="62" name="Line 64"/>
            <p:cNvSpPr>
              <a:spLocks noChangeShapeType="1"/>
            </p:cNvSpPr>
            <p:nvPr/>
          </p:nvSpPr>
          <p:spPr bwMode="auto">
            <a:xfrm>
              <a:off x="3878" y="2151"/>
              <a:ext cx="0" cy="13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  <p:sp>
          <p:nvSpPr>
            <p:cNvPr id="63" name="Line 73"/>
            <p:cNvSpPr>
              <a:spLocks noChangeShapeType="1"/>
            </p:cNvSpPr>
            <p:nvPr/>
          </p:nvSpPr>
          <p:spPr bwMode="auto">
            <a:xfrm>
              <a:off x="3560" y="2287"/>
              <a:ext cx="318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>
                <a:ea typeface="楷体" panose="02010609060101010101" charset="-122"/>
              </a:endParaRPr>
            </a:p>
          </p:txBody>
        </p:sp>
      </p:grpSp>
      <p:sp>
        <p:nvSpPr>
          <p:cNvPr id="64" name="AutoShape 74"/>
          <p:cNvSpPr/>
          <p:nvPr/>
        </p:nvSpPr>
        <p:spPr bwMode="auto">
          <a:xfrm rot="5400000">
            <a:off x="5697935" y="2090493"/>
            <a:ext cx="53578" cy="432197"/>
          </a:xfrm>
          <a:prstGeom prst="leftBrace">
            <a:avLst>
              <a:gd name="adj1" fmla="val 67223"/>
              <a:gd name="adj2" fmla="val 50000"/>
            </a:avLst>
          </a:prstGeom>
          <a:noFill/>
          <a:ln w="31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600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65" name="Group 77"/>
          <p:cNvGrpSpPr/>
          <p:nvPr/>
        </p:nvGrpSpPr>
        <p:grpSpPr bwMode="auto">
          <a:xfrm>
            <a:off x="5761243" y="1757742"/>
            <a:ext cx="1620440" cy="1200151"/>
            <a:chOff x="3923" y="1616"/>
            <a:chExt cx="1217" cy="1008"/>
          </a:xfrm>
        </p:grpSpPr>
        <p:sp>
          <p:nvSpPr>
            <p:cNvPr id="66" name="Line 75"/>
            <p:cNvSpPr>
              <a:spLocks noChangeShapeType="1"/>
            </p:cNvSpPr>
            <p:nvPr/>
          </p:nvSpPr>
          <p:spPr bwMode="auto">
            <a:xfrm flipH="1">
              <a:off x="3923" y="1933"/>
              <a:ext cx="136" cy="9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2400">
                <a:solidFill>
                  <a:srgbClr val="FF0000"/>
                </a:solidFill>
                <a:ea typeface="楷体" panose="02010609060101010101" charset="-122"/>
              </a:endParaRPr>
            </a:p>
          </p:txBody>
        </p:sp>
        <p:sp>
          <p:nvSpPr>
            <p:cNvPr id="67" name="Text Box 76"/>
            <p:cNvSpPr txBox="1">
              <a:spLocks noChangeArrowheads="1"/>
            </p:cNvSpPr>
            <p:nvPr/>
          </p:nvSpPr>
          <p:spPr bwMode="auto">
            <a:xfrm>
              <a:off x="4059" y="1616"/>
              <a:ext cx="1081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比今年少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2400" b="1" dirty="0" smtClean="0">
                  <a:solidFill>
                    <a:srgbClr val="FF0000"/>
                  </a:solidFill>
                  <a:latin typeface="Arial" panose="020B0604020202020204" pitchFamily="34" charset="0"/>
                  <a:ea typeface="楷体" panose="02010609060101010101" charset="-122"/>
                </a:rPr>
                <a:t>百分之几</a:t>
              </a:r>
              <a:endPara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zh-CN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</p:grpSp>
      <p:pic>
        <p:nvPicPr>
          <p:cNvPr id="40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90169" y="3579862"/>
            <a:ext cx="997456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5" name="组合 44"/>
          <p:cNvGrpSpPr/>
          <p:nvPr/>
        </p:nvGrpSpPr>
        <p:grpSpPr>
          <a:xfrm>
            <a:off x="572805" y="2550074"/>
            <a:ext cx="1838956" cy="813764"/>
            <a:chOff x="539554" y="1684592"/>
            <a:chExt cx="2126134" cy="1126971"/>
          </a:xfrm>
          <a:noFill/>
        </p:grpSpPr>
        <p:sp>
          <p:nvSpPr>
            <p:cNvPr id="68" name="云形标注 5"/>
            <p:cNvSpPr>
              <a:spLocks noChangeArrowheads="1"/>
            </p:cNvSpPr>
            <p:nvPr/>
          </p:nvSpPr>
          <p:spPr bwMode="auto">
            <a:xfrm>
              <a:off x="539554" y="1684592"/>
              <a:ext cx="2126134" cy="1126971"/>
            </a:xfrm>
            <a:prstGeom prst="cloudCallout">
              <a:avLst>
                <a:gd name="adj1" fmla="val -13450"/>
                <a:gd name="adj2" fmla="val 91424"/>
              </a:avLst>
            </a:prstGeom>
            <a:grpFill/>
            <a:ln w="19050" algn="ctr">
              <a:solidFill>
                <a:srgbClr val="8BB408"/>
              </a:solidFill>
              <a:round/>
            </a:ln>
          </p:spPr>
          <p:txBody>
            <a:bodyPr/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lnSpc>
                  <a:spcPct val="100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endParaRPr lang="zh-CN" altLang="en-US" sz="1800">
                <a:latin typeface="楷体" panose="02010609060101010101" charset="-122"/>
                <a:ea typeface="楷体" panose="02010609060101010101" charset="-122"/>
              </a:endParaRPr>
            </a:p>
          </p:txBody>
        </p:sp>
        <p:sp>
          <p:nvSpPr>
            <p:cNvPr id="69" name="矩形 4"/>
            <p:cNvSpPr>
              <a:spLocks noChangeArrowheads="1"/>
            </p:cNvSpPr>
            <p:nvPr/>
          </p:nvSpPr>
          <p:spPr bwMode="auto">
            <a:xfrm>
              <a:off x="667614" y="1888216"/>
              <a:ext cx="1799303" cy="424732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等线" panose="02010600030101010101" pitchFamily="2" charset="-122"/>
                  <a:ea typeface="等线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None/>
              </a:pPr>
              <a:r>
                <a:rPr lang="zh-CN" altLang="en-US" sz="2400" b="1" dirty="0">
                  <a:latin typeface="Arial" panose="020B0604020202020204" pitchFamily="34" charset="0"/>
                  <a:ea typeface="楷体" panose="02010609060101010101" charset="-122"/>
                </a:rPr>
                <a:t>怎样列式？</a:t>
              </a:r>
            </a:p>
          </p:txBody>
        </p:sp>
      </p:grpSp>
      <p:sp>
        <p:nvSpPr>
          <p:cNvPr id="71" name="Text Box 29"/>
          <p:cNvSpPr txBox="1">
            <a:spLocks noChangeArrowheads="1"/>
          </p:cNvSpPr>
          <p:nvPr/>
        </p:nvSpPr>
        <p:spPr bwMode="auto">
          <a:xfrm>
            <a:off x="4582905" y="2571750"/>
            <a:ext cx="29706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  1-480÷540</a:t>
            </a:r>
          </a:p>
        </p:txBody>
      </p:sp>
      <p:sp>
        <p:nvSpPr>
          <p:cNvPr id="72" name="Text Box 33"/>
          <p:cNvSpPr txBox="1">
            <a:spLocks noChangeArrowheads="1"/>
          </p:cNvSpPr>
          <p:nvPr/>
        </p:nvSpPr>
        <p:spPr bwMode="auto">
          <a:xfrm>
            <a:off x="1619672" y="3839729"/>
            <a:ext cx="754421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答</a:t>
            </a: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: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去年自驾游人数比今年自驾游人数少</a:t>
            </a: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11.1%</a:t>
            </a:r>
            <a:r>
              <a:rPr lang="zh-CN" altLang="en-US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。</a:t>
            </a:r>
          </a:p>
        </p:txBody>
      </p:sp>
      <p:sp>
        <p:nvSpPr>
          <p:cNvPr id="73" name="Text Box 29"/>
          <p:cNvSpPr txBox="1">
            <a:spLocks noChangeArrowheads="1"/>
          </p:cNvSpPr>
          <p:nvPr/>
        </p:nvSpPr>
        <p:spPr bwMode="auto">
          <a:xfrm>
            <a:off x="4648390" y="3284934"/>
            <a:ext cx="2970609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=11.1%</a:t>
            </a:r>
          </a:p>
        </p:txBody>
      </p:sp>
      <p:sp>
        <p:nvSpPr>
          <p:cNvPr id="74" name="Text Box 29"/>
          <p:cNvSpPr txBox="1">
            <a:spLocks noChangeArrowheads="1"/>
          </p:cNvSpPr>
          <p:nvPr/>
        </p:nvSpPr>
        <p:spPr bwMode="auto">
          <a:xfrm>
            <a:off x="4582905" y="2918221"/>
            <a:ext cx="297061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rPr>
              <a:t>≈1-88.9%</a:t>
            </a:r>
          </a:p>
        </p:txBody>
      </p:sp>
      <p:grpSp>
        <p:nvGrpSpPr>
          <p:cNvPr id="75" name="组合 74"/>
          <p:cNvGrpSpPr/>
          <p:nvPr/>
        </p:nvGrpSpPr>
        <p:grpSpPr bwMode="auto">
          <a:xfrm>
            <a:off x="2483768" y="2715766"/>
            <a:ext cx="1576748" cy="1013783"/>
            <a:chOff x="1257085" y="830272"/>
            <a:chExt cx="2254465" cy="1450605"/>
          </a:xfrm>
        </p:grpSpPr>
        <p:pic>
          <p:nvPicPr>
            <p:cNvPr id="76" name="图片 2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257085" y="830272"/>
              <a:ext cx="2254465" cy="14506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7" name="文本框 3"/>
            <p:cNvSpPr txBox="1">
              <a:spLocks noChangeArrowheads="1"/>
            </p:cNvSpPr>
            <p:nvPr/>
          </p:nvSpPr>
          <p:spPr bwMode="auto">
            <a:xfrm>
              <a:off x="1614646" y="1185077"/>
              <a:ext cx="1442084" cy="5725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等线" panose="02010600030101010101" pitchFamily="2" charset="-122"/>
                </a:defRPr>
              </a:lvl9pPr>
            </a:lstStyle>
            <a:p>
              <a:r>
                <a:rPr lang="zh-CN" altLang="en-US" sz="2000" b="1" dirty="0">
                  <a:latin typeface="楷体" panose="02010609060101010101" charset="-122"/>
                  <a:ea typeface="楷体" panose="02010609060101010101" charset="-122"/>
                </a:rPr>
                <a:t>方法二</a:t>
              </a:r>
            </a:p>
          </p:txBody>
        </p:sp>
      </p:grpSp>
      <p:sp>
        <p:nvSpPr>
          <p:cNvPr id="78" name="圆角矩形标注 18"/>
          <p:cNvSpPr/>
          <p:nvPr/>
        </p:nvSpPr>
        <p:spPr>
          <a:xfrm>
            <a:off x="3725622" y="424187"/>
            <a:ext cx="1690058" cy="488970"/>
          </a:xfrm>
          <a:prstGeom prst="wedgeRoundRectCallout">
            <a:avLst>
              <a:gd name="adj1" fmla="val -10455"/>
              <a:gd name="adj2" fmla="val 78344"/>
              <a:gd name="adj3" fmla="val 16667"/>
            </a:avLst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单位“</a:t>
            </a:r>
            <a:r>
              <a:rPr lang="en-US" altLang="zh-CN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1</a:t>
            </a:r>
            <a:r>
              <a:rPr lang="zh-CN" altLang="en-US" sz="2400" dirty="0">
                <a:solidFill>
                  <a:srgbClr val="0000FF"/>
                </a:solidFill>
                <a:latin typeface="楷体" panose="02010609060101010101" charset="-122"/>
                <a:ea typeface="楷体" panose="02010609060101010101" charset="-122"/>
              </a:rPr>
              <a:t>”</a:t>
            </a:r>
          </a:p>
        </p:txBody>
      </p:sp>
      <p:sp>
        <p:nvSpPr>
          <p:cNvPr id="79" name="Line 75"/>
          <p:cNvSpPr>
            <a:spLocks noChangeShapeType="1"/>
          </p:cNvSpPr>
          <p:nvPr/>
        </p:nvSpPr>
        <p:spPr bwMode="auto">
          <a:xfrm>
            <a:off x="3995936" y="1432267"/>
            <a:ext cx="49800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>
              <a:ea typeface="楷体" panose="02010609060101010101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80" name="图片 79">
              <a:hlinkClick r:id="rId6" action="ppaction://hlinksldjump"/>
            </p:cNvPr>
            <p:cNvPicPr>
              <a:picLocks noChangeAspect="1"/>
            </p:cNvPicPr>
            <p:nvPr/>
          </p:nvPicPr>
          <p:blipFill>
            <a:blip r:embed="rId7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81" name="文本框 26">
              <a:hlinkClick r:id="rId6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  <p:bldP spid="73" grpId="0"/>
      <p:bldP spid="7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10712" y="1021061"/>
            <a:ext cx="6002994" cy="1731124"/>
            <a:chOff x="531572" y="1365440"/>
            <a:chExt cx="6362497" cy="1989849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531572" y="1684258"/>
              <a:ext cx="5624513" cy="6381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eaLnBrk="1" hangingPunct="1">
                <a:defRPr/>
              </a:pPr>
              <a:endParaRPr lang="zh-CN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" panose="02010609060101010101" charset="-122"/>
              </a:endParaRPr>
            </a:p>
          </p:txBody>
        </p:sp>
        <p:sp>
          <p:nvSpPr>
            <p:cNvPr id="8" name="Text Box 13"/>
            <p:cNvSpPr txBox="1">
              <a:spLocks noChangeArrowheads="1"/>
            </p:cNvSpPr>
            <p:nvPr/>
          </p:nvSpPr>
          <p:spPr bwMode="auto">
            <a:xfrm>
              <a:off x="860788" y="1365440"/>
              <a:ext cx="6033281" cy="530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en-US" sz="2400" b="1" dirty="0">
                  <a:latin typeface="Arial" panose="020B0604020202020204" pitchFamily="34" charset="0"/>
                  <a:ea typeface="楷体" panose="02010609060101010101" charset="-122"/>
                </a:rPr>
                <a:t>今年自驾游人数比去年多百分之几？</a:t>
              </a:r>
            </a:p>
          </p:txBody>
        </p:sp>
        <p:pic>
          <p:nvPicPr>
            <p:cNvPr id="9" name="Picture 9"/>
            <p:cNvPicPr preferRelativeResize="0"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23658" y="1484331"/>
              <a:ext cx="323851" cy="304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" name="Group 19"/>
            <p:cNvGrpSpPr/>
            <p:nvPr/>
          </p:nvGrpSpPr>
          <p:grpSpPr bwMode="auto">
            <a:xfrm>
              <a:off x="1688703" y="2120283"/>
              <a:ext cx="3186113" cy="53579"/>
              <a:chOff x="1565" y="2659"/>
              <a:chExt cx="2676" cy="136"/>
            </a:xfrm>
          </p:grpSpPr>
          <p:sp>
            <p:nvSpPr>
              <p:cNvPr id="11" name="Line 20"/>
              <p:cNvSpPr>
                <a:spLocks noChangeShapeType="1"/>
              </p:cNvSpPr>
              <p:nvPr/>
            </p:nvSpPr>
            <p:spPr bwMode="auto">
              <a:xfrm>
                <a:off x="1565" y="2795"/>
                <a:ext cx="26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charset="-122"/>
                </a:endParaRPr>
              </a:p>
            </p:txBody>
          </p:sp>
          <p:sp>
            <p:nvSpPr>
              <p:cNvPr id="12" name="Line 21"/>
              <p:cNvSpPr>
                <a:spLocks noChangeShapeType="1"/>
              </p:cNvSpPr>
              <p:nvPr/>
            </p:nvSpPr>
            <p:spPr bwMode="auto">
              <a:xfrm flipV="1">
                <a:off x="1565" y="2659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charset="-122"/>
                </a:endParaRPr>
              </a:p>
            </p:txBody>
          </p:sp>
          <p:sp>
            <p:nvSpPr>
              <p:cNvPr id="13" name="Line 22"/>
              <p:cNvSpPr>
                <a:spLocks noChangeShapeType="1"/>
              </p:cNvSpPr>
              <p:nvPr/>
            </p:nvSpPr>
            <p:spPr bwMode="auto">
              <a:xfrm flipV="1">
                <a:off x="4233" y="2659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charset="-122"/>
                </a:endParaRPr>
              </a:p>
            </p:txBody>
          </p:sp>
        </p:grpSp>
        <p:sp>
          <p:nvSpPr>
            <p:cNvPr id="14" name="AutoShape 28"/>
            <p:cNvSpPr/>
            <p:nvPr/>
          </p:nvSpPr>
          <p:spPr bwMode="auto">
            <a:xfrm rot="16200000" flipH="1">
              <a:off x="3206749" y="734395"/>
              <a:ext cx="161925" cy="3186113"/>
            </a:xfrm>
            <a:prstGeom prst="rightBrace">
              <a:avLst>
                <a:gd name="adj1" fmla="val 163971"/>
                <a:gd name="adj2" fmla="val 50000"/>
              </a:avLst>
            </a:prstGeom>
            <a:noFill/>
            <a:ln w="31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 b="1"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  <p:sp>
          <p:nvSpPr>
            <p:cNvPr id="15" name="AutoShape 29"/>
            <p:cNvSpPr/>
            <p:nvPr/>
          </p:nvSpPr>
          <p:spPr bwMode="auto">
            <a:xfrm rot="16200000" flipH="1">
              <a:off x="3495477" y="1079082"/>
              <a:ext cx="136922" cy="3602831"/>
            </a:xfrm>
            <a:prstGeom prst="rightBrace">
              <a:avLst>
                <a:gd name="adj1" fmla="val 219276"/>
                <a:gd name="adj2" fmla="val 50000"/>
              </a:avLst>
            </a:prstGeom>
            <a:noFill/>
            <a:ln w="31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 b="1"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  <p:sp>
          <p:nvSpPr>
            <p:cNvPr id="16" name="AutoShape 30"/>
            <p:cNvSpPr/>
            <p:nvPr/>
          </p:nvSpPr>
          <p:spPr bwMode="auto">
            <a:xfrm rot="5400000">
              <a:off x="5059362" y="2446515"/>
              <a:ext cx="53578" cy="432197"/>
            </a:xfrm>
            <a:prstGeom prst="leftBrace">
              <a:avLst>
                <a:gd name="adj1" fmla="val 67223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 b="1"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  <p:sp>
          <p:nvSpPr>
            <p:cNvPr id="17" name="Line 31"/>
            <p:cNvSpPr>
              <a:spLocks noChangeShapeType="1"/>
            </p:cNvSpPr>
            <p:nvPr/>
          </p:nvSpPr>
          <p:spPr bwMode="auto">
            <a:xfrm flipH="1">
              <a:off x="5137943" y="2432227"/>
              <a:ext cx="161925" cy="161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charset="-122"/>
              </a:endParaRPr>
            </a:p>
          </p:txBody>
        </p:sp>
        <p:sp>
          <p:nvSpPr>
            <p:cNvPr id="18" name="Text Box 32"/>
            <p:cNvSpPr txBox="1">
              <a:spLocks noChangeArrowheads="1"/>
            </p:cNvSpPr>
            <p:nvPr/>
          </p:nvSpPr>
          <p:spPr bwMode="auto">
            <a:xfrm>
              <a:off x="4917713" y="1884638"/>
              <a:ext cx="1427504" cy="742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0070C0"/>
                  </a:solidFill>
                  <a:latin typeface="Arial" panose="020B0604020202020204" pitchFamily="34" charset="0"/>
                  <a:ea typeface="楷体" panose="02010609060101010101" charset="-122"/>
                </a:rPr>
                <a:t>比去年多</a:t>
              </a:r>
              <a:endParaRPr lang="en-US" altLang="zh-CN" sz="1800" b="1" dirty="0">
                <a:solidFill>
                  <a:srgbClr val="0070C0"/>
                </a:solidFill>
                <a:latin typeface="Arial" panose="020B0604020202020204" pitchFamily="34" charset="0"/>
                <a:ea typeface="楷体" panose="02010609060101010101" charset="-122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0070C0"/>
                  </a:solidFill>
                  <a:latin typeface="Arial" panose="020B0604020202020204" pitchFamily="34" charset="0"/>
                  <a:ea typeface="楷体" panose="02010609060101010101" charset="-122"/>
                </a:rPr>
                <a:t>百分之几？</a:t>
              </a:r>
            </a:p>
          </p:txBody>
        </p:sp>
        <p:sp>
          <p:nvSpPr>
            <p:cNvPr id="19" name="Text Box 33"/>
            <p:cNvSpPr txBox="1">
              <a:spLocks noChangeArrowheads="1"/>
            </p:cNvSpPr>
            <p:nvPr/>
          </p:nvSpPr>
          <p:spPr bwMode="auto">
            <a:xfrm>
              <a:off x="3024584" y="2322690"/>
              <a:ext cx="882122" cy="459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FF000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480</a:t>
              </a:r>
              <a:r>
                <a:rPr lang="zh-CN" altLang="en-US" sz="2000" b="1">
                  <a:solidFill>
                    <a:srgbClr val="FF000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人</a:t>
              </a:r>
            </a:p>
          </p:txBody>
        </p:sp>
        <p:sp>
          <p:nvSpPr>
            <p:cNvPr id="21" name="Text Box 34"/>
            <p:cNvSpPr txBox="1">
              <a:spLocks noChangeArrowheads="1"/>
            </p:cNvSpPr>
            <p:nvPr/>
          </p:nvSpPr>
          <p:spPr bwMode="auto">
            <a:xfrm>
              <a:off x="3304381" y="2895381"/>
              <a:ext cx="882122" cy="459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FF000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540</a:t>
              </a:r>
              <a:r>
                <a:rPr lang="zh-CN" altLang="en-US" sz="2000" b="1" dirty="0">
                  <a:solidFill>
                    <a:srgbClr val="FF000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人</a:t>
              </a:r>
            </a:p>
          </p:txBody>
        </p:sp>
        <p:sp>
          <p:nvSpPr>
            <p:cNvPr id="22" name="Text Box 35"/>
            <p:cNvSpPr txBox="1">
              <a:spLocks noChangeArrowheads="1"/>
            </p:cNvSpPr>
            <p:nvPr/>
          </p:nvSpPr>
          <p:spPr bwMode="auto">
            <a:xfrm>
              <a:off x="720748" y="1923575"/>
              <a:ext cx="1119187" cy="42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0070C0"/>
                  </a:solidFill>
                  <a:latin typeface="Arial" panose="020B0604020202020204" pitchFamily="34" charset="0"/>
                  <a:ea typeface="楷体" panose="02010609060101010101" charset="-122"/>
                </a:rPr>
                <a:t>去年：</a:t>
              </a:r>
            </a:p>
          </p:txBody>
        </p:sp>
        <p:sp>
          <p:nvSpPr>
            <p:cNvPr id="23" name="Text Box 36"/>
            <p:cNvSpPr txBox="1">
              <a:spLocks noChangeArrowheads="1"/>
            </p:cNvSpPr>
            <p:nvPr/>
          </p:nvSpPr>
          <p:spPr bwMode="auto">
            <a:xfrm>
              <a:off x="764801" y="2514125"/>
              <a:ext cx="1106091" cy="4245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>
                  <a:solidFill>
                    <a:srgbClr val="0070C0"/>
                  </a:solidFill>
                  <a:latin typeface="Arial" panose="020B0604020202020204" pitchFamily="34" charset="0"/>
                  <a:ea typeface="楷体" panose="02010609060101010101" charset="-122"/>
                </a:rPr>
                <a:t>今年：</a:t>
              </a:r>
            </a:p>
          </p:txBody>
        </p:sp>
        <p:sp>
          <p:nvSpPr>
            <p:cNvPr id="24" name="Line 37"/>
            <p:cNvSpPr>
              <a:spLocks noChangeShapeType="1"/>
            </p:cNvSpPr>
            <p:nvPr/>
          </p:nvSpPr>
          <p:spPr bwMode="auto">
            <a:xfrm flipH="1">
              <a:off x="4859337" y="2030987"/>
              <a:ext cx="0" cy="864394"/>
            </a:xfrm>
            <a:prstGeom prst="line">
              <a:avLst/>
            </a:prstGeom>
            <a:noFill/>
            <a:ln w="22225">
              <a:solidFill>
                <a:srgbClr val="FF3300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b="1">
                <a:ea typeface="楷体" panose="02010609060101010101" charset="-122"/>
              </a:endParaRPr>
            </a:p>
          </p:txBody>
        </p:sp>
        <p:grpSp>
          <p:nvGrpSpPr>
            <p:cNvPr id="25" name="Group 44"/>
            <p:cNvGrpSpPr/>
            <p:nvPr/>
          </p:nvGrpSpPr>
          <p:grpSpPr bwMode="auto">
            <a:xfrm>
              <a:off x="4837906" y="2700118"/>
              <a:ext cx="485775" cy="54769"/>
              <a:chOff x="4649" y="2659"/>
              <a:chExt cx="363" cy="136"/>
            </a:xfrm>
          </p:grpSpPr>
          <p:sp>
            <p:nvSpPr>
              <p:cNvPr id="26" name="Line 38"/>
              <p:cNvSpPr>
                <a:spLocks noChangeShapeType="1"/>
              </p:cNvSpPr>
              <p:nvPr/>
            </p:nvSpPr>
            <p:spPr bwMode="auto">
              <a:xfrm>
                <a:off x="4649" y="2795"/>
                <a:ext cx="363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charset="-122"/>
                </a:endParaRPr>
              </a:p>
            </p:txBody>
          </p:sp>
          <p:sp>
            <p:nvSpPr>
              <p:cNvPr id="27" name="Line 39"/>
              <p:cNvSpPr>
                <a:spLocks noChangeShapeType="1"/>
              </p:cNvSpPr>
              <p:nvPr/>
            </p:nvSpPr>
            <p:spPr bwMode="auto">
              <a:xfrm>
                <a:off x="5012" y="2659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charset="-122"/>
                </a:endParaRPr>
              </a:p>
            </p:txBody>
          </p:sp>
        </p:grpSp>
        <p:grpSp>
          <p:nvGrpSpPr>
            <p:cNvPr id="28" name="Group 45"/>
            <p:cNvGrpSpPr/>
            <p:nvPr/>
          </p:nvGrpSpPr>
          <p:grpSpPr bwMode="auto">
            <a:xfrm>
              <a:off x="1761331" y="2669162"/>
              <a:ext cx="3098006" cy="85725"/>
              <a:chOff x="1223" y="2507"/>
              <a:chExt cx="2655" cy="152"/>
            </a:xfrm>
          </p:grpSpPr>
          <p:sp>
            <p:nvSpPr>
              <p:cNvPr id="29" name="Line 24"/>
              <p:cNvSpPr>
                <a:spLocks noChangeShapeType="1"/>
              </p:cNvSpPr>
              <p:nvPr/>
            </p:nvSpPr>
            <p:spPr bwMode="auto">
              <a:xfrm>
                <a:off x="1223" y="2659"/>
                <a:ext cx="265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charset="-122"/>
                </a:endParaRPr>
              </a:p>
            </p:txBody>
          </p:sp>
          <p:sp>
            <p:nvSpPr>
              <p:cNvPr id="30" name="Line 25"/>
              <p:cNvSpPr>
                <a:spLocks noChangeShapeType="1"/>
              </p:cNvSpPr>
              <p:nvPr/>
            </p:nvSpPr>
            <p:spPr bwMode="auto">
              <a:xfrm flipV="1">
                <a:off x="1223" y="2507"/>
                <a:ext cx="0" cy="15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charset="-122"/>
                </a:endParaRPr>
              </a:p>
            </p:txBody>
          </p:sp>
        </p:grpSp>
        <p:grpSp>
          <p:nvGrpSpPr>
            <p:cNvPr id="31" name="Group 51"/>
            <p:cNvGrpSpPr/>
            <p:nvPr/>
          </p:nvGrpSpPr>
          <p:grpSpPr bwMode="auto">
            <a:xfrm>
              <a:off x="4859337" y="2700118"/>
              <a:ext cx="466725" cy="52388"/>
              <a:chOff x="4014" y="3022"/>
              <a:chExt cx="363" cy="136"/>
            </a:xfrm>
          </p:grpSpPr>
          <p:grpSp>
            <p:nvGrpSpPr>
              <p:cNvPr id="32" name="Group 47"/>
              <p:cNvGrpSpPr/>
              <p:nvPr/>
            </p:nvGrpSpPr>
            <p:grpSpPr bwMode="auto">
              <a:xfrm>
                <a:off x="4014" y="3022"/>
                <a:ext cx="363" cy="136"/>
                <a:chOff x="4649" y="2659"/>
                <a:chExt cx="363" cy="136"/>
              </a:xfrm>
            </p:grpSpPr>
            <p:sp>
              <p:nvSpPr>
                <p:cNvPr id="34" name="Line 48"/>
                <p:cNvSpPr>
                  <a:spLocks noChangeShapeType="1"/>
                </p:cNvSpPr>
                <p:nvPr/>
              </p:nvSpPr>
              <p:spPr bwMode="auto">
                <a:xfrm>
                  <a:off x="4649" y="2795"/>
                  <a:ext cx="363" cy="0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b="1">
                    <a:ea typeface="楷体" panose="02010609060101010101" charset="-122"/>
                  </a:endParaRPr>
                </a:p>
              </p:txBody>
            </p:sp>
            <p:sp>
              <p:nvSpPr>
                <p:cNvPr id="35" name="Line 49"/>
                <p:cNvSpPr>
                  <a:spLocks noChangeShapeType="1"/>
                </p:cNvSpPr>
                <p:nvPr/>
              </p:nvSpPr>
              <p:spPr bwMode="auto">
                <a:xfrm>
                  <a:off x="5012" y="2659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rgbClr val="FF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 b="1">
                    <a:ea typeface="楷体" panose="02010609060101010101" charset="-122"/>
                  </a:endParaRPr>
                </a:p>
              </p:txBody>
            </p:sp>
          </p:grpSp>
          <p:sp>
            <p:nvSpPr>
              <p:cNvPr id="33" name="Line 50"/>
              <p:cNvSpPr>
                <a:spLocks noChangeShapeType="1"/>
              </p:cNvSpPr>
              <p:nvPr/>
            </p:nvSpPr>
            <p:spPr bwMode="auto">
              <a:xfrm>
                <a:off x="4014" y="3022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ea typeface="楷体" panose="02010609060101010101" charset="-122"/>
                </a:endParaRPr>
              </a:p>
            </p:txBody>
          </p:sp>
        </p:grpSp>
      </p:grpSp>
      <p:grpSp>
        <p:nvGrpSpPr>
          <p:cNvPr id="3" name="组合 2"/>
          <p:cNvGrpSpPr/>
          <p:nvPr/>
        </p:nvGrpSpPr>
        <p:grpSpPr>
          <a:xfrm>
            <a:off x="961245" y="2705513"/>
            <a:ext cx="6464552" cy="1882461"/>
            <a:chOff x="1683438" y="950511"/>
            <a:chExt cx="7312299" cy="1929262"/>
          </a:xfrm>
        </p:grpSpPr>
        <p:sp>
          <p:nvSpPr>
            <p:cNvPr id="36" name="Rectangle 4"/>
            <p:cNvSpPr>
              <a:spLocks noChangeArrowheads="1"/>
            </p:cNvSpPr>
            <p:nvPr/>
          </p:nvSpPr>
          <p:spPr bwMode="auto">
            <a:xfrm>
              <a:off x="1763688" y="1309971"/>
              <a:ext cx="5624513" cy="6381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anchor="ctr"/>
            <a:lstStyle/>
            <a:p>
              <a:pPr eaLnBrk="1" hangingPunct="1">
                <a:defRPr/>
              </a:pPr>
              <a:endParaRPr lang="zh-CN" altLang="en-US" sz="1800" b="1">
                <a:effectLst>
                  <a:outerShdw blurRad="38100" dist="38100" dir="2700000" algn="tl">
                    <a:srgbClr val="C0C0C0"/>
                  </a:outerShdw>
                </a:effectLst>
                <a:latin typeface="楷体_GB2312" panose="02010609030101010101" pitchFamily="49" charset="-122"/>
                <a:ea typeface="楷体" panose="02010609060101010101" charset="-122"/>
              </a:endParaRPr>
            </a:p>
          </p:txBody>
        </p:sp>
        <p:sp>
          <p:nvSpPr>
            <p:cNvPr id="37" name="Text Box 5"/>
            <p:cNvSpPr txBox="1">
              <a:spLocks noChangeArrowheads="1"/>
            </p:cNvSpPr>
            <p:nvPr/>
          </p:nvSpPr>
          <p:spPr bwMode="auto">
            <a:xfrm>
              <a:off x="2062395" y="958883"/>
              <a:ext cx="6933342" cy="473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zh-CN" altLang="en-US" sz="2400" b="1" dirty="0">
                  <a:latin typeface="Arial" panose="020B0604020202020204" pitchFamily="34" charset="0"/>
                  <a:ea typeface="楷体" panose="02010609060101010101" charset="-122"/>
                </a:rPr>
                <a:t>去年自驾游人数比今年少百分之几？</a:t>
              </a:r>
            </a:p>
          </p:txBody>
        </p:sp>
        <p:pic>
          <p:nvPicPr>
            <p:cNvPr id="38" name="Picture 18" descr="121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683438" y="950511"/>
              <a:ext cx="431006" cy="404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Rectangle 25"/>
            <p:cNvSpPr>
              <a:spLocks noChangeArrowheads="1"/>
            </p:cNvSpPr>
            <p:nvPr/>
          </p:nvSpPr>
          <p:spPr bwMode="auto">
            <a:xfrm>
              <a:off x="5616972" y="1310633"/>
              <a:ext cx="595313" cy="3469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600" b="1"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  <p:grpSp>
          <p:nvGrpSpPr>
            <p:cNvPr id="40" name="Group 67"/>
            <p:cNvGrpSpPr/>
            <p:nvPr/>
          </p:nvGrpSpPr>
          <p:grpSpPr bwMode="auto">
            <a:xfrm>
              <a:off x="2166024" y="1502497"/>
              <a:ext cx="3774797" cy="378355"/>
              <a:chOff x="835" y="1485"/>
              <a:chExt cx="3043" cy="647"/>
            </a:xfrm>
          </p:grpSpPr>
          <p:sp>
            <p:nvSpPr>
              <p:cNvPr id="41" name="Line 56"/>
              <p:cNvSpPr>
                <a:spLocks noChangeShapeType="1"/>
              </p:cNvSpPr>
              <p:nvPr/>
            </p:nvSpPr>
            <p:spPr bwMode="auto">
              <a:xfrm>
                <a:off x="1429" y="1842"/>
                <a:ext cx="2449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200" b="1">
                  <a:solidFill>
                    <a:srgbClr val="FF0000"/>
                  </a:solidFill>
                  <a:ea typeface="楷体" panose="02010609060101010101" charset="-122"/>
                </a:endParaRPr>
              </a:p>
            </p:txBody>
          </p:sp>
          <p:sp>
            <p:nvSpPr>
              <p:cNvPr id="42" name="Line 58"/>
              <p:cNvSpPr>
                <a:spLocks noChangeShapeType="1"/>
              </p:cNvSpPr>
              <p:nvPr/>
            </p:nvSpPr>
            <p:spPr bwMode="auto">
              <a:xfrm>
                <a:off x="1429" y="1706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200" b="1">
                  <a:solidFill>
                    <a:srgbClr val="FF0000"/>
                  </a:solidFill>
                  <a:ea typeface="楷体" panose="02010609060101010101" charset="-122"/>
                </a:endParaRPr>
              </a:p>
            </p:txBody>
          </p:sp>
          <p:sp>
            <p:nvSpPr>
              <p:cNvPr id="43" name="Line 59"/>
              <p:cNvSpPr>
                <a:spLocks noChangeShapeType="1"/>
              </p:cNvSpPr>
              <p:nvPr/>
            </p:nvSpPr>
            <p:spPr bwMode="auto">
              <a:xfrm>
                <a:off x="3878" y="1706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200" b="1">
                  <a:solidFill>
                    <a:srgbClr val="FF0000"/>
                  </a:solidFill>
                  <a:ea typeface="楷体" panose="02010609060101010101" charset="-122"/>
                </a:endParaRPr>
              </a:p>
            </p:txBody>
          </p:sp>
          <p:sp>
            <p:nvSpPr>
              <p:cNvPr id="44" name="Text Box 60"/>
              <p:cNvSpPr txBox="1">
                <a:spLocks noChangeArrowheads="1"/>
              </p:cNvSpPr>
              <p:nvPr/>
            </p:nvSpPr>
            <p:spPr bwMode="auto">
              <a:xfrm>
                <a:off x="835" y="1485"/>
                <a:ext cx="665" cy="64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楷体" panose="02010609060101010101" charset="-122"/>
                  </a:rPr>
                  <a:t>今年</a:t>
                </a:r>
              </a:p>
            </p:txBody>
          </p:sp>
        </p:grpSp>
        <p:sp>
          <p:nvSpPr>
            <p:cNvPr id="45" name="Line 61"/>
            <p:cNvSpPr>
              <a:spLocks noChangeShapeType="1"/>
            </p:cNvSpPr>
            <p:nvPr/>
          </p:nvSpPr>
          <p:spPr bwMode="auto">
            <a:xfrm>
              <a:off x="2896395" y="2363146"/>
              <a:ext cx="261223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 b="1">
                <a:ea typeface="楷体" panose="02010609060101010101" charset="-122"/>
              </a:endParaRPr>
            </a:p>
          </p:txBody>
        </p:sp>
        <p:sp>
          <p:nvSpPr>
            <p:cNvPr id="46" name="Line 62"/>
            <p:cNvSpPr>
              <a:spLocks noChangeShapeType="1"/>
            </p:cNvSpPr>
            <p:nvPr/>
          </p:nvSpPr>
          <p:spPr bwMode="auto">
            <a:xfrm>
              <a:off x="2896394" y="2288137"/>
              <a:ext cx="0" cy="750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 b="1">
                <a:ea typeface="楷体" panose="02010609060101010101" charset="-122"/>
              </a:endParaRPr>
            </a:p>
          </p:txBody>
        </p:sp>
        <p:sp>
          <p:nvSpPr>
            <p:cNvPr id="47" name="Line 63"/>
            <p:cNvSpPr>
              <a:spLocks noChangeShapeType="1"/>
            </p:cNvSpPr>
            <p:nvPr/>
          </p:nvSpPr>
          <p:spPr bwMode="auto">
            <a:xfrm>
              <a:off x="5508625" y="2288137"/>
              <a:ext cx="0" cy="7501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 sz="1200" b="1">
                <a:ea typeface="楷体" panose="02010609060101010101" charset="-122"/>
              </a:endParaRPr>
            </a:p>
          </p:txBody>
        </p:sp>
        <p:sp>
          <p:nvSpPr>
            <p:cNvPr id="48" name="Text Box 66"/>
            <p:cNvSpPr txBox="1">
              <a:spLocks noChangeArrowheads="1"/>
            </p:cNvSpPr>
            <p:nvPr/>
          </p:nvSpPr>
          <p:spPr bwMode="auto">
            <a:xfrm>
              <a:off x="2139630" y="2152405"/>
              <a:ext cx="786529" cy="378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zh-CN" altLang="en-US" sz="1800" b="1" dirty="0">
                  <a:solidFill>
                    <a:srgbClr val="0070C0"/>
                  </a:solidFill>
                  <a:latin typeface="Arial" panose="020B0604020202020204" pitchFamily="34" charset="0"/>
                  <a:ea typeface="楷体" panose="02010609060101010101" charset="-122"/>
                </a:rPr>
                <a:t>去年</a:t>
              </a:r>
            </a:p>
          </p:txBody>
        </p:sp>
        <p:sp>
          <p:nvSpPr>
            <p:cNvPr id="49" name="AutoShape 69"/>
            <p:cNvSpPr/>
            <p:nvPr/>
          </p:nvSpPr>
          <p:spPr bwMode="auto">
            <a:xfrm rot="16200000">
              <a:off x="4320977" y="284910"/>
              <a:ext cx="215503" cy="3024188"/>
            </a:xfrm>
            <a:prstGeom prst="leftBrace">
              <a:avLst>
                <a:gd name="adj1" fmla="val 116943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600" b="1"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  <p:sp>
          <p:nvSpPr>
            <p:cNvPr id="50" name="Text Box 70"/>
            <p:cNvSpPr txBox="1">
              <a:spLocks noChangeArrowheads="1"/>
            </p:cNvSpPr>
            <p:nvPr/>
          </p:nvSpPr>
          <p:spPr bwMode="auto">
            <a:xfrm>
              <a:off x="4166791" y="1828555"/>
              <a:ext cx="868894" cy="378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 dirty="0">
                  <a:solidFill>
                    <a:srgbClr val="FF000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540</a:t>
              </a:r>
              <a:r>
                <a:rPr lang="zh-CN" altLang="en-US" sz="1800" b="1" dirty="0">
                  <a:solidFill>
                    <a:srgbClr val="FF000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人</a:t>
              </a:r>
            </a:p>
          </p:txBody>
        </p:sp>
        <p:sp>
          <p:nvSpPr>
            <p:cNvPr id="51" name="AutoShape 71"/>
            <p:cNvSpPr/>
            <p:nvPr/>
          </p:nvSpPr>
          <p:spPr bwMode="auto">
            <a:xfrm rot="16200000">
              <a:off x="4131667" y="1173116"/>
              <a:ext cx="161925" cy="2591991"/>
            </a:xfrm>
            <a:prstGeom prst="leftBrace">
              <a:avLst>
                <a:gd name="adj1" fmla="val 133395"/>
                <a:gd name="adj2" fmla="val 50000"/>
              </a:avLst>
            </a:prstGeom>
            <a:noFill/>
            <a:ln w="31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800" b="1"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  <p:sp>
          <p:nvSpPr>
            <p:cNvPr id="52" name="Text Box 72"/>
            <p:cNvSpPr txBox="1">
              <a:spLocks noChangeArrowheads="1"/>
            </p:cNvSpPr>
            <p:nvPr/>
          </p:nvSpPr>
          <p:spPr bwMode="auto">
            <a:xfrm>
              <a:off x="3959622" y="2501259"/>
              <a:ext cx="868894" cy="378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zh-CN" sz="1800" b="1">
                  <a:solidFill>
                    <a:srgbClr val="FF000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480</a:t>
              </a:r>
              <a:r>
                <a:rPr lang="zh-CN" altLang="en-US" sz="1800" b="1">
                  <a:solidFill>
                    <a:srgbClr val="FF000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人</a:t>
              </a:r>
            </a:p>
          </p:txBody>
        </p:sp>
        <p:grpSp>
          <p:nvGrpSpPr>
            <p:cNvPr id="53" name="Group 78"/>
            <p:cNvGrpSpPr/>
            <p:nvPr/>
          </p:nvGrpSpPr>
          <p:grpSpPr bwMode="auto">
            <a:xfrm>
              <a:off x="5562203" y="2316711"/>
              <a:ext cx="378619" cy="53579"/>
              <a:chOff x="3560" y="2151"/>
              <a:chExt cx="318" cy="136"/>
            </a:xfrm>
          </p:grpSpPr>
          <p:sp>
            <p:nvSpPr>
              <p:cNvPr id="54" name="Line 64"/>
              <p:cNvSpPr>
                <a:spLocks noChangeShapeType="1"/>
              </p:cNvSpPr>
              <p:nvPr/>
            </p:nvSpPr>
            <p:spPr bwMode="auto">
              <a:xfrm>
                <a:off x="3878" y="2151"/>
                <a:ext cx="0" cy="136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200" b="1">
                  <a:ea typeface="楷体" panose="02010609060101010101" charset="-122"/>
                </a:endParaRPr>
              </a:p>
            </p:txBody>
          </p:sp>
          <p:sp>
            <p:nvSpPr>
              <p:cNvPr id="55" name="Line 73"/>
              <p:cNvSpPr>
                <a:spLocks noChangeShapeType="1"/>
              </p:cNvSpPr>
              <p:nvPr/>
            </p:nvSpPr>
            <p:spPr bwMode="auto">
              <a:xfrm>
                <a:off x="3560" y="2287"/>
                <a:ext cx="318" cy="0"/>
              </a:xfrm>
              <a:prstGeom prst="line">
                <a:avLst/>
              </a:prstGeom>
              <a:noFill/>
              <a:ln w="28575">
                <a:solidFill>
                  <a:srgbClr val="FF0000"/>
                </a:solidFill>
                <a:prstDash val="sysDot"/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sz="1200" b="1">
                  <a:ea typeface="楷体" panose="02010609060101010101" charset="-122"/>
                </a:endParaRPr>
              </a:p>
            </p:txBody>
          </p:sp>
        </p:grpSp>
        <p:sp>
          <p:nvSpPr>
            <p:cNvPr id="56" name="AutoShape 74"/>
            <p:cNvSpPr/>
            <p:nvPr/>
          </p:nvSpPr>
          <p:spPr bwMode="auto">
            <a:xfrm rot="5400000">
              <a:off x="5697935" y="2090493"/>
              <a:ext cx="53578" cy="432197"/>
            </a:xfrm>
            <a:prstGeom prst="leftBrace">
              <a:avLst>
                <a:gd name="adj1" fmla="val 67223"/>
                <a:gd name="adj2" fmla="val 50000"/>
              </a:avLst>
            </a:prstGeom>
            <a:noFill/>
            <a:ln w="317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10800000" vert="eaVert"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zh-CN" altLang="en-US" sz="1600" b="1">
                <a:latin typeface="Arial" panose="020B0604020202020204" pitchFamily="34" charset="0"/>
                <a:ea typeface="楷体" panose="02010609060101010101" charset="-122"/>
              </a:endParaRPr>
            </a:p>
          </p:txBody>
        </p:sp>
        <p:grpSp>
          <p:nvGrpSpPr>
            <p:cNvPr id="57" name="Group 77"/>
            <p:cNvGrpSpPr/>
            <p:nvPr/>
          </p:nvGrpSpPr>
          <p:grpSpPr bwMode="auto">
            <a:xfrm>
              <a:off x="5761243" y="1757741"/>
              <a:ext cx="1620440" cy="946547"/>
              <a:chOff x="3923" y="1616"/>
              <a:chExt cx="1217" cy="795"/>
            </a:xfrm>
          </p:grpSpPr>
          <p:sp>
            <p:nvSpPr>
              <p:cNvPr id="58" name="Line 75"/>
              <p:cNvSpPr>
                <a:spLocks noChangeShapeType="1"/>
              </p:cNvSpPr>
              <p:nvPr/>
            </p:nvSpPr>
            <p:spPr bwMode="auto">
              <a:xfrm flipH="1">
                <a:off x="3923" y="1933"/>
                <a:ext cx="136" cy="91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 b="1">
                  <a:solidFill>
                    <a:srgbClr val="FF0000"/>
                  </a:solidFill>
                  <a:ea typeface="楷体" panose="02010609060101010101" charset="-122"/>
                </a:endParaRPr>
              </a:p>
            </p:txBody>
          </p:sp>
          <p:sp>
            <p:nvSpPr>
              <p:cNvPr id="59" name="Text Box 76"/>
              <p:cNvSpPr txBox="1">
                <a:spLocks noChangeArrowheads="1"/>
              </p:cNvSpPr>
              <p:nvPr/>
            </p:nvSpPr>
            <p:spPr bwMode="auto">
              <a:xfrm>
                <a:off x="4059" y="1616"/>
                <a:ext cx="1081" cy="7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楷体" panose="02010609060101010101" charset="-122"/>
                  </a:rPr>
                  <a:t>比今年少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zh-CN" altLang="en-US" sz="1800" b="1" dirty="0">
                    <a:solidFill>
                      <a:srgbClr val="0070C0"/>
                    </a:solidFill>
                    <a:latin typeface="Arial" panose="020B0604020202020204" pitchFamily="34" charset="0"/>
                    <a:ea typeface="楷体" panose="02010609060101010101" charset="-122"/>
                  </a:rPr>
                  <a:t>百分之几？</a:t>
                </a: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zh-CN" sz="1800" b="1" dirty="0">
                  <a:solidFill>
                    <a:srgbClr val="0070C0"/>
                  </a:solidFill>
                  <a:latin typeface="Arial" panose="020B0604020202020204" pitchFamily="34" charset="0"/>
                  <a:ea typeface="楷体" panose="02010609060101010101" charset="-122"/>
                </a:endParaRPr>
              </a:p>
            </p:txBody>
          </p:sp>
        </p:grpSp>
      </p:grp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961245" y="452434"/>
            <a:ext cx="67334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CN" altLang="en-US" sz="240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想一想：这两个问题有什么区别与联系？</a:t>
            </a:r>
          </a:p>
        </p:txBody>
      </p:sp>
      <p:sp>
        <p:nvSpPr>
          <p:cNvPr id="62" name="Text Box 64"/>
          <p:cNvSpPr txBox="1">
            <a:spLocks noChangeArrowheads="1"/>
          </p:cNvSpPr>
          <p:nvPr/>
        </p:nvSpPr>
        <p:spPr bwMode="auto">
          <a:xfrm>
            <a:off x="365216" y="1495327"/>
            <a:ext cx="8643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35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单位</a:t>
            </a:r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“</a:t>
            </a:r>
            <a:r>
              <a:rPr lang="en-US" altLang="zh-CN" sz="135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</a:t>
            </a:r>
            <a:r>
              <a:rPr lang="en-US" altLang="zh-CN" sz="135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”</a:t>
            </a:r>
            <a:endParaRPr lang="en-US" altLang="zh-CN" sz="1350" b="1" dirty="0">
              <a:solidFill>
                <a:srgbClr val="FF000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63" name="Oval 68"/>
          <p:cNvSpPr>
            <a:spLocks noChangeArrowheads="1"/>
          </p:cNvSpPr>
          <p:nvPr/>
        </p:nvSpPr>
        <p:spPr bwMode="auto">
          <a:xfrm>
            <a:off x="1230799" y="1533599"/>
            <a:ext cx="593889" cy="301449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4" name="Text Box 64"/>
          <p:cNvSpPr txBox="1">
            <a:spLocks noChangeArrowheads="1"/>
          </p:cNvSpPr>
          <p:nvPr/>
        </p:nvSpPr>
        <p:spPr bwMode="auto">
          <a:xfrm>
            <a:off x="500155" y="3248394"/>
            <a:ext cx="8643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zh-CN" altLang="en-US" sz="135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单位</a:t>
            </a:r>
            <a:r>
              <a:rPr lang="zh-CN" altLang="en-US" sz="135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“</a:t>
            </a:r>
            <a:r>
              <a:rPr lang="en-US" altLang="zh-CN" sz="1350" b="1" dirty="0">
                <a:solidFill>
                  <a:srgbClr val="FF0000"/>
                </a:solidFill>
                <a:latin typeface="楷体_GB2312" panose="02010609030101010101" pitchFamily="49" charset="-122"/>
                <a:ea typeface="楷体" panose="02010609060101010101" charset="-122"/>
              </a:rPr>
              <a:t>1</a:t>
            </a:r>
            <a:r>
              <a:rPr lang="en-US" altLang="zh-CN" sz="1350" b="1" dirty="0">
                <a:solidFill>
                  <a:srgbClr val="FF0000"/>
                </a:solidFill>
                <a:latin typeface="Arial" panose="020B0604020202020204" pitchFamily="34" charset="0"/>
                <a:ea typeface="楷体" panose="02010609060101010101" charset="-122"/>
              </a:rPr>
              <a:t>”</a:t>
            </a:r>
            <a:endParaRPr lang="en-US" altLang="zh-CN" sz="1350" b="1" dirty="0">
              <a:solidFill>
                <a:srgbClr val="FF0000"/>
              </a:solidFill>
              <a:latin typeface="楷体_GB2312" panose="02010609030101010101" pitchFamily="49" charset="-122"/>
              <a:ea typeface="楷体" panose="02010609060101010101" charset="-122"/>
            </a:endParaRPr>
          </a:p>
        </p:txBody>
      </p:sp>
      <p:sp>
        <p:nvSpPr>
          <p:cNvPr id="65" name="Oval 68"/>
          <p:cNvSpPr>
            <a:spLocks noChangeArrowheads="1"/>
          </p:cNvSpPr>
          <p:nvPr/>
        </p:nvSpPr>
        <p:spPr bwMode="auto">
          <a:xfrm>
            <a:off x="1365738" y="3286666"/>
            <a:ext cx="593889" cy="301449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6" name="Oval 73"/>
          <p:cNvSpPr>
            <a:spLocks noChangeArrowheads="1"/>
          </p:cNvSpPr>
          <p:nvPr/>
        </p:nvSpPr>
        <p:spPr bwMode="auto">
          <a:xfrm>
            <a:off x="5006334" y="1413982"/>
            <a:ext cx="1311087" cy="70905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7" name="Oval 73"/>
          <p:cNvSpPr>
            <a:spLocks noChangeArrowheads="1"/>
          </p:cNvSpPr>
          <p:nvPr/>
        </p:nvSpPr>
        <p:spPr bwMode="auto">
          <a:xfrm>
            <a:off x="4728853" y="3450163"/>
            <a:ext cx="1158810" cy="70905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8" name="Oval 87"/>
          <p:cNvSpPr>
            <a:spLocks noChangeArrowheads="1"/>
          </p:cNvSpPr>
          <p:nvPr/>
        </p:nvSpPr>
        <p:spPr bwMode="auto">
          <a:xfrm>
            <a:off x="4424397" y="917818"/>
            <a:ext cx="1893024" cy="57052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69" name="Oval 87"/>
          <p:cNvSpPr>
            <a:spLocks noChangeArrowheads="1"/>
          </p:cNvSpPr>
          <p:nvPr/>
        </p:nvSpPr>
        <p:spPr bwMode="auto">
          <a:xfrm>
            <a:off x="4327972" y="2662367"/>
            <a:ext cx="1893024" cy="570528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70" name="组合 69"/>
          <p:cNvGrpSpPr/>
          <p:nvPr/>
        </p:nvGrpSpPr>
        <p:grpSpPr>
          <a:xfrm>
            <a:off x="5543747" y="2755755"/>
            <a:ext cx="4860901" cy="1328125"/>
            <a:chOff x="2690415" y="3164533"/>
            <a:chExt cx="4860901" cy="1328125"/>
          </a:xfrm>
        </p:grpSpPr>
        <p:sp>
          <p:nvSpPr>
            <p:cNvPr id="71" name="Text Box 17"/>
            <p:cNvSpPr txBox="1">
              <a:spLocks noChangeArrowheads="1"/>
            </p:cNvSpPr>
            <p:nvPr/>
          </p:nvSpPr>
          <p:spPr bwMode="auto">
            <a:xfrm>
              <a:off x="2690415" y="3164533"/>
              <a:ext cx="42132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     （</a:t>
              </a:r>
              <a:r>
                <a:rPr lang="en-US" altLang="zh-CN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540－480</a:t>
              </a:r>
              <a:r>
                <a:rPr lang="zh-CN" altLang="en-US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）</a:t>
              </a:r>
              <a:r>
                <a:rPr lang="en-US" altLang="zh-CN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÷540</a:t>
              </a:r>
              <a:endParaRPr lang="zh-CN" altLang="en-US" sz="20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endParaRPr>
            </a:p>
          </p:txBody>
        </p:sp>
        <p:sp>
          <p:nvSpPr>
            <p:cNvPr id="72" name="Text Box 17"/>
            <p:cNvSpPr txBox="1">
              <a:spLocks noChangeArrowheads="1"/>
            </p:cNvSpPr>
            <p:nvPr/>
          </p:nvSpPr>
          <p:spPr bwMode="auto">
            <a:xfrm>
              <a:off x="3338115" y="4030993"/>
              <a:ext cx="42132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0070C0"/>
                  </a:solidFill>
                  <a:latin typeface="Arial" panose="020B0604020202020204" pitchFamily="34" charset="0"/>
                  <a:ea typeface="楷体" panose="02010609060101010101" charset="-122"/>
                </a:rPr>
                <a:t>≈ </a:t>
              </a:r>
              <a:r>
                <a:rPr lang="en-US" altLang="zh-CN" sz="2000" b="1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11.1%      </a:t>
              </a:r>
              <a:endParaRPr lang="zh-CN" altLang="en-US" sz="2000" b="1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endParaRPr>
            </a:p>
          </p:txBody>
        </p:sp>
        <p:sp>
          <p:nvSpPr>
            <p:cNvPr id="73" name="Text Box 17"/>
            <p:cNvSpPr txBox="1">
              <a:spLocks noChangeArrowheads="1"/>
            </p:cNvSpPr>
            <p:nvPr/>
          </p:nvSpPr>
          <p:spPr bwMode="auto">
            <a:xfrm>
              <a:off x="3327399" y="3597763"/>
              <a:ext cx="421320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= 60 ÷540      </a:t>
              </a:r>
              <a:endParaRPr lang="zh-CN" altLang="en-US" sz="2000" b="1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endParaRPr>
            </a:p>
          </p:txBody>
        </p:sp>
      </p:grpSp>
      <p:grpSp>
        <p:nvGrpSpPr>
          <p:cNvPr id="74" name="组合 73"/>
          <p:cNvGrpSpPr/>
          <p:nvPr/>
        </p:nvGrpSpPr>
        <p:grpSpPr>
          <a:xfrm>
            <a:off x="6240246" y="1389663"/>
            <a:ext cx="3078956" cy="1285831"/>
            <a:chOff x="3731883" y="3161063"/>
            <a:chExt cx="3078956" cy="1285831"/>
          </a:xfrm>
        </p:grpSpPr>
        <p:sp>
          <p:nvSpPr>
            <p:cNvPr id="75" name="Text Box 17"/>
            <p:cNvSpPr txBox="1">
              <a:spLocks noChangeArrowheads="1"/>
            </p:cNvSpPr>
            <p:nvPr/>
          </p:nvSpPr>
          <p:spPr bwMode="auto">
            <a:xfrm>
              <a:off x="3875357" y="3161063"/>
              <a:ext cx="293548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zh-CN" altLang="en-US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（</a:t>
              </a:r>
              <a:r>
                <a:rPr lang="en-US" altLang="zh-CN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540－480</a:t>
              </a:r>
              <a:r>
                <a:rPr lang="zh-CN" altLang="en-US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）</a:t>
              </a:r>
              <a:r>
                <a:rPr lang="en-US" altLang="zh-CN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÷480</a:t>
              </a:r>
              <a:endParaRPr lang="zh-CN" altLang="en-US" sz="20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endParaRPr>
            </a:p>
          </p:txBody>
        </p:sp>
        <p:sp>
          <p:nvSpPr>
            <p:cNvPr id="76" name="Text Box 17"/>
            <p:cNvSpPr txBox="1">
              <a:spLocks noChangeArrowheads="1"/>
            </p:cNvSpPr>
            <p:nvPr/>
          </p:nvSpPr>
          <p:spPr bwMode="auto">
            <a:xfrm>
              <a:off x="3731883" y="3602577"/>
              <a:ext cx="30789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= 60 ÷480      </a:t>
              </a:r>
              <a:endParaRPr lang="zh-CN" altLang="en-US" sz="20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endParaRPr>
            </a:p>
          </p:txBody>
        </p:sp>
        <p:sp>
          <p:nvSpPr>
            <p:cNvPr id="77" name="Text Box 17"/>
            <p:cNvSpPr txBox="1">
              <a:spLocks noChangeArrowheads="1"/>
            </p:cNvSpPr>
            <p:nvPr/>
          </p:nvSpPr>
          <p:spPr bwMode="auto">
            <a:xfrm>
              <a:off x="3731883" y="3985229"/>
              <a:ext cx="307895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  <a:spcBef>
                  <a:spcPct val="0"/>
                </a:spcBef>
                <a:buFontTx/>
                <a:buNone/>
              </a:pPr>
              <a:r>
                <a:rPr lang="en-US" altLang="zh-CN" sz="2000" b="1" dirty="0">
                  <a:solidFill>
                    <a:srgbClr val="0070C0"/>
                  </a:solidFill>
                  <a:latin typeface="楷体_GB2312" panose="02010609030101010101" pitchFamily="49" charset="-122"/>
                  <a:ea typeface="楷体" panose="02010609060101010101" charset="-122"/>
                </a:rPr>
                <a:t>= 12.5%</a:t>
              </a:r>
              <a:endParaRPr lang="zh-CN" altLang="en-US" sz="2000" b="1" dirty="0">
                <a:solidFill>
                  <a:srgbClr val="0070C0"/>
                </a:solidFill>
                <a:latin typeface="楷体_GB2312" panose="02010609030101010101" pitchFamily="49" charset="-122"/>
                <a:ea typeface="楷体" panose="02010609060101010101" charset="-122"/>
              </a:endParaRPr>
            </a:p>
          </p:txBody>
        </p:sp>
      </p:grpSp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6630756" y="1746263"/>
            <a:ext cx="123897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 b="1">
              <a:ea typeface="楷体" panose="02010609060101010101" charset="-122"/>
            </a:endParaRPr>
          </a:p>
        </p:txBody>
      </p:sp>
      <p:sp>
        <p:nvSpPr>
          <p:cNvPr id="79" name="Oval 79"/>
          <p:cNvSpPr>
            <a:spLocks noChangeArrowheads="1"/>
          </p:cNvSpPr>
          <p:nvPr/>
        </p:nvSpPr>
        <p:spPr bwMode="auto">
          <a:xfrm>
            <a:off x="7869734" y="1439018"/>
            <a:ext cx="891626" cy="29896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Arial" panose="020B0604020202020204" pitchFamily="34" charset="0"/>
              <a:ea typeface="楷体" panose="02010609060101010101" charset="-122"/>
            </a:endParaRPr>
          </a:p>
        </p:txBody>
      </p:sp>
      <p:sp>
        <p:nvSpPr>
          <p:cNvPr id="80" name="Line 75"/>
          <p:cNvSpPr>
            <a:spLocks noChangeShapeType="1"/>
          </p:cNvSpPr>
          <p:nvPr/>
        </p:nvSpPr>
        <p:spPr bwMode="auto">
          <a:xfrm>
            <a:off x="6509867" y="3146687"/>
            <a:ext cx="123897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 sz="1050" b="1">
              <a:ea typeface="楷体" panose="02010609060101010101" charset="-122"/>
            </a:endParaRPr>
          </a:p>
        </p:txBody>
      </p:sp>
      <p:sp>
        <p:nvSpPr>
          <p:cNvPr id="81" name="Oval 79"/>
          <p:cNvSpPr>
            <a:spLocks noChangeArrowheads="1"/>
          </p:cNvSpPr>
          <p:nvPr/>
        </p:nvSpPr>
        <p:spPr bwMode="auto">
          <a:xfrm>
            <a:off x="7748845" y="2839442"/>
            <a:ext cx="891626" cy="298965"/>
          </a:xfrm>
          <a:prstGeom prst="ellipse">
            <a:avLst/>
          </a:prstGeom>
          <a:solidFill>
            <a:schemeClr val="accent1">
              <a:alpha val="0"/>
            </a:schemeClr>
          </a:solidFill>
          <a:ln w="9525">
            <a:solidFill>
              <a:srgbClr val="FF0000"/>
            </a:solidFill>
            <a:rou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350" b="1">
              <a:latin typeface="Arial" panose="020B0604020202020204" pitchFamily="34" charset="0"/>
              <a:ea typeface="楷体" panose="02010609060101010101" charset="-122"/>
            </a:endParaRPr>
          </a:p>
        </p:txBody>
      </p:sp>
      <p:grpSp>
        <p:nvGrpSpPr>
          <p:cNvPr id="82" name="组合 81"/>
          <p:cNvGrpSpPr/>
          <p:nvPr/>
        </p:nvGrpSpPr>
        <p:grpSpPr>
          <a:xfrm>
            <a:off x="7859446" y="4577295"/>
            <a:ext cx="1105042" cy="370719"/>
            <a:chOff x="7643422" y="4681236"/>
            <a:chExt cx="1105042" cy="370719"/>
          </a:xfrm>
        </p:grpSpPr>
        <p:pic>
          <p:nvPicPr>
            <p:cNvPr id="83" name="图片 82">
              <a:hlinkClick r:id="rId5" action="ppaction://hlinksldjump"/>
            </p:cNvPr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7643422" y="4713389"/>
              <a:ext cx="1105042" cy="338566"/>
            </a:xfrm>
            <a:prstGeom prst="rect">
              <a:avLst/>
            </a:prstGeom>
          </p:spPr>
        </p:pic>
        <p:sp>
          <p:nvSpPr>
            <p:cNvPr id="84" name="文本框 26">
              <a:hlinkClick r:id="rId5" action="ppaction://hlinksldjump"/>
            </p:cNvPr>
            <p:cNvSpPr txBox="1"/>
            <p:nvPr/>
          </p:nvSpPr>
          <p:spPr>
            <a:xfrm>
              <a:off x="7763282" y="4681236"/>
              <a:ext cx="6463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zh-CN" altLang="en-US" sz="1800" dirty="0">
                  <a:latin typeface="黑体" panose="02010609060101010101" pitchFamily="49" charset="-122"/>
                  <a:ea typeface="黑体" panose="02010609060101010101" pitchFamily="49" charset="-122"/>
                </a:rPr>
                <a:t>返回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9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3" grpId="0" animBg="1"/>
      <p:bldP spid="64" grpId="0"/>
      <p:bldP spid="65" grpId="0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9" grpId="0" animBg="1"/>
      <p:bldP spid="79" grpId="1" animBg="1"/>
      <p:bldP spid="81" grpId="0" animBg="1"/>
      <p:bldP spid="81" grpId="1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938</Words>
  <Application>Microsoft Office PowerPoint</Application>
  <PresentationFormat>全屏显示(16:9)</PresentationFormat>
  <Paragraphs>184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4" baseType="lpstr">
      <vt:lpstr>黑体</vt:lpstr>
      <vt:lpstr>华文楷体</vt:lpstr>
      <vt:lpstr>楷体</vt:lpstr>
      <vt:lpstr>楷体_GB2312</vt:lpstr>
      <vt:lpstr>宋体</vt:lpstr>
      <vt:lpstr>微软雅黑</vt:lpstr>
      <vt:lpstr>幼圆</vt:lpstr>
      <vt:lpstr>Arial</vt:lpstr>
      <vt:lpstr>Calibri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2018-09-11T05:46:00Z</dcterms:created>
  <dcterms:modified xsi:type="dcterms:W3CDTF">2023-01-16T20:30:35Z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5CFA683AB21E46D896EA4DCD01DA4F15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