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A00F8-6D5E-49E4-B85A-055DD6637FD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C415F-50CB-4049-A69C-5A0404F7F2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C415F-50CB-4049-A69C-5A0404F7F25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129ED-F0C9-495B-B9E8-3042FCE481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0DC0D-DF29-4DC2-B446-481F829F6AE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7393D-C957-43F5-A883-5F28338657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F2FC2-7EDB-4CB0-9E9D-08CB77A3C4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5393C-57B1-4E99-8EE9-0599584777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5C7F3-2935-4310-B640-EBE1F3B12C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56768-CA4F-4041-A8A2-65D074DF19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0A634-31B9-457A-97A3-2DDDE2B8F5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2D9E8-1D55-406C-9CF6-F05F624F83A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2955E-A301-4839-A141-7691AA4EC18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03BCC-3E70-46FF-AC86-899DABDE937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3DD2470-AEDF-45B3-BD61-89336C6AFD0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标题 1638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0"/>
            <a:ext cx="9144000" cy="1143000"/>
          </a:xfrm>
          <a:noFill/>
        </p:spPr>
        <p:txBody>
          <a:bodyPr/>
          <a:lstStyle/>
          <a:p>
            <a:r>
              <a:rPr lang="en-US" altLang="zh-CN" sz="5400" b="1" dirty="0"/>
              <a:t>unit1</a:t>
            </a:r>
          </a:p>
        </p:txBody>
      </p:sp>
      <p:sp>
        <p:nvSpPr>
          <p:cNvPr id="2" name="矩形 1"/>
          <p:cNvSpPr/>
          <p:nvPr/>
        </p:nvSpPr>
        <p:spPr>
          <a:xfrm>
            <a:off x="3475385" y="3549134"/>
            <a:ext cx="21932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 dirty="0" smtClean="0">
                <a:solidFill>
                  <a:srgbClr val="006600"/>
                </a:solidFill>
                <a:latin typeface="Arial Narrow" panose="020B0606020202030204" pitchFamily="34" charset="0"/>
              </a:rPr>
              <a:t>Reading2 </a:t>
            </a:r>
            <a:endParaRPr lang="en-US" altLang="zh-CN" sz="4000" b="1" dirty="0">
              <a:solidFill>
                <a:srgbClr val="0066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20574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000" b="1" dirty="0"/>
              <a:t>Know yourself</a:t>
            </a:r>
          </a:p>
        </p:txBody>
      </p:sp>
      <p:sp>
        <p:nvSpPr>
          <p:cNvPr id="5" name="矩形 4"/>
          <p:cNvSpPr/>
          <p:nvPr/>
        </p:nvSpPr>
        <p:spPr>
          <a:xfrm>
            <a:off x="2924753" y="55626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矩形 24578"/>
          <p:cNvSpPr>
            <a:spLocks noChangeArrowheads="1"/>
          </p:cNvSpPr>
          <p:nvPr/>
        </p:nvSpPr>
        <p:spPr bwMode="auto">
          <a:xfrm>
            <a:off x="395288" y="1196975"/>
            <a:ext cx="85693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I'm ready to take on new challenges any time.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我乐意随时接受新的挑战。</a:t>
            </a:r>
          </a:p>
        </p:txBody>
      </p:sp>
      <p:sp>
        <p:nvSpPr>
          <p:cNvPr id="138243" name="矩形 24579"/>
          <p:cNvSpPr>
            <a:spLocks noChangeArrowheads="1"/>
          </p:cNvSpPr>
          <p:nvPr/>
        </p:nvSpPr>
        <p:spPr bwMode="auto">
          <a:xfrm>
            <a:off x="250825" y="2455863"/>
            <a:ext cx="85693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 latinLnBrk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ready to do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意为“乐意做某事”，后常接动词原形。</a:t>
            </a:r>
          </a:p>
        </p:txBody>
      </p:sp>
      <p:sp>
        <p:nvSpPr>
          <p:cNvPr id="138244" name="矩形 24580"/>
          <p:cNvSpPr>
            <a:spLocks noChangeArrowheads="1"/>
          </p:cNvSpPr>
          <p:nvPr/>
        </p:nvSpPr>
        <p:spPr bwMode="auto">
          <a:xfrm>
            <a:off x="327025" y="3659188"/>
            <a:ext cx="8816975" cy="28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be ready for…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意为“为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做好准备”，后面一般不接动名词，而是接名词，表示“希望得到什么，准备好接受什么”。</a:t>
            </a:r>
          </a:p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store sold off its summer stock to be ready for the winter goods. </a:t>
            </a:r>
          </a:p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那家商店廉价卖掉夏季存货，准备进冬季货物。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/>
      <p:bldP spid="1382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矩形 25602"/>
          <p:cNvSpPr>
            <a:spLocks noChangeArrowheads="1"/>
          </p:cNvSpPr>
          <p:nvPr/>
        </p:nvSpPr>
        <p:spPr bwMode="auto">
          <a:xfrm>
            <a:off x="250825" y="1989138"/>
            <a:ext cx="8207375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埃米乐意帮助别人。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Amy </a:t>
            </a:r>
            <a:r>
              <a:rPr lang="zh-CN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          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help others.</a:t>
            </a:r>
          </a:p>
        </p:txBody>
      </p:sp>
      <p:sp>
        <p:nvSpPr>
          <p:cNvPr id="139267" name="矩形 25603"/>
          <p:cNvSpPr>
            <a:spLocks noChangeArrowheads="1"/>
          </p:cNvSpPr>
          <p:nvPr/>
        </p:nvSpPr>
        <p:spPr bwMode="auto">
          <a:xfrm>
            <a:off x="1476375" y="3076575"/>
            <a:ext cx="153828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ready to</a:t>
            </a:r>
          </a:p>
        </p:txBody>
      </p:sp>
      <p:sp>
        <p:nvSpPr>
          <p:cNvPr id="139268" name="矩形 25604"/>
          <p:cNvSpPr>
            <a:spLocks noChangeArrowheads="1"/>
          </p:cNvSpPr>
          <p:nvPr/>
        </p:nvSpPr>
        <p:spPr bwMode="auto">
          <a:xfrm>
            <a:off x="250825" y="3933825"/>
            <a:ext cx="615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</a:t>
            </a: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be ready to do sth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意为“乐意做某事”。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/>
      <p:bldP spid="1392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文本占位符 3072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19200"/>
            <a:ext cx="8229600" cy="4525963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3.Liu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Hao</a:t>
            </a:r>
            <a:r>
              <a:rPr lang="en-US" altLang="zh-CN" sz="2400" b="1" dirty="0">
                <a:latin typeface="Times New Roman" panose="02020603050405020304" pitchFamily="18" charset="0"/>
              </a:rPr>
              <a:t> is the chief engineer of the high-speed railway </a:t>
            </a:r>
            <a:r>
              <a:rPr lang="en-US" altLang="zh-CN" sz="2400" b="1" dirty="0">
                <a:solidFill>
                  <a:srgbClr val="33CCFF"/>
                </a:solidFill>
                <a:latin typeface="Times New Roman" panose="02020603050405020304" pitchFamily="18" charset="0"/>
              </a:rPr>
              <a:t>connecting</a:t>
            </a:r>
            <a:r>
              <a:rPr lang="en-US" altLang="zh-CN" sz="2400" b="1" dirty="0">
                <a:latin typeface="Times New Roman" panose="02020603050405020304" pitchFamily="18" charset="0"/>
              </a:rPr>
              <a:t> Sunshine Town to Tianjin.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[</a:t>
            </a:r>
            <a:r>
              <a:rPr lang="zh-CN" altLang="en-US" sz="2400" b="1" dirty="0">
                <a:latin typeface="Times New Roman" panose="02020603050405020304" pitchFamily="18" charset="0"/>
              </a:rPr>
              <a:t>解析</a:t>
            </a:r>
            <a:r>
              <a:rPr lang="en-US" altLang="zh-CN" sz="2400" b="1" dirty="0">
                <a:latin typeface="Times New Roman" panose="02020603050405020304" pitchFamily="18" charset="0"/>
              </a:rPr>
              <a:t>] connect v.</a:t>
            </a:r>
            <a:r>
              <a:rPr lang="zh-CN" altLang="en-US" sz="2400" b="1" dirty="0">
                <a:latin typeface="Times New Roman" panose="02020603050405020304" pitchFamily="18" charset="0"/>
              </a:rPr>
              <a:t>连接</a:t>
            </a:r>
            <a:r>
              <a:rPr lang="en-US" altLang="zh-CN" sz="2400" b="1" dirty="0">
                <a:latin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[</a:t>
            </a:r>
            <a:r>
              <a:rPr lang="zh-CN" altLang="en-US" sz="2400" b="1" dirty="0">
                <a:latin typeface="Times New Roman" panose="02020603050405020304" pitchFamily="18" charset="0"/>
              </a:rPr>
              <a:t>短语</a:t>
            </a:r>
            <a:r>
              <a:rPr lang="en-US" altLang="zh-CN" sz="2400" b="1" dirty="0">
                <a:latin typeface="Times New Roman" panose="02020603050405020304" pitchFamily="18" charset="0"/>
              </a:rPr>
              <a:t>]connect to  </a:t>
            </a:r>
            <a:r>
              <a:rPr lang="zh-CN" altLang="en-US" sz="2400" b="1" dirty="0">
                <a:latin typeface="Times New Roman" panose="02020603050405020304" pitchFamily="18" charset="0"/>
              </a:rPr>
              <a:t>与</a:t>
            </a:r>
            <a:r>
              <a:rPr lang="en-US" altLang="zh-CN" sz="2400" b="1" dirty="0">
                <a:latin typeface="Times New Roman" panose="02020603050405020304" pitchFamily="18" charset="0"/>
              </a:rPr>
              <a:t>…</a:t>
            </a:r>
            <a:r>
              <a:rPr lang="zh-CN" altLang="en-US" sz="2400" b="1" dirty="0">
                <a:latin typeface="Times New Roman" panose="02020603050405020304" pitchFamily="18" charset="0"/>
              </a:rPr>
              <a:t>衔接  </a:t>
            </a:r>
            <a:r>
              <a:rPr lang="en-US" altLang="zh-CN" sz="2400" b="1" dirty="0">
                <a:latin typeface="Times New Roman" panose="02020603050405020304" pitchFamily="18" charset="0"/>
              </a:rPr>
              <a:t>connect with  </a:t>
            </a:r>
            <a:r>
              <a:rPr lang="zh-CN" altLang="en-US" sz="2400" b="1" dirty="0">
                <a:latin typeface="Times New Roman" panose="02020603050405020304" pitchFamily="18" charset="0"/>
              </a:rPr>
              <a:t>相连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e.g. </a:t>
            </a:r>
            <a:r>
              <a:rPr lang="zh-CN" altLang="en-US" sz="2400" b="1" dirty="0">
                <a:latin typeface="Times New Roman" panose="02020603050405020304" pitchFamily="18" charset="0"/>
              </a:rPr>
              <a:t>这两部分没连接好。</a:t>
            </a:r>
          </a:p>
          <a:p>
            <a:pPr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</a:rPr>
              <a:t>      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The two parts do not connect properly.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这两个城市有铁路相连。</a:t>
            </a:r>
          </a:p>
          <a:p>
            <a:pPr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</a:rPr>
              <a:t>      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The two cities are connected by a railway.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矩形 26626"/>
          <p:cNvSpPr>
            <a:spLocks noChangeArrowheads="1"/>
          </p:cNvSpPr>
          <p:nvPr/>
        </p:nvSpPr>
        <p:spPr bwMode="auto">
          <a:xfrm>
            <a:off x="539750" y="1484313"/>
            <a:ext cx="79930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We can't afford to make any mistakes.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我们承担不起任何错误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所造成的后果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41315" name="矩形 26627"/>
          <p:cNvSpPr>
            <a:spLocks noChangeArrowheads="1"/>
          </p:cNvSpPr>
          <p:nvPr/>
        </p:nvSpPr>
        <p:spPr bwMode="auto">
          <a:xfrm>
            <a:off x="323850" y="2773363"/>
            <a:ext cx="8208963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afford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意为“买得起；负担得起；提供；给予”，常与动词不定式搭配使用，即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afford to do sth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。其前面常有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be able to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等词。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矩形 27650"/>
          <p:cNvSpPr>
            <a:spLocks noChangeArrowheads="1"/>
          </p:cNvSpPr>
          <p:nvPr/>
        </p:nvSpPr>
        <p:spPr bwMode="auto">
          <a:xfrm>
            <a:off x="250825" y="1341438"/>
            <a:ext cx="8207375" cy="28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)—Why don't you buy the bike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—It's too expensive. I can't </a:t>
            </a:r>
            <a:r>
              <a:rPr lang="zh-CN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sell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lend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keep                       D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afford</a:t>
            </a:r>
          </a:p>
        </p:txBody>
      </p:sp>
      <p:sp>
        <p:nvSpPr>
          <p:cNvPr id="142339" name="矩形 27651"/>
          <p:cNvSpPr>
            <a:spLocks noChangeArrowheads="1"/>
          </p:cNvSpPr>
          <p:nvPr/>
        </p:nvSpPr>
        <p:spPr bwMode="auto">
          <a:xfrm>
            <a:off x="900113" y="1854200"/>
            <a:ext cx="4048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42340" name="矩形 27652"/>
          <p:cNvSpPr>
            <a:spLocks noChangeArrowheads="1"/>
          </p:cNvSpPr>
          <p:nvPr/>
        </p:nvSpPr>
        <p:spPr bwMode="auto">
          <a:xfrm>
            <a:off x="333375" y="4286250"/>
            <a:ext cx="8207375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</a:t>
            </a: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考查词义辨析。</a:t>
            </a: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意为“卖”；</a:t>
            </a: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lend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意为“借出”；</a:t>
            </a: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意为“保持，保留”；</a:t>
            </a: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afford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意为“负担得起”。根据句意选</a:t>
            </a: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42341" name="矩形 27653"/>
          <p:cNvSpPr>
            <a:spLocks noChangeArrowheads="1" noChangeShapeType="1" noTextEdit="1"/>
          </p:cNvSpPr>
          <p:nvPr/>
        </p:nvSpPr>
        <p:spPr bwMode="auto">
          <a:xfrm>
            <a:off x="8172450" y="404813"/>
            <a:ext cx="466725" cy="7000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/>
      <p:bldP spid="1423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矩形 28674"/>
          <p:cNvSpPr>
            <a:spLocks noChangeArrowheads="1"/>
          </p:cNvSpPr>
          <p:nvPr/>
        </p:nvSpPr>
        <p:spPr bwMode="auto">
          <a:xfrm>
            <a:off x="395288" y="1484313"/>
            <a:ext cx="8280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She has devoted most of her time to her work.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她已经把大部分时间奉献给她的工作。</a:t>
            </a:r>
          </a:p>
        </p:txBody>
      </p:sp>
      <p:sp>
        <p:nvSpPr>
          <p:cNvPr id="143363" name="矩形 28675"/>
          <p:cNvSpPr>
            <a:spLocks noChangeArrowheads="1"/>
          </p:cNvSpPr>
          <p:nvPr/>
        </p:nvSpPr>
        <p:spPr bwMode="auto">
          <a:xfrm>
            <a:off x="323850" y="2846388"/>
            <a:ext cx="8208963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devote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作动词，意为“献身，致力于，把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用于”。常用短语：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devote…to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/doing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奉献给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矩形 29698"/>
          <p:cNvSpPr>
            <a:spLocks noChangeArrowheads="1"/>
          </p:cNvSpPr>
          <p:nvPr/>
        </p:nvSpPr>
        <p:spPr bwMode="auto">
          <a:xfrm>
            <a:off x="250825" y="1484313"/>
            <a:ext cx="8207375" cy="28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)The famous medical scientist has devoted most of his life </a:t>
            </a:r>
            <a:r>
              <a:rPr lang="zh-CN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ways of treating this disease.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studying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study  D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studying</a:t>
            </a:r>
          </a:p>
        </p:txBody>
      </p:sp>
      <p:sp>
        <p:nvSpPr>
          <p:cNvPr id="144387" name="矩形 29699"/>
          <p:cNvSpPr>
            <a:spLocks noChangeArrowheads="1"/>
          </p:cNvSpPr>
          <p:nvPr/>
        </p:nvSpPr>
        <p:spPr bwMode="auto">
          <a:xfrm>
            <a:off x="927100" y="2066925"/>
            <a:ext cx="4048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4388" name="矩形 29700"/>
          <p:cNvSpPr>
            <a:spLocks noChangeArrowheads="1"/>
          </p:cNvSpPr>
          <p:nvPr/>
        </p:nvSpPr>
        <p:spPr bwMode="auto">
          <a:xfrm>
            <a:off x="323850" y="4257675"/>
            <a:ext cx="82073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</a:t>
            </a: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devote…to…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意为“把</a:t>
            </a: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奉献给</a:t>
            </a: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，其中</a:t>
            </a: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为介词，后面接名词或动名词，故答案为</a:t>
            </a: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/>
      <p:bldP spid="1443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文本占位符 3584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  <a:noFill/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zh-CN" altLang="en-US" sz="2400" b="1" dirty="0"/>
              <a:t>与</a:t>
            </a:r>
            <a:r>
              <a:rPr lang="en-US" altLang="zh-CN" sz="2400" b="1" dirty="0"/>
              <a:t>…</a:t>
            </a:r>
            <a:r>
              <a:rPr lang="zh-CN" altLang="en-US" sz="2400" b="1" dirty="0"/>
              <a:t>相连</a:t>
            </a:r>
          </a:p>
          <a:p>
            <a:pPr marL="533400" indent="-533400">
              <a:buFontTx/>
              <a:buAutoNum type="arabicPeriod"/>
            </a:pPr>
            <a:r>
              <a:rPr lang="zh-CN" altLang="en-US" sz="2400" b="1" dirty="0"/>
              <a:t>在销售部工作</a:t>
            </a:r>
          </a:p>
          <a:p>
            <a:pPr marL="533400" indent="-533400">
              <a:buFontTx/>
              <a:buAutoNum type="arabicPeriod"/>
            </a:pPr>
            <a:r>
              <a:rPr lang="zh-CN" altLang="en-US" sz="2400" b="1" dirty="0"/>
              <a:t>赢得艺术界高度赞扬</a:t>
            </a:r>
          </a:p>
          <a:p>
            <a:pPr marL="533400" indent="-533400">
              <a:buFontTx/>
              <a:buAutoNum type="arabicPeriod"/>
            </a:pPr>
            <a:r>
              <a:rPr lang="zh-CN" altLang="en-US" sz="2400" b="1" dirty="0"/>
              <a:t>放弃她会计的工作</a:t>
            </a:r>
          </a:p>
          <a:p>
            <a:pPr marL="533400" indent="-533400">
              <a:buFontTx/>
              <a:buAutoNum type="arabicPeriod"/>
            </a:pPr>
            <a:r>
              <a:rPr lang="zh-CN" altLang="en-US" sz="2400" b="1" dirty="0"/>
              <a:t>处于领先</a:t>
            </a:r>
          </a:p>
          <a:p>
            <a:pPr marL="533400" indent="-533400">
              <a:buFontTx/>
              <a:buAutoNum type="arabicPeriod"/>
            </a:pPr>
            <a:r>
              <a:rPr lang="zh-CN" altLang="en-US" sz="2400" b="1" dirty="0"/>
              <a:t>接受新的挑战</a:t>
            </a:r>
          </a:p>
          <a:p>
            <a:pPr marL="533400" indent="-533400">
              <a:buFontTx/>
              <a:buAutoNum type="arabicPeriod"/>
            </a:pPr>
            <a:r>
              <a:rPr lang="zh-CN" altLang="en-US" sz="2400" b="1" dirty="0"/>
              <a:t>注意每一个细节</a:t>
            </a:r>
          </a:p>
          <a:p>
            <a:pPr marL="533400" indent="-533400">
              <a:buFontTx/>
              <a:buAutoNum type="arabicPeriod"/>
            </a:pPr>
            <a:r>
              <a:rPr lang="zh-CN" altLang="en-US" sz="2400" b="1" dirty="0"/>
              <a:t>几乎一样</a:t>
            </a:r>
          </a:p>
          <a:p>
            <a:pPr marL="533400" indent="-533400">
              <a:buFontTx/>
              <a:buAutoNum type="arabicPeriod"/>
            </a:pPr>
            <a:r>
              <a:rPr lang="zh-CN" altLang="en-US" sz="2400" b="1" dirty="0"/>
              <a:t>落后</a:t>
            </a:r>
          </a:p>
          <a:p>
            <a:pPr marL="533400" indent="-533400">
              <a:buFontTx/>
              <a:buAutoNum type="arabicPeriod"/>
            </a:pPr>
            <a:r>
              <a:rPr lang="zh-CN" altLang="en-US" sz="2400" b="1" dirty="0"/>
              <a:t>把</a:t>
            </a:r>
            <a:r>
              <a:rPr lang="en-US" altLang="zh-CN" sz="2400" b="1" dirty="0"/>
              <a:t>…</a:t>
            </a:r>
            <a:r>
              <a:rPr lang="zh-CN" altLang="en-US" sz="2400" b="1" dirty="0"/>
              <a:t>献给</a:t>
            </a:r>
            <a:r>
              <a:rPr lang="en-US" altLang="zh-CN" sz="2400" b="1" dirty="0"/>
              <a:t>…</a:t>
            </a:r>
          </a:p>
        </p:txBody>
      </p:sp>
      <p:sp>
        <p:nvSpPr>
          <p:cNvPr id="145411" name="文本框 35846"/>
          <p:cNvSpPr txBox="1">
            <a:spLocks noChangeArrowheads="1"/>
          </p:cNvSpPr>
          <p:nvPr/>
        </p:nvSpPr>
        <p:spPr bwMode="auto">
          <a:xfrm>
            <a:off x="2843213" y="1412875"/>
            <a:ext cx="3313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CC0000"/>
                </a:solidFill>
              </a:rPr>
              <a:t>connect …to/ with</a:t>
            </a:r>
            <a:r>
              <a:rPr lang="en-US" altLang="zh-CN" dirty="0"/>
              <a:t> </a:t>
            </a:r>
          </a:p>
        </p:txBody>
      </p:sp>
      <p:sp>
        <p:nvSpPr>
          <p:cNvPr id="145412" name="文本框 35847"/>
          <p:cNvSpPr txBox="1">
            <a:spLocks noChangeArrowheads="1"/>
          </p:cNvSpPr>
          <p:nvPr/>
        </p:nvSpPr>
        <p:spPr bwMode="auto">
          <a:xfrm>
            <a:off x="2700338" y="1916113"/>
            <a:ext cx="52498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CC0000"/>
                </a:solidFill>
              </a:rPr>
              <a:t>work for the sales department</a:t>
            </a:r>
          </a:p>
        </p:txBody>
      </p:sp>
      <p:sp>
        <p:nvSpPr>
          <p:cNvPr id="145413" name="文本框 35848"/>
          <p:cNvSpPr txBox="1">
            <a:spLocks noChangeArrowheads="1"/>
          </p:cNvSpPr>
          <p:nvPr/>
        </p:nvSpPr>
        <p:spPr bwMode="auto">
          <a:xfrm>
            <a:off x="3419475" y="2420938"/>
            <a:ext cx="588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C0000"/>
                </a:solidFill>
              </a:rPr>
              <a:t>win high praise from the art community</a:t>
            </a:r>
          </a:p>
        </p:txBody>
      </p:sp>
      <p:sp>
        <p:nvSpPr>
          <p:cNvPr id="145414" name="文本框 35849"/>
          <p:cNvSpPr txBox="1">
            <a:spLocks noChangeArrowheads="1"/>
          </p:cNvSpPr>
          <p:nvPr/>
        </p:nvSpPr>
        <p:spPr bwMode="auto">
          <a:xfrm>
            <a:off x="3132138" y="2852738"/>
            <a:ext cx="5724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CC0000"/>
                </a:solidFill>
              </a:rPr>
              <a:t>give up her job as an accountant</a:t>
            </a:r>
          </a:p>
        </p:txBody>
      </p:sp>
      <p:sp>
        <p:nvSpPr>
          <p:cNvPr id="145415" name="文本框 35850"/>
          <p:cNvSpPr txBox="1">
            <a:spLocks noChangeArrowheads="1"/>
          </p:cNvSpPr>
          <p:nvPr/>
        </p:nvSpPr>
        <p:spPr bwMode="auto">
          <a:xfrm>
            <a:off x="3687763" y="3324225"/>
            <a:ext cx="2470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CC0000"/>
                </a:solidFill>
              </a:rPr>
              <a:t>take the lead</a:t>
            </a:r>
            <a:r>
              <a:rPr lang="en-US" altLang="zh-CN" dirty="0"/>
              <a:t>  </a:t>
            </a:r>
          </a:p>
        </p:txBody>
      </p:sp>
      <p:sp>
        <p:nvSpPr>
          <p:cNvPr id="145416" name="文本框 35851"/>
          <p:cNvSpPr txBox="1">
            <a:spLocks noChangeArrowheads="1"/>
          </p:cNvSpPr>
          <p:nvPr/>
        </p:nvSpPr>
        <p:spPr bwMode="auto">
          <a:xfrm>
            <a:off x="3543300" y="3757613"/>
            <a:ext cx="4162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CC0000"/>
                </a:solidFill>
              </a:rPr>
              <a:t>take on new challenges</a:t>
            </a:r>
          </a:p>
        </p:txBody>
      </p:sp>
      <p:sp>
        <p:nvSpPr>
          <p:cNvPr id="145417" name="文本框 35852"/>
          <p:cNvSpPr txBox="1">
            <a:spLocks noChangeArrowheads="1"/>
          </p:cNvSpPr>
          <p:nvPr/>
        </p:nvSpPr>
        <p:spPr bwMode="auto">
          <a:xfrm>
            <a:off x="3492500" y="4149725"/>
            <a:ext cx="4895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CC0000"/>
                </a:solidFill>
              </a:rPr>
              <a:t>pay attention to every detail</a:t>
            </a:r>
          </a:p>
        </p:txBody>
      </p:sp>
      <p:sp>
        <p:nvSpPr>
          <p:cNvPr id="145418" name="文本框 35853"/>
          <p:cNvSpPr txBox="1">
            <a:spLocks noChangeArrowheads="1"/>
          </p:cNvSpPr>
          <p:nvPr/>
        </p:nvSpPr>
        <p:spPr bwMode="auto">
          <a:xfrm>
            <a:off x="3400425" y="4549775"/>
            <a:ext cx="210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CC0000"/>
                </a:solidFill>
              </a:rPr>
              <a:t>as good as</a:t>
            </a:r>
            <a:r>
              <a:rPr lang="en-US" altLang="zh-CN" dirty="0"/>
              <a:t> </a:t>
            </a:r>
          </a:p>
        </p:txBody>
      </p:sp>
      <p:sp>
        <p:nvSpPr>
          <p:cNvPr id="145419" name="文本框 35854"/>
          <p:cNvSpPr txBox="1">
            <a:spLocks noChangeArrowheads="1"/>
          </p:cNvSpPr>
          <p:nvPr/>
        </p:nvSpPr>
        <p:spPr bwMode="auto">
          <a:xfrm>
            <a:off x="2195513" y="5084763"/>
            <a:ext cx="20272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CC0000"/>
                </a:solidFill>
              </a:rPr>
              <a:t>fall behind</a:t>
            </a:r>
            <a:r>
              <a:rPr lang="en-US" altLang="zh-CN" dirty="0"/>
              <a:t> </a:t>
            </a:r>
          </a:p>
        </p:txBody>
      </p:sp>
      <p:sp>
        <p:nvSpPr>
          <p:cNvPr id="145420" name="文本框 35855"/>
          <p:cNvSpPr txBox="1">
            <a:spLocks noChangeArrowheads="1"/>
          </p:cNvSpPr>
          <p:nvPr/>
        </p:nvSpPr>
        <p:spPr bwMode="auto">
          <a:xfrm>
            <a:off x="3255963" y="5484813"/>
            <a:ext cx="2479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CC0000"/>
                </a:solidFill>
              </a:rPr>
              <a:t>devote …to…</a:t>
            </a:r>
          </a:p>
        </p:txBody>
      </p:sp>
      <p:sp>
        <p:nvSpPr>
          <p:cNvPr id="145421" name="矩形 35856"/>
          <p:cNvSpPr>
            <a:spLocks noChangeArrowheads="1" noChangeShapeType="1" noTextEdit="1"/>
          </p:cNvSpPr>
          <p:nvPr/>
        </p:nvSpPr>
        <p:spPr bwMode="auto">
          <a:xfrm>
            <a:off x="8459788" y="0"/>
            <a:ext cx="466725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5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5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5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5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5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5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5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5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/>
      <p:bldP spid="1454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文本占位符 3379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686800" cy="4525963"/>
          </a:xfrm>
          <a:noFill/>
        </p:spPr>
        <p:txBody>
          <a:bodyPr/>
          <a:lstStyle/>
          <a:p>
            <a:r>
              <a:rPr lang="en-US" altLang="zh-CN" dirty="0"/>
              <a:t>1.The film </a:t>
            </a:r>
            <a:r>
              <a:rPr lang="en-US" altLang="zh-CN" sz="3600" u="sng" dirty="0"/>
              <a:t>            </a:t>
            </a:r>
            <a:r>
              <a:rPr lang="en-US" altLang="zh-CN" dirty="0"/>
              <a:t>(it) is great fun.</a:t>
            </a:r>
          </a:p>
          <a:p>
            <a:r>
              <a:rPr lang="en-US" altLang="zh-CN" dirty="0"/>
              <a:t>2.My father has to give up </a:t>
            </a:r>
            <a:r>
              <a:rPr lang="en-US" altLang="zh-CN" u="sng" dirty="0"/>
              <a:t>            </a:t>
            </a:r>
            <a:r>
              <a:rPr lang="en-US" altLang="zh-CN" dirty="0"/>
              <a:t>(smoke) because of his cough.</a:t>
            </a:r>
          </a:p>
          <a:p>
            <a:r>
              <a:rPr lang="en-US" altLang="zh-CN" dirty="0"/>
              <a:t>3.Now the house price is higher and higher , and most of us can’t afford</a:t>
            </a:r>
            <a:r>
              <a:rPr lang="en-US" altLang="zh-CN" u="sng" dirty="0"/>
              <a:t>          </a:t>
            </a:r>
            <a:r>
              <a:rPr lang="en-US" altLang="zh-CN" dirty="0"/>
              <a:t> (buy) one.</a:t>
            </a:r>
          </a:p>
          <a:p>
            <a:r>
              <a:rPr lang="en-US" altLang="zh-CN" dirty="0"/>
              <a:t>4.Either you or he </a:t>
            </a:r>
            <a:r>
              <a:rPr lang="en-US" altLang="zh-CN" u="sng" dirty="0"/>
              <a:t>         </a:t>
            </a:r>
            <a:r>
              <a:rPr lang="en-US" altLang="zh-CN" dirty="0"/>
              <a:t> (be) going to the cinema with me this evening .</a:t>
            </a:r>
            <a:r>
              <a:rPr lang="en-US" altLang="zh-CN" u="sng" dirty="0"/>
              <a:t>  </a:t>
            </a:r>
            <a:r>
              <a:rPr lang="en-US" altLang="zh-CN" u="sng" dirty="0" smtClean="0"/>
              <a:t>         </a:t>
            </a:r>
            <a:r>
              <a:rPr lang="en-US" altLang="zh-CN" dirty="0" smtClean="0"/>
              <a:t> </a:t>
            </a:r>
            <a:endParaRPr lang="en-US" altLang="zh-CN" dirty="0"/>
          </a:p>
        </p:txBody>
      </p:sp>
      <p:sp>
        <p:nvSpPr>
          <p:cNvPr id="146436" name="矩形 33795"/>
          <p:cNvSpPr>
            <a:spLocks noChangeArrowheads="1" noChangeShapeType="1" noTextEdit="1"/>
          </p:cNvSpPr>
          <p:nvPr/>
        </p:nvSpPr>
        <p:spPr bwMode="auto">
          <a:xfrm>
            <a:off x="8459788" y="0"/>
            <a:ext cx="466725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标题 17409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algn="l"/>
            <a:r>
              <a:rPr lang="en-US" altLang="zh-CN" dirty="0"/>
              <a:t>Answer some questions :</a:t>
            </a:r>
          </a:p>
        </p:txBody>
      </p:sp>
      <p:sp>
        <p:nvSpPr>
          <p:cNvPr id="130051" name="文本占位符 17410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1. Why has Wu Wei won high praise from the art community?</a:t>
            </a:r>
          </a:p>
          <a:p>
            <a:r>
              <a:rPr lang="en-US" altLang="zh-CN" dirty="0"/>
              <a:t>2.Was Su </a:t>
            </a:r>
            <a:r>
              <a:rPr lang="en-US" altLang="zh-CN" dirty="0" err="1"/>
              <a:t>Ning</a:t>
            </a:r>
            <a:r>
              <a:rPr lang="en-US" altLang="zh-CN" dirty="0"/>
              <a:t> happy when she was an accountant? Why ?</a:t>
            </a:r>
          </a:p>
          <a:p>
            <a:r>
              <a:rPr lang="en-US" altLang="zh-CN" dirty="0"/>
              <a:t>3. What do Liu </a:t>
            </a:r>
            <a:r>
              <a:rPr lang="en-US" altLang="zh-CN" dirty="0" err="1"/>
              <a:t>Hao’s</a:t>
            </a:r>
            <a:r>
              <a:rPr lang="en-US" altLang="zh-CN" dirty="0"/>
              <a:t> team members think of him?</a:t>
            </a:r>
          </a:p>
          <a:p>
            <a:r>
              <a:rPr lang="en-US" altLang="zh-CN" dirty="0"/>
              <a:t>4.Can you describe Fang Yuan with right words?</a:t>
            </a:r>
          </a:p>
        </p:txBody>
      </p:sp>
      <p:sp>
        <p:nvSpPr>
          <p:cNvPr id="130052" name="矩形 17411"/>
          <p:cNvSpPr>
            <a:spLocks noChangeArrowheads="1" noChangeShapeType="1" noTextEdit="1"/>
          </p:cNvSpPr>
          <p:nvPr/>
        </p:nvSpPr>
        <p:spPr bwMode="auto">
          <a:xfrm>
            <a:off x="8459788" y="0"/>
            <a:ext cx="466725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查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文本占位符 3174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126163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CN" sz="4400" b="1" dirty="0"/>
              <a:t>  </a:t>
            </a:r>
          </a:p>
          <a:p>
            <a:pPr>
              <a:buFontTx/>
              <a:buNone/>
            </a:pPr>
            <a:endParaRPr lang="en-US" altLang="zh-CN" sz="4400" b="1" dirty="0"/>
          </a:p>
          <a:p>
            <a:pPr>
              <a:buFontTx/>
              <a:buNone/>
            </a:pPr>
            <a:r>
              <a:rPr lang="en-US" altLang="zh-CN" sz="4400" b="1" dirty="0"/>
              <a:t>   Do you have problems           understanding the phrases</a:t>
            </a:r>
          </a:p>
          <a:p>
            <a:pPr>
              <a:buFontTx/>
              <a:buNone/>
            </a:pPr>
            <a:r>
              <a:rPr lang="en-US" altLang="zh-CN" sz="4400" b="1" dirty="0"/>
              <a:t>   and sentences?</a:t>
            </a:r>
          </a:p>
        </p:txBody>
      </p:sp>
      <p:sp>
        <p:nvSpPr>
          <p:cNvPr id="131075" name="矩形 31747"/>
          <p:cNvSpPr>
            <a:spLocks noChangeArrowheads="1" noChangeShapeType="1" noTextEdit="1"/>
          </p:cNvSpPr>
          <p:nvPr/>
        </p:nvSpPr>
        <p:spPr bwMode="auto">
          <a:xfrm>
            <a:off x="8172450" y="549275"/>
            <a:ext cx="466725" cy="700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导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1331913" y="234950"/>
            <a:ext cx="5183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 2  Reading</a:t>
            </a:r>
          </a:p>
        </p:txBody>
      </p:sp>
      <p:grpSp>
        <p:nvGrpSpPr>
          <p:cNvPr id="18435" name="组合 18434"/>
          <p:cNvGrpSpPr/>
          <p:nvPr/>
        </p:nvGrpSpPr>
        <p:grpSpPr bwMode="auto">
          <a:xfrm>
            <a:off x="250825" y="1268413"/>
            <a:ext cx="3143250" cy="614362"/>
            <a:chOff x="0" y="0"/>
            <a:chExt cx="2714644" cy="614637"/>
          </a:xfrm>
        </p:grpSpPr>
        <p:pic>
          <p:nvPicPr>
            <p:cNvPr id="132100" name="Picture 2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2714644" cy="61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2101" name="TextBox 22"/>
            <p:cNvSpPr txBox="1">
              <a:spLocks noChangeArrowheads="1"/>
            </p:cNvSpPr>
            <p:nvPr/>
          </p:nvSpPr>
          <p:spPr bwMode="auto">
            <a:xfrm>
              <a:off x="473006" y="0"/>
              <a:ext cx="1987997" cy="519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FF6600"/>
                  </a:solidFill>
                  <a:ea typeface="黑体" panose="02010609060101010101" pitchFamily="2" charset="-122"/>
                </a:rPr>
                <a:t> </a:t>
              </a:r>
              <a:r>
                <a:rPr lang="zh-CN" altLang="en-US" sz="2800" b="1" dirty="0">
                  <a:solidFill>
                    <a:srgbClr val="FF6600"/>
                  </a:solidFill>
                  <a:ea typeface="黑体" panose="02010609060101010101" pitchFamily="2" charset="-122"/>
                </a:rPr>
                <a:t>词  汇  点  睛</a:t>
              </a:r>
            </a:p>
          </p:txBody>
        </p:sp>
      </p:grpSp>
      <p:sp>
        <p:nvSpPr>
          <p:cNvPr id="132102" name="矩形 18438"/>
          <p:cNvSpPr>
            <a:spLocks noChangeArrowheads="1"/>
          </p:cNvSpPr>
          <p:nvPr/>
        </p:nvSpPr>
        <p:spPr bwMode="auto">
          <a:xfrm>
            <a:off x="538163" y="2251075"/>
            <a:ext cx="336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praise n.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赞扬，表扬</a:t>
            </a:r>
          </a:p>
        </p:txBody>
      </p:sp>
      <p:sp>
        <p:nvSpPr>
          <p:cNvPr id="132103" name="矩形 18439"/>
          <p:cNvSpPr>
            <a:spLocks noChangeArrowheads="1"/>
          </p:cNvSpPr>
          <p:nvPr/>
        </p:nvSpPr>
        <p:spPr bwMode="auto">
          <a:xfrm>
            <a:off x="323850" y="2838450"/>
            <a:ext cx="8569325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 sculptures for Sunshine Town Square have won high praise from the art community. 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做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的阳光城镇广场的雕塑得到了艺术界很高的评价。</a:t>
            </a:r>
          </a:p>
        </p:txBody>
      </p:sp>
      <p:sp>
        <p:nvSpPr>
          <p:cNvPr id="132104" name="矩形 18440"/>
          <p:cNvSpPr>
            <a:spLocks noChangeArrowheads="1"/>
          </p:cNvSpPr>
          <p:nvPr/>
        </p:nvSpPr>
        <p:spPr bwMode="auto">
          <a:xfrm>
            <a:off x="296863" y="4749800"/>
            <a:ext cx="85693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praise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在本句中作名词。它还可作及物动词，后面直接接宾语。常用短语：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praise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因某事表扬某人</a:t>
            </a:r>
          </a:p>
        </p:txBody>
      </p:sp>
      <p:sp>
        <p:nvSpPr>
          <p:cNvPr id="132105" name="矩形 18441"/>
          <p:cNvSpPr>
            <a:spLocks noChangeArrowheads="1" noChangeShapeType="1" noTextEdit="1"/>
          </p:cNvSpPr>
          <p:nvPr/>
        </p:nvSpPr>
        <p:spPr bwMode="auto">
          <a:xfrm>
            <a:off x="8101013" y="404813"/>
            <a:ext cx="466725" cy="7000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2" grpId="0"/>
      <p:bldP spid="132103" grpId="0"/>
      <p:bldP spid="132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矩形 19458"/>
          <p:cNvSpPr>
            <a:spLocks noChangeArrowheads="1"/>
          </p:cNvSpPr>
          <p:nvPr/>
        </p:nvSpPr>
        <p:spPr bwMode="auto">
          <a:xfrm>
            <a:off x="539750" y="1268413"/>
            <a:ext cx="3381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 attention to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</a:p>
        </p:txBody>
      </p:sp>
      <p:sp>
        <p:nvSpPr>
          <p:cNvPr id="133123" name="矩形 19459"/>
          <p:cNvSpPr>
            <a:spLocks noChangeArrowheads="1"/>
          </p:cNvSpPr>
          <p:nvPr/>
        </p:nvSpPr>
        <p:spPr bwMode="auto">
          <a:xfrm>
            <a:off x="395288" y="1744663"/>
            <a:ext cx="7993062" cy="28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 of us know that it's necessary to pay attention to every detail. 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我们所有人都知道注意每一个细节是必要的。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pay attention to taking care of others.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我们应注意照顾别人。</a:t>
            </a:r>
          </a:p>
        </p:txBody>
      </p:sp>
      <p:sp>
        <p:nvSpPr>
          <p:cNvPr id="133124" name="矩形 19460"/>
          <p:cNvSpPr>
            <a:spLocks noChangeArrowheads="1"/>
          </p:cNvSpPr>
          <p:nvPr/>
        </p:nvSpPr>
        <p:spPr bwMode="auto">
          <a:xfrm>
            <a:off x="323850" y="4581525"/>
            <a:ext cx="84248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 attention to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意为“注意；留心”，其中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为介词，后常接名词、代词或动名词。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/>
      <p:bldP spid="1331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矩形 20482"/>
          <p:cNvSpPr>
            <a:spLocks noChangeArrowheads="1"/>
          </p:cNvSpPr>
          <p:nvPr/>
        </p:nvSpPr>
        <p:spPr bwMode="auto">
          <a:xfrm>
            <a:off x="323850" y="2076450"/>
            <a:ext cx="84963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作介词的常见短语：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forward to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期待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used to doing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习惯于做某事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devote…to…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致力于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矩形 21506"/>
          <p:cNvSpPr>
            <a:spLocks noChangeArrowheads="1"/>
          </p:cNvSpPr>
          <p:nvPr/>
        </p:nvSpPr>
        <p:spPr bwMode="auto">
          <a:xfrm>
            <a:off x="179388" y="1462088"/>
            <a:ext cx="8496300" cy="28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)—I have trouble learning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term.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—You should pay more </a:t>
            </a:r>
            <a:r>
              <a:rPr lang="zh-CN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your teacher's advice.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 D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</a:p>
        </p:txBody>
      </p:sp>
      <p:sp>
        <p:nvSpPr>
          <p:cNvPr id="135171" name="矩形 21507"/>
          <p:cNvSpPr>
            <a:spLocks noChangeArrowheads="1"/>
          </p:cNvSpPr>
          <p:nvPr/>
        </p:nvSpPr>
        <p:spPr bwMode="auto">
          <a:xfrm>
            <a:off x="755650" y="2038350"/>
            <a:ext cx="3873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35172" name="矩形 21508"/>
          <p:cNvSpPr>
            <a:spLocks noChangeArrowheads="1"/>
          </p:cNvSpPr>
          <p:nvPr/>
        </p:nvSpPr>
        <p:spPr bwMode="auto">
          <a:xfrm>
            <a:off x="233363" y="4343400"/>
            <a:ext cx="84963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</a:t>
            </a: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句意：“这个学期我学习数学遇到困难了。”“你应当更加注意老师的建议。”</a:t>
            </a: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 attention to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意为“注意”。故选</a:t>
            </a:r>
            <a:r>
              <a:rPr lang="en-US" altLang="zh-CN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35173" name="矩形 21509"/>
          <p:cNvSpPr>
            <a:spLocks noChangeArrowheads="1" noChangeShapeType="1" noTextEdit="1"/>
          </p:cNvSpPr>
          <p:nvPr/>
        </p:nvSpPr>
        <p:spPr bwMode="auto">
          <a:xfrm>
            <a:off x="8172450" y="404813"/>
            <a:ext cx="466725" cy="7000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/>
      <p:bldP spid="1351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组合 22529"/>
          <p:cNvGrpSpPr/>
          <p:nvPr/>
        </p:nvGrpSpPr>
        <p:grpSpPr bwMode="auto">
          <a:xfrm>
            <a:off x="215900" y="1285875"/>
            <a:ext cx="2917825" cy="614363"/>
            <a:chOff x="0" y="0"/>
            <a:chExt cx="2714644" cy="614637"/>
          </a:xfrm>
        </p:grpSpPr>
        <p:pic>
          <p:nvPicPr>
            <p:cNvPr id="136195" name="Picture 2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2714644" cy="61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6196" name="TextBox 22"/>
            <p:cNvSpPr txBox="1">
              <a:spLocks noChangeArrowheads="1"/>
            </p:cNvSpPr>
            <p:nvPr/>
          </p:nvSpPr>
          <p:spPr bwMode="auto">
            <a:xfrm>
              <a:off x="472626" y="0"/>
              <a:ext cx="1952535" cy="519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>
                <a:buFont typeface="Arial" panose="020B0604020202020204" pitchFamily="34" charset="0"/>
                <a:buNone/>
              </a:pPr>
              <a:r>
                <a:rPr lang="en-US" altLang="zh-CN" sz="2800" dirty="0">
                  <a:solidFill>
                    <a:srgbClr val="FF6600"/>
                  </a:solidFill>
                  <a:ea typeface="黑体" panose="02010609060101010101" pitchFamily="2" charset="-122"/>
                </a:rPr>
                <a:t>  </a:t>
              </a:r>
              <a:r>
                <a:rPr lang="zh-CN" altLang="en-US" sz="2800" dirty="0">
                  <a:solidFill>
                    <a:srgbClr val="FF6600"/>
                  </a:solidFill>
                  <a:ea typeface="黑体" panose="02010609060101010101" pitchFamily="2" charset="-122"/>
                </a:rPr>
                <a:t>句 型 透 视</a:t>
              </a:r>
            </a:p>
          </p:txBody>
        </p:sp>
      </p:grpSp>
      <p:sp>
        <p:nvSpPr>
          <p:cNvPr id="136197" name="矩形 22533"/>
          <p:cNvSpPr>
            <a:spLocks noChangeArrowheads="1"/>
          </p:cNvSpPr>
          <p:nvPr/>
        </p:nvSpPr>
        <p:spPr bwMode="auto">
          <a:xfrm>
            <a:off x="395288" y="2025650"/>
            <a:ext cx="84248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gave up her job as an accountant five years ago…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苏宁在五年前放弃了她的会计工作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136198" name="矩形 22534"/>
          <p:cNvSpPr>
            <a:spLocks noChangeArrowheads="1"/>
          </p:cNvSpPr>
          <p:nvPr/>
        </p:nvSpPr>
        <p:spPr bwMode="auto">
          <a:xfrm>
            <a:off x="468313" y="3278188"/>
            <a:ext cx="828040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give up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意为“放弃”，后常接名词、代词或动名词作宾语，即：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up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放弃某物；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up doing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放弃做某事。</a:t>
            </a:r>
          </a:p>
        </p:txBody>
      </p:sp>
      <p:sp>
        <p:nvSpPr>
          <p:cNvPr id="136199" name="矩形 22535"/>
          <p:cNvSpPr>
            <a:spLocks noChangeArrowheads="1"/>
          </p:cNvSpPr>
          <p:nvPr/>
        </p:nvSpPr>
        <p:spPr bwMode="auto">
          <a:xfrm>
            <a:off x="250825" y="5006975"/>
            <a:ext cx="82804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当宾语是代词时，代词必须放在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之间。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is very important. You can't give it up.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英语很重要。你不能放弃它。</a:t>
            </a:r>
          </a:p>
        </p:txBody>
      </p:sp>
      <p:sp>
        <p:nvSpPr>
          <p:cNvPr id="136200" name="矩形 22536"/>
          <p:cNvSpPr>
            <a:spLocks noChangeArrowheads="1" noChangeShapeType="1" noTextEdit="1"/>
          </p:cNvSpPr>
          <p:nvPr/>
        </p:nvSpPr>
        <p:spPr bwMode="auto">
          <a:xfrm>
            <a:off x="8101013" y="404813"/>
            <a:ext cx="466725" cy="7000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7" grpId="0"/>
      <p:bldP spid="136198" grpId="0"/>
      <p:bldP spid="1361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矩形 23554"/>
          <p:cNvSpPr>
            <a:spLocks noChangeArrowheads="1"/>
          </p:cNvSpPr>
          <p:nvPr/>
        </p:nvSpPr>
        <p:spPr bwMode="auto">
          <a:xfrm>
            <a:off x="250825" y="1355725"/>
            <a:ext cx="8207375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CN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[2013·</a:t>
            </a:r>
            <a:r>
              <a:rPr lang="zh-CN" altLang="en-US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连云港</a:t>
            </a:r>
            <a:r>
              <a:rPr lang="en-US" altLang="zh-CN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was a difficult time for the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quake­hit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victims in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Ya'an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they didn't </a:t>
            </a:r>
            <a:r>
              <a:rPr lang="zh-CN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hope.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up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off</a:t>
            </a:r>
          </a:p>
          <a:p>
            <a:pPr indent="266700"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in  D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out </a:t>
            </a:r>
          </a:p>
        </p:txBody>
      </p:sp>
      <p:sp>
        <p:nvSpPr>
          <p:cNvPr id="137219" name="矩形 23555"/>
          <p:cNvSpPr>
            <a:spLocks noChangeArrowheads="1"/>
          </p:cNvSpPr>
          <p:nvPr/>
        </p:nvSpPr>
        <p:spPr bwMode="auto">
          <a:xfrm>
            <a:off x="777875" y="1916113"/>
            <a:ext cx="48101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</a:p>
        </p:txBody>
      </p:sp>
      <p:sp>
        <p:nvSpPr>
          <p:cNvPr id="137220" name="矩形 23556"/>
          <p:cNvSpPr>
            <a:spLocks noChangeArrowheads="1"/>
          </p:cNvSpPr>
          <p:nvPr/>
        </p:nvSpPr>
        <p:spPr bwMode="auto">
          <a:xfrm>
            <a:off x="381000" y="4419600"/>
            <a:ext cx="8207375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</a:t>
            </a:r>
            <a:r>
              <a:rPr lang="en-US" altLang="zh-CN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考查动词短语的用法辨析。</a:t>
            </a:r>
            <a:r>
              <a:rPr lang="en-US" altLang="zh-CN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up</a:t>
            </a:r>
            <a:r>
              <a:rPr lang="zh-CN" altLang="en-US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意为“放弃”，</a:t>
            </a:r>
            <a:r>
              <a:rPr lang="en-US" altLang="zh-CN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off</a:t>
            </a:r>
            <a:r>
              <a:rPr lang="zh-CN" altLang="en-US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意为“发出； 放出”， </a:t>
            </a:r>
            <a:r>
              <a:rPr lang="en-US" altLang="zh-CN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in</a:t>
            </a:r>
            <a:r>
              <a:rPr lang="zh-CN" altLang="en-US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意为“屈服”，</a:t>
            </a:r>
            <a:r>
              <a:rPr lang="en-US" altLang="zh-CN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out</a:t>
            </a:r>
            <a:r>
              <a:rPr lang="zh-CN" altLang="en-US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意为“分发”。根据句意可知此处应为“放弃”之意，故选</a:t>
            </a:r>
            <a:r>
              <a:rPr lang="en-US" altLang="zh-CN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F07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/>
      <p:bldP spid="137220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799</Words>
  <Application>Microsoft Office PowerPoint</Application>
  <PresentationFormat>全屏显示(4:3)</PresentationFormat>
  <Paragraphs>115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黑体</vt:lpstr>
      <vt:lpstr>宋体</vt:lpstr>
      <vt:lpstr>微软雅黑</vt:lpstr>
      <vt:lpstr>Arial</vt:lpstr>
      <vt:lpstr>Arial Narrow</vt:lpstr>
      <vt:lpstr>Calibri</vt:lpstr>
      <vt:lpstr>Times New Roman</vt:lpstr>
      <vt:lpstr>Wingdings</vt:lpstr>
      <vt:lpstr>WWW.2PPT.COM
</vt:lpstr>
      <vt:lpstr>unit1</vt:lpstr>
      <vt:lpstr>Answer some questions 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2023-01-16T20:30:49Z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32F8C079F2B5456BA6DB85E15BBC4F74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