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1" r:id="rId2"/>
    <p:sldId id="318" r:id="rId3"/>
    <p:sldId id="259" r:id="rId4"/>
    <p:sldId id="307" r:id="rId5"/>
    <p:sldId id="272" r:id="rId6"/>
    <p:sldId id="261" r:id="rId7"/>
    <p:sldId id="319" r:id="rId8"/>
    <p:sldId id="294" r:id="rId9"/>
    <p:sldId id="308" r:id="rId10"/>
    <p:sldId id="313" r:id="rId11"/>
    <p:sldId id="317" r:id="rId12"/>
    <p:sldId id="335" r:id="rId13"/>
    <p:sldId id="336" r:id="rId14"/>
    <p:sldId id="315" r:id="rId15"/>
    <p:sldId id="320" r:id="rId16"/>
    <p:sldId id="321" r:id="rId17"/>
    <p:sldId id="316" r:id="rId18"/>
    <p:sldId id="265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B0C19"/>
    <a:srgbClr val="FFFF00"/>
    <a:srgbClr val="0033CC"/>
    <a:srgbClr val="FF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/>
          </a:p>
        </p:txBody>
      </p:sp>
      <p:sp>
        <p:nvSpPr>
          <p:cNvPr id="4099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D4F2115B-B960-4660-95F7-0272582F6165}" type="datetimeFigureOut">
              <a:rPr lang="zh-CN" altLang="en-US"/>
              <a:t>2023-01-17</a:t>
            </a:fld>
            <a:endParaRPr lang="zh-CN"/>
          </a:p>
        </p:txBody>
      </p:sp>
      <p:sp>
        <p:nvSpPr>
          <p:cNvPr id="4100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101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102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zh-CN"/>
          </a:p>
        </p:txBody>
      </p:sp>
      <p:sp>
        <p:nvSpPr>
          <p:cNvPr id="4103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5823580-9F42-4F03-87CB-8532FB973973}" type="slidenum">
              <a:rPr lang="en-US" altLang="zh-CN"/>
              <a:t>‹#›</a:t>
            </a:fld>
            <a:endParaRPr 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23580-9F42-4F03-87CB-8532FB973973}" type="slidenum">
              <a:rPr lang="en-US" altLang="zh-CN" smtClean="0"/>
              <a:t>4</a:t>
            </a:fld>
            <a:endParaRPr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77AE4-1791-4D61-BCCD-C132F7D38B10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76C59-7BE1-4C7E-9B25-AD4128666DD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057900" y="274638"/>
            <a:ext cx="1866900" cy="61991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48300" cy="61991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2ACE3-C568-4ADE-8711-6038ACD8CFE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2D45D-A75F-449A-9C32-A37DEDB7886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CB32C-4879-4B89-8451-1585F50EA06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873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57ACC-405E-46FA-87E0-A8556F110E9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16885-C225-4009-B7FC-234E5BEFC179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4C482-40F0-47BF-8977-69F0A9FC735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7DC59-A2E8-4B40-B054-F2BEE9B2788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43219-EBE0-4F36-937B-9820615632ED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D6E44-7296-4C49-BEA4-9618A6BA26DA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mpd="sng">
            <a:solidFill>
              <a:srgbClr val="FEC3AE">
                <a:alpha val="92999"/>
              </a:srgb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7" name="标题占位符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文本占位符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日期占位符 13"/>
          <p:cNvSpPr>
            <a:spLocks noGrp="1" noChangeArrowheads="1"/>
          </p:cNvSpPr>
          <p:nvPr>
            <p:ph type="dt" sz="half" idx="2"/>
          </p:nvPr>
        </p:nvSpPr>
        <p:spPr bwMode="auto">
          <a:xfrm rot="5400000">
            <a:off x="7589045" y="1081881"/>
            <a:ext cx="20113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页脚占位符 2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6989763" y="3736975"/>
            <a:ext cx="3200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1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mpd="thickThin">
            <a:solidFill>
              <a:srgbClr val="FEC3AE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3" name="矩形 9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FEC3AE">
              <a:alpha val="87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panose="02040604050505020304"/>
            </a:endParaRPr>
          </a:p>
        </p:txBody>
      </p:sp>
      <p:sp>
        <p:nvSpPr>
          <p:cNvPr id="1034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mpd="sng">
            <a:solidFill>
              <a:schemeClr val="accent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5" name="椭圆 11"/>
          <p:cNvSpPr>
            <a:spLocks noChangeArrowheads="1"/>
          </p:cNvSpPr>
          <p:nvPr/>
        </p:nvSpPr>
        <p:spPr bwMode="auto">
          <a:xfrm>
            <a:off x="8156575" y="5715000"/>
            <a:ext cx="549275" cy="549275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entury Schoolbook" panose="02040604050505020304"/>
            </a:endParaRPr>
          </a:p>
        </p:txBody>
      </p:sp>
      <p:sp>
        <p:nvSpPr>
          <p:cNvPr id="1036" name="灯片编号占位符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FB37E744-D631-4028-8C02-5AB25C3B1A38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/>
          <a:ea typeface="华文楷体" panose="02010600040101010101" pitchFamily="2" charset="-122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>
          <a:solidFill>
            <a:schemeClr val="tx1"/>
          </a:solidFill>
          <a:latin typeface="+mn-lt"/>
          <a:ea typeface="+mn-ea"/>
        </a:defRPr>
      </a:lvl2pPr>
      <a:lvl3pPr marL="914400" indent="-182880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>
          <a:solidFill>
            <a:schemeClr val="tx1"/>
          </a:solidFill>
          <a:latin typeface="+mn-lt"/>
          <a:ea typeface="+mn-ea"/>
        </a:defRPr>
      </a:lvl3pPr>
      <a:lvl4pPr marL="1187450" indent="-182880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>
          <a:solidFill>
            <a:schemeClr val="tx1"/>
          </a:solidFill>
          <a:latin typeface="+mn-lt"/>
          <a:ea typeface="+mn-ea"/>
        </a:defRPr>
      </a:lvl4pPr>
      <a:lvl5pPr marL="14624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  <a:ea typeface="+mn-ea"/>
        </a:defRPr>
      </a:lvl5pPr>
      <a:lvl6pPr marL="19196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  <a:ea typeface="+mn-ea"/>
        </a:defRPr>
      </a:lvl6pPr>
      <a:lvl7pPr marL="23768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  <a:ea typeface="+mn-ea"/>
        </a:defRPr>
      </a:lvl7pPr>
      <a:lvl8pPr marL="28340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  <a:ea typeface="+mn-ea"/>
        </a:defRPr>
      </a:lvl8pPr>
      <a:lvl9pPr marL="32912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3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3.bin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4.GIF"/><Relationship Id="rId4" Type="http://schemas.openxmlformats.org/officeDocument/2006/relationships/image" Target="../media/image41.wmf"/><Relationship Id="rId9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5.w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4.wmf"/><Relationship Id="rId15" Type="http://schemas.openxmlformats.org/officeDocument/2006/relationships/oleObject" Target="../embeddings/oleObject9.bin"/><Relationship Id="rId23" Type="http://schemas.openxmlformats.org/officeDocument/2006/relationships/image" Target="../media/image7.wmf"/><Relationship Id="rId28" Type="http://schemas.openxmlformats.org/officeDocument/2006/relationships/oleObject" Target="../embeddings/oleObject19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8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0.jpe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31640" y="1484784"/>
            <a:ext cx="7354282" cy="1358900"/>
          </a:xfrm>
        </p:spPr>
        <p:txBody>
          <a:bodyPr/>
          <a:lstStyle/>
          <a:p>
            <a:pPr algn="ctr" eaLnBrk="1" hangingPunct="1"/>
            <a:r>
              <a:rPr lang="zh-CN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   </a:t>
            </a:r>
            <a:r>
              <a:rPr lang="zh-CN" sz="6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8.3 同底数幂的除</a:t>
            </a:r>
            <a:r>
              <a:rPr lang="zh-CN" sz="6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法</a:t>
            </a:r>
            <a:endParaRPr lang="zh-CN" sz="60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17572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428875" y="298450"/>
            <a:ext cx="2738438" cy="701675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  </a:t>
            </a:r>
            <a:r>
              <a:rPr lang="zh-CN" sz="4000" b="1">
                <a:solidFill>
                  <a:srgbClr val="FFFF00"/>
                </a:solidFill>
                <a:ea typeface="华文新魏" panose="02010800040101010101" pitchFamily="2" charset="-122"/>
              </a:rPr>
              <a:t>例题讲解</a:t>
            </a:r>
            <a:endParaRPr lang="zh-CN" sz="4000" b="1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85938" y="1266825"/>
            <a:ext cx="485775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例</a:t>
            </a:r>
            <a:r>
              <a:rPr lang="en-US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zh-CN" sz="3600" b="1" dirty="0">
                <a:latin typeface="Times New Roman" panose="02020603050405020304" pitchFamily="18" charset="0"/>
              </a:rPr>
              <a:t>计算下列各题：</a:t>
            </a:r>
          </a:p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⑴ </a:t>
            </a:r>
            <a:r>
              <a:rPr lang="en-US" sz="3600" b="1" dirty="0">
                <a:latin typeface="Times New Roman" panose="02020603050405020304" pitchFamily="18" charset="0"/>
              </a:rPr>
              <a:t>(-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3600" b="1" dirty="0">
                <a:latin typeface="Times New Roman" panose="02020603050405020304" pitchFamily="18" charset="0"/>
              </a:rPr>
              <a:t>；           </a:t>
            </a:r>
            <a:endParaRPr lang="en-US" sz="3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⑵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y-x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⑶                           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357438" y="3624263"/>
          <a:ext cx="32353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r:id="rId3" imgW="1117600" imgH="304800" progId="Equation.DSMT4">
                  <p:embed/>
                </p:oleObj>
              </mc:Choice>
              <mc:Fallback>
                <p:oleObj r:id="rId3" imgW="1117600" imgH="30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624263"/>
                        <a:ext cx="32353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4786313" y="2143125"/>
          <a:ext cx="8651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r:id="rId5" imgW="216535" imgH="139700" progId="Equation.DSMT4">
                  <p:embed/>
                </p:oleObj>
              </mc:Choice>
              <mc:Fallback>
                <p:oleObj r:id="rId5" imgW="216535" imgH="139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2143125"/>
                        <a:ext cx="8651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5151438" y="2947988"/>
          <a:ext cx="14398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r:id="rId7" imgW="521335" imgH="228600" progId="Equation.DSMT4">
                  <p:embed/>
                </p:oleObj>
              </mc:Choice>
              <mc:Fallback>
                <p:oleObj r:id="rId7" imgW="521335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2947988"/>
                        <a:ext cx="14398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6157913" y="3749675"/>
          <a:ext cx="129381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r:id="rId9" imgW="407035" imgH="203200" progId="Equation.DSMT4">
                  <p:embed/>
                </p:oleObj>
              </mc:Choice>
              <mc:Fallback>
                <p:oleObj r:id="rId9" imgW="407035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3749675"/>
                        <a:ext cx="129381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图片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85750"/>
            <a:ext cx="836613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矩形 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5713" y="255588"/>
            <a:ext cx="36576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1285875" y="1857375"/>
            <a:ext cx="705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注意运算顺序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5" name="Rectangle 7"/>
          <p:cNvSpPr>
            <a:spLocks noChangeArrowheads="1"/>
          </p:cNvSpPr>
          <p:nvPr/>
        </p:nvSpPr>
        <p:spPr bwMode="auto">
          <a:xfrm>
            <a:off x="1301750" y="2643188"/>
            <a:ext cx="705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注意符号（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特别是负号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1301750" y="3571875"/>
            <a:ext cx="73739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3.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注意各运算性质的正确使用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301750" y="4500563"/>
            <a:ext cx="70564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4.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注意各运算性质的逆用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1357313" y="5357813"/>
            <a:ext cx="70564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5. </a:t>
            </a:r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注意运算结果是否算完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9"/>
          <p:cNvSpPr>
            <a:spLocks noChangeArrowheads="1"/>
          </p:cNvSpPr>
          <p:nvPr/>
        </p:nvSpPr>
        <p:spPr bwMode="auto">
          <a:xfrm>
            <a:off x="642938" y="928688"/>
            <a:ext cx="7358062" cy="203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例3想一想</a:t>
            </a:r>
            <a:r>
              <a:rPr lang="zh-CN" sz="3600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sz="4400" u="sng" dirty="0">
                <a:solidFill>
                  <a:srgbClr val="0000FF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同底数幂的乘法性质</a:t>
            </a:r>
            <a:r>
              <a:rPr lang="zh-CN" sz="4400" dirty="0"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zh-CN" sz="4400" u="sng" dirty="0">
                <a:solidFill>
                  <a:srgbClr val="0033CC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同底数幂的除法性质</a:t>
            </a:r>
            <a:r>
              <a:rPr lang="zh-CN" sz="4000" dirty="0">
                <a:latin typeface="黑体" panose="02010609060101010101" pitchFamily="49" charset="-122"/>
                <a:ea typeface="黑体" panose="02010609060101010101" pitchFamily="49" charset="-122"/>
              </a:rPr>
              <a:t>有什么</a:t>
            </a:r>
            <a:r>
              <a:rPr 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相同点</a:t>
            </a:r>
            <a:r>
              <a:rPr 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不同点</a:t>
            </a:r>
            <a:r>
              <a:rPr lang="zh-CN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2071688" y="3643313"/>
          <a:ext cx="18827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3" imgW="419735" imgH="203200" progId="Equation.DSMT4">
                  <p:embed/>
                </p:oleObj>
              </mc:Choice>
              <mc:Fallback>
                <p:oleObj r:id="rId3" imgW="419735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3643313"/>
                        <a:ext cx="18827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00125" y="3571875"/>
          <a:ext cx="3252788" cy="139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5" imgW="723900" imgH="457200" progId="Equation.DSMT4">
                  <p:embed/>
                </p:oleObj>
              </mc:Choice>
              <mc:Fallback>
                <p:oleObj r:id="rId5" imgW="7239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3571875"/>
                        <a:ext cx="3252788" cy="139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143375" y="4357688"/>
          <a:ext cx="35417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7" imgW="737235" imgH="203200" progId="Equation.DSMT4">
                  <p:embed/>
                </p:oleObj>
              </mc:Choice>
              <mc:Fallback>
                <p:oleObj r:id="rId7" imgW="737235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3375" y="4357688"/>
                        <a:ext cx="35417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000500" y="3643313"/>
          <a:ext cx="38179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r:id="rId9" imgW="737235" imgH="203200" progId="Equation.DSMT4">
                  <p:embed/>
                </p:oleObj>
              </mc:Choice>
              <mc:Fallback>
                <p:oleObj r:id="rId9" imgW="737235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643313"/>
                        <a:ext cx="3817938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3687763" y="1993900"/>
            <a:ext cx="2505075" cy="882650"/>
            <a:chOff x="0" y="0"/>
            <a:chExt cx="1578" cy="556"/>
          </a:xfrm>
        </p:grpSpPr>
        <p:pic>
          <p:nvPicPr>
            <p:cNvPr id="17411" name="Rectangle 2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578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52" y="95"/>
              <a:ext cx="1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sz="3600" b="1">
                  <a:solidFill>
                    <a:srgbClr val="42557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底数不变</a:t>
              </a:r>
            </a:p>
          </p:txBody>
        </p:sp>
      </p:grp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6000750" y="3576638"/>
            <a:ext cx="2270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指数相</a:t>
            </a:r>
            <a:r>
              <a:rPr lang="zh-CN" sz="54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减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357188" y="1857375"/>
            <a:ext cx="2270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>
                <a:solidFill>
                  <a:srgbClr val="FF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指数相</a:t>
            </a:r>
            <a:r>
              <a:rPr lang="zh-CN" sz="54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加</a:t>
            </a:r>
          </a:p>
        </p:txBody>
      </p:sp>
      <p:grpSp>
        <p:nvGrpSpPr>
          <p:cNvPr id="17415" name="Group 7"/>
          <p:cNvGrpSpPr/>
          <p:nvPr/>
        </p:nvGrpSpPr>
        <p:grpSpPr bwMode="auto">
          <a:xfrm>
            <a:off x="142875" y="0"/>
            <a:ext cx="5927725" cy="5357813"/>
            <a:chOff x="0" y="0"/>
            <a:chExt cx="3278" cy="3278"/>
          </a:xfrm>
        </p:grpSpPr>
        <p:sp>
          <p:nvSpPr>
            <p:cNvPr id="17416" name="Oval 8"/>
            <p:cNvSpPr>
              <a:spLocks noChangeArrowheads="1"/>
            </p:cNvSpPr>
            <p:nvPr/>
          </p:nvSpPr>
          <p:spPr bwMode="auto">
            <a:xfrm>
              <a:off x="0" y="0"/>
              <a:ext cx="3278" cy="3278"/>
            </a:xfrm>
            <a:prstGeom prst="ellipse">
              <a:avLst/>
            </a:prstGeom>
            <a:noFill/>
            <a:ln w="38100" cmpd="sng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zh-CN" sz="2400">
                <a:solidFill>
                  <a:srgbClr val="FFFF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750" y="131"/>
              <a:ext cx="2054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同底数幂相乘</a:t>
              </a:r>
            </a:p>
          </p:txBody>
        </p:sp>
      </p:grpSp>
      <p:grpSp>
        <p:nvGrpSpPr>
          <p:cNvPr id="17418" name="Group 10"/>
          <p:cNvGrpSpPr/>
          <p:nvPr/>
        </p:nvGrpSpPr>
        <p:grpSpPr bwMode="auto">
          <a:xfrm>
            <a:off x="2928938" y="1357313"/>
            <a:ext cx="6215062" cy="5500687"/>
            <a:chOff x="0" y="0"/>
            <a:chExt cx="3690" cy="3227"/>
          </a:xfrm>
        </p:grpSpPr>
        <p:sp>
          <p:nvSpPr>
            <p:cNvPr id="17419" name="Oval 11"/>
            <p:cNvSpPr>
              <a:spLocks noChangeArrowheads="1"/>
            </p:cNvSpPr>
            <p:nvPr/>
          </p:nvSpPr>
          <p:spPr bwMode="auto">
            <a:xfrm>
              <a:off x="0" y="0"/>
              <a:ext cx="3690" cy="3227"/>
            </a:xfrm>
            <a:prstGeom prst="ellipse">
              <a:avLst/>
            </a:prstGeom>
            <a:noFill/>
            <a:ln w="38100" cmpd="sng">
              <a:solidFill>
                <a:srgbClr val="FF66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908" y="2655"/>
              <a:ext cx="206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sz="40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同底数幂相除</a:t>
              </a:r>
            </a:p>
          </p:txBody>
        </p:sp>
      </p:grpSp>
      <p:grpSp>
        <p:nvGrpSpPr>
          <p:cNvPr id="17421" name="Group 13"/>
          <p:cNvGrpSpPr/>
          <p:nvPr/>
        </p:nvGrpSpPr>
        <p:grpSpPr bwMode="auto">
          <a:xfrm>
            <a:off x="3090863" y="2706688"/>
            <a:ext cx="2535237" cy="1998662"/>
            <a:chOff x="0" y="0"/>
            <a:chExt cx="1597" cy="1259"/>
          </a:xfrm>
        </p:grpSpPr>
        <p:pic>
          <p:nvPicPr>
            <p:cNvPr id="17422" name="Text Box 13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597" cy="1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23" y="95"/>
              <a:ext cx="1215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sz="3600" b="1">
                  <a:latin typeface="Times New Roman" panose="02020603050405020304" pitchFamily="18" charset="0"/>
                </a:rPr>
                <a:t>其中</a:t>
              </a:r>
              <a:r>
                <a:rPr lang="en-US" sz="3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m  ,  n</a:t>
              </a:r>
              <a:r>
                <a:rPr lang="zh-CN" sz="3600" b="1">
                  <a:latin typeface="Times New Roman" panose="02020603050405020304" pitchFamily="18" charset="0"/>
                </a:rPr>
                <a:t>都是</a:t>
              </a:r>
              <a:r>
                <a:rPr lang="zh-CN" sz="36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正整数</a:t>
              </a:r>
            </a:p>
          </p:txBody>
        </p:sp>
      </p:grp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3781425" y="4714875"/>
            <a:ext cx="52197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6600">
                <a:latin typeface="Tahoma" panose="020B0604030504040204" pitchFamily="34" charset="0"/>
              </a:rPr>
              <a:t>a</a:t>
            </a:r>
            <a:r>
              <a:rPr lang="en-US" sz="6600" baseline="30000">
                <a:latin typeface="Tahoma" panose="020B0604030504040204" pitchFamily="34" charset="0"/>
              </a:rPr>
              <a:t>m</a:t>
            </a:r>
            <a:r>
              <a:rPr lang="en-US" sz="6600">
                <a:solidFill>
                  <a:srgbClr val="FF0000"/>
                </a:solidFill>
                <a:cs typeface="Arial" panose="020B0604020202020204" pitchFamily="34" charset="0"/>
              </a:rPr>
              <a:t>÷</a:t>
            </a:r>
            <a:r>
              <a:rPr lang="en-US" sz="6600">
                <a:latin typeface="Tahoma" panose="020B0604030504040204" pitchFamily="34" charset="0"/>
              </a:rPr>
              <a:t>a</a:t>
            </a:r>
            <a:r>
              <a:rPr lang="en-US" sz="6600" baseline="30000">
                <a:latin typeface="Tahoma" panose="020B0604030504040204" pitchFamily="34" charset="0"/>
              </a:rPr>
              <a:t>n</a:t>
            </a:r>
            <a:r>
              <a:rPr lang="en-US" sz="6600">
                <a:latin typeface="Tahoma" panose="020B0604030504040204" pitchFamily="34" charset="0"/>
              </a:rPr>
              <a:t>=a</a:t>
            </a:r>
            <a:r>
              <a:rPr lang="en-US" sz="6600" baseline="30000">
                <a:latin typeface="Tahoma" panose="020B0604030504040204" pitchFamily="34" charset="0"/>
              </a:rPr>
              <a:t>m</a:t>
            </a:r>
            <a:r>
              <a:rPr lang="en-US" sz="6600" baseline="30000">
                <a:solidFill>
                  <a:srgbClr val="FF0000"/>
                </a:solidFill>
                <a:latin typeface="Tahoma" panose="020B0604030504040204" pitchFamily="34" charset="0"/>
              </a:rPr>
              <a:t>-</a:t>
            </a:r>
            <a:r>
              <a:rPr lang="en-US" sz="6600" baseline="30000">
                <a:latin typeface="Tahoma" panose="020B0604030504040204" pitchFamily="34" charset="0"/>
              </a:rPr>
              <a:t>n</a:t>
            </a:r>
            <a:endParaRPr lang="en-US" sz="3600">
              <a:latin typeface="Tahoma" panose="020B0604030504040204" pitchFamily="34" charset="0"/>
            </a:endParaRPr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390525" y="776288"/>
            <a:ext cx="48958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6600">
                <a:latin typeface="Tahoma" panose="020B0604030504040204" pitchFamily="34" charset="0"/>
              </a:rPr>
              <a:t>a</a:t>
            </a:r>
            <a:r>
              <a:rPr lang="en-US" sz="6600" baseline="30000">
                <a:latin typeface="Tahoma" panose="020B0604030504040204" pitchFamily="34" charset="0"/>
              </a:rPr>
              <a:t>m</a:t>
            </a:r>
            <a:r>
              <a:rPr lang="en-US" sz="6600" b="1">
                <a:solidFill>
                  <a:srgbClr val="FF3300"/>
                </a:solidFill>
                <a:latin typeface="Times New Roman" panose="02020603050405020304" pitchFamily="18" charset="0"/>
              </a:rPr>
              <a:t>·</a:t>
            </a:r>
            <a:r>
              <a:rPr lang="en-US" sz="6600">
                <a:latin typeface="Tahoma" panose="020B0604030504040204" pitchFamily="34" charset="0"/>
              </a:rPr>
              <a:t>a</a:t>
            </a:r>
            <a:r>
              <a:rPr lang="en-US" sz="6600" baseline="30000">
                <a:latin typeface="Tahoma" panose="020B0604030504040204" pitchFamily="34" charset="0"/>
              </a:rPr>
              <a:t>n</a:t>
            </a:r>
            <a:r>
              <a:rPr lang="en-US" sz="6600">
                <a:latin typeface="Tahoma" panose="020B0604030504040204" pitchFamily="34" charset="0"/>
              </a:rPr>
              <a:t>=a</a:t>
            </a:r>
            <a:r>
              <a:rPr lang="en-US" sz="6600" baseline="30000">
                <a:latin typeface="Tahoma" panose="020B0604030504040204" pitchFamily="34" charset="0"/>
              </a:rPr>
              <a:t>m</a:t>
            </a:r>
            <a:r>
              <a:rPr lang="en-US" sz="6600" b="1" baseline="30000">
                <a:solidFill>
                  <a:srgbClr val="FF3300"/>
                </a:solidFill>
                <a:latin typeface="Tahoma" panose="020B0604030504040204" pitchFamily="34" charset="0"/>
              </a:rPr>
              <a:t>+</a:t>
            </a:r>
            <a:r>
              <a:rPr lang="en-US" sz="6600" baseline="30000">
                <a:latin typeface="Tahoma" panose="020B0604030504040204" pitchFamily="34" charset="0"/>
              </a:rPr>
              <a:t>n</a:t>
            </a:r>
            <a:endParaRPr lang="en-US" sz="3600">
              <a:latin typeface="Tahoma" panose="020B0604030504040204" pitchFamily="34" charset="0"/>
            </a:endParaRPr>
          </a:p>
        </p:txBody>
      </p:sp>
      <p:pic>
        <p:nvPicPr>
          <p:cNvPr id="17426" name="Picture 16" descr="Bi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0"/>
            <a:ext cx="1477962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7" name="矩形 14"/>
          <p:cNvSpPr>
            <a:spLocks noChangeArrowheads="1"/>
          </p:cNvSpPr>
          <p:nvPr/>
        </p:nvSpPr>
        <p:spPr bwMode="auto">
          <a:xfrm>
            <a:off x="6286500" y="1785938"/>
            <a:ext cx="2143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≠0</a:t>
            </a:r>
            <a:endParaRPr lang="zh-CN" sz="5400"/>
          </a:p>
        </p:txBody>
      </p:sp>
      <p:sp>
        <p:nvSpPr>
          <p:cNvPr id="17428" name="矩形 15"/>
          <p:cNvSpPr>
            <a:spLocks noChangeArrowheads="1"/>
          </p:cNvSpPr>
          <p:nvPr/>
        </p:nvSpPr>
        <p:spPr bwMode="auto">
          <a:xfrm>
            <a:off x="6357938" y="2643188"/>
            <a:ext cx="15414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5400" b="1">
                <a:latin typeface="Times New Roman" panose="02020603050405020304" pitchFamily="18" charset="0"/>
              </a:rPr>
              <a:t>m&gt;n</a:t>
            </a:r>
            <a:endParaRPr lang="zh-CN" sz="5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utoUpdateAnimBg="0"/>
      <p:bldP spid="17414" grpId="0" autoUpdateAnimBg="0"/>
      <p:bldP spid="17424" grpId="0" autoUpdateAnimBg="0"/>
      <p:bldP spid="17425" grpId="0" autoUpdateAnimBg="0"/>
      <p:bldP spid="17427" grpId="0" autoUpdateAnimBg="0"/>
      <p:bldP spid="1742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00188" y="500063"/>
            <a:ext cx="7215187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anose="02040604050505020304"/>
                <a:ea typeface="华文中宋" panose="02010600040101010101" pitchFamily="2" charset="-122"/>
              </a:rPr>
              <a:t>           </a:t>
            </a:r>
            <a:r>
              <a:rPr lang="en-US" sz="4400" b="1" dirty="0">
                <a:latin typeface="宋体" panose="02010600030101010101" pitchFamily="2" charset="-122"/>
              </a:rPr>
              <a:t>1.</a:t>
            </a:r>
            <a:r>
              <a:rPr lang="zh-CN" sz="4400" b="1" dirty="0">
                <a:latin typeface="宋体" panose="02010600030101010101" pitchFamily="2" charset="-122"/>
              </a:rPr>
              <a:t>填空：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sz="4400" b="1" dirty="0">
                <a:latin typeface="宋体" panose="02010600030101010101" pitchFamily="2" charset="-122"/>
              </a:rPr>
              <a:t>（</a:t>
            </a:r>
            <a:r>
              <a:rPr lang="en-US" sz="4400" b="1" dirty="0">
                <a:latin typeface="宋体" panose="02010600030101010101" pitchFamily="2" charset="-122"/>
              </a:rPr>
              <a:t>1</a:t>
            </a:r>
            <a:r>
              <a:rPr lang="zh-CN" sz="4400" b="1" dirty="0">
                <a:latin typeface="宋体" panose="02010600030101010101" pitchFamily="2" charset="-122"/>
              </a:rPr>
              <a:t>）</a:t>
            </a:r>
            <a:r>
              <a:rPr lang="en-US" sz="4400" b="1" dirty="0">
                <a:latin typeface="宋体" panose="02010600030101010101" pitchFamily="2" charset="-122"/>
              </a:rPr>
              <a:t>a</a:t>
            </a:r>
            <a:r>
              <a:rPr lang="en-US" sz="4400" b="1" baseline="30000" dirty="0">
                <a:latin typeface="宋体" panose="02010600030101010101" pitchFamily="2" charset="-122"/>
              </a:rPr>
              <a:t>6</a:t>
            </a:r>
            <a:r>
              <a:rPr lang="en-US" sz="4400" dirty="0">
                <a:latin typeface="宋体" panose="02010600030101010101" pitchFamily="2" charset="-122"/>
                <a:cs typeface="Arial" panose="020B0604020202020204" pitchFamily="34" charset="0"/>
              </a:rPr>
              <a:t>÷</a:t>
            </a:r>
            <a:r>
              <a:rPr lang="zh-CN" sz="4400" b="1" dirty="0">
                <a:latin typeface="宋体" panose="02010600030101010101" pitchFamily="2" charset="-122"/>
              </a:rPr>
              <a:t>（  ）</a:t>
            </a:r>
            <a:r>
              <a:rPr lang="en-US" sz="4400" b="1" dirty="0">
                <a:latin typeface="宋体" panose="02010600030101010101" pitchFamily="2" charset="-122"/>
              </a:rPr>
              <a:t>=</a:t>
            </a:r>
            <a:r>
              <a:rPr lang="zh-CN" sz="4400" b="1" dirty="0">
                <a:latin typeface="宋体" panose="02010600030101010101" pitchFamily="2" charset="-122"/>
              </a:rPr>
              <a:t>　</a:t>
            </a:r>
            <a:r>
              <a:rPr lang="en-US" sz="4400" b="1" dirty="0">
                <a:latin typeface="宋体" panose="02010600030101010101" pitchFamily="2" charset="-122"/>
              </a:rPr>
              <a:t>a </a:t>
            </a:r>
            <a:endParaRPr lang="en-US" sz="4400" b="1" baseline="30000" dirty="0">
              <a:latin typeface="宋体" panose="02010600030101010101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sz="4400" b="1" dirty="0">
                <a:latin typeface="宋体" panose="02010600030101010101" pitchFamily="2" charset="-122"/>
              </a:rPr>
              <a:t>（</a:t>
            </a:r>
            <a:r>
              <a:rPr lang="en-US" sz="4400" b="1" dirty="0">
                <a:latin typeface="宋体" panose="02010600030101010101" pitchFamily="2" charset="-122"/>
              </a:rPr>
              <a:t>2</a:t>
            </a:r>
            <a:r>
              <a:rPr lang="zh-CN" sz="4400" b="1" dirty="0">
                <a:latin typeface="宋体" panose="02010600030101010101" pitchFamily="2" charset="-122"/>
              </a:rPr>
              <a:t>）（  ）</a:t>
            </a:r>
            <a:r>
              <a:rPr lang="en-US" sz="4400" dirty="0">
                <a:latin typeface="宋体" panose="02010600030101010101" pitchFamily="2" charset="-122"/>
                <a:cs typeface="Arial" panose="020B0604020202020204" pitchFamily="34" charset="0"/>
              </a:rPr>
              <a:t>÷</a:t>
            </a:r>
            <a:r>
              <a:rPr lang="en-US" sz="4400" b="1" dirty="0">
                <a:latin typeface="宋体" panose="02010600030101010101" pitchFamily="2" charset="-122"/>
              </a:rPr>
              <a:t> x</a:t>
            </a:r>
            <a:r>
              <a:rPr lang="en-US" sz="4400" b="1" baseline="30000" dirty="0">
                <a:latin typeface="宋体" panose="02010600030101010101" pitchFamily="2" charset="-122"/>
              </a:rPr>
              <a:t>3</a:t>
            </a:r>
            <a:r>
              <a:rPr lang="en-US" sz="4400" b="1" dirty="0">
                <a:latin typeface="宋体" panose="02010600030101010101" pitchFamily="2" charset="-122"/>
              </a:rPr>
              <a:t>=</a:t>
            </a:r>
            <a:r>
              <a:rPr lang="en-US" sz="4400" b="1" dirty="0">
                <a:solidFill>
                  <a:srgbClr val="FF0000"/>
                </a:solidFill>
                <a:latin typeface="宋体" panose="02010600030101010101" pitchFamily="2" charset="-122"/>
              </a:rPr>
              <a:t> </a:t>
            </a:r>
            <a:r>
              <a:rPr lang="en-US" sz="4400" b="1" dirty="0">
                <a:latin typeface="宋体" panose="02010600030101010101" pitchFamily="2" charset="-122"/>
              </a:rPr>
              <a:t>x</a:t>
            </a:r>
            <a:r>
              <a:rPr lang="en-US" sz="4400" b="1" baseline="30000" dirty="0">
                <a:latin typeface="宋体" panose="02010600030101010101" pitchFamily="2" charset="-122"/>
              </a:rPr>
              <a:t>4</a:t>
            </a:r>
          </a:p>
          <a:p>
            <a:pPr algn="just" eaLnBrk="1" hangingPunct="1">
              <a:spcBef>
                <a:spcPct val="50000"/>
              </a:spcBef>
            </a:pPr>
            <a:r>
              <a:rPr lang="zh-CN" sz="4400" b="1" dirty="0">
                <a:latin typeface="宋体" panose="02010600030101010101" pitchFamily="2" charset="-122"/>
              </a:rPr>
              <a:t>（</a:t>
            </a:r>
            <a:r>
              <a:rPr lang="en-US" sz="4400" b="1" dirty="0">
                <a:latin typeface="宋体" panose="02010600030101010101" pitchFamily="2" charset="-122"/>
              </a:rPr>
              <a:t>3</a:t>
            </a:r>
            <a:r>
              <a:rPr lang="zh-CN" sz="4400" b="1" dirty="0">
                <a:latin typeface="宋体" panose="02010600030101010101" pitchFamily="2" charset="-122"/>
              </a:rPr>
              <a:t>）ｘ</a:t>
            </a:r>
            <a:r>
              <a:rPr lang="en-US" sz="4400" b="1" baseline="30000" dirty="0">
                <a:latin typeface="宋体" panose="02010600030101010101" pitchFamily="2" charset="-122"/>
              </a:rPr>
              <a:t>3m</a:t>
            </a:r>
            <a:r>
              <a:rPr lang="en-US" sz="4400" dirty="0">
                <a:latin typeface="宋体" panose="02010600030101010101" pitchFamily="2" charset="-122"/>
                <a:cs typeface="Arial" panose="020B0604020202020204" pitchFamily="34" charset="0"/>
              </a:rPr>
              <a:t>÷</a:t>
            </a:r>
            <a:r>
              <a:rPr lang="en-US" sz="4400" b="1" dirty="0">
                <a:latin typeface="宋体" panose="02010600030101010101" pitchFamily="2" charset="-122"/>
              </a:rPr>
              <a:t>x</a:t>
            </a:r>
            <a:r>
              <a:rPr lang="en-US" sz="4400" b="1" baseline="30000" dirty="0">
                <a:latin typeface="宋体" panose="02010600030101010101" pitchFamily="2" charset="-122"/>
              </a:rPr>
              <a:t>m </a:t>
            </a:r>
            <a:r>
              <a:rPr lang="en-US" sz="4400" b="1" dirty="0">
                <a:latin typeface="宋体" panose="02010600030101010101" pitchFamily="2" charset="-122"/>
              </a:rPr>
              <a:t>=</a:t>
            </a:r>
            <a:r>
              <a:rPr lang="zh-CN" sz="4400" b="1" dirty="0">
                <a:latin typeface="宋体" panose="02010600030101010101" pitchFamily="2" charset="-122"/>
              </a:rPr>
              <a:t>（    ）</a:t>
            </a:r>
            <a:endParaRPr lang="en-US" sz="4400" b="1" dirty="0">
              <a:latin typeface="宋体" panose="02010600030101010101" pitchFamily="2" charset="-122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zh-CN" sz="4400" b="1" dirty="0">
                <a:latin typeface="宋体" panose="02010600030101010101" pitchFamily="2" charset="-122"/>
              </a:rPr>
              <a:t>（</a:t>
            </a:r>
            <a:r>
              <a:rPr lang="en-US" sz="4400" b="1" dirty="0">
                <a:latin typeface="宋体" panose="02010600030101010101" pitchFamily="2" charset="-122"/>
              </a:rPr>
              <a:t>4</a:t>
            </a:r>
            <a:r>
              <a:rPr lang="zh-CN" sz="4400" b="1" dirty="0">
                <a:latin typeface="宋体" panose="02010600030101010101" pitchFamily="2" charset="-122"/>
              </a:rPr>
              <a:t>）</a:t>
            </a:r>
            <a:r>
              <a:rPr lang="en-US" sz="4400" b="1" dirty="0">
                <a:latin typeface="宋体" panose="02010600030101010101" pitchFamily="2" charset="-122"/>
              </a:rPr>
              <a:t>x</a:t>
            </a:r>
            <a:r>
              <a:rPr lang="en-US" sz="4400" b="1" baseline="30000" dirty="0">
                <a:latin typeface="宋体" panose="02010600030101010101" pitchFamily="2" charset="-122"/>
              </a:rPr>
              <a:t>6</a:t>
            </a:r>
            <a:r>
              <a:rPr lang="en-US" sz="4400" dirty="0">
                <a:latin typeface="宋体" panose="02010600030101010101" pitchFamily="2" charset="-122"/>
                <a:cs typeface="Arial" panose="020B0604020202020204" pitchFamily="34" charset="0"/>
              </a:rPr>
              <a:t>÷ </a:t>
            </a:r>
            <a:r>
              <a:rPr lang="en-US" sz="4400" b="1" dirty="0">
                <a:latin typeface="宋体" panose="02010600030101010101" pitchFamily="2" charset="-122"/>
              </a:rPr>
              <a:t>x</a:t>
            </a:r>
            <a:r>
              <a:rPr lang="en-US" sz="4400" b="1" baseline="30000" dirty="0">
                <a:latin typeface="宋体" panose="02010600030101010101" pitchFamily="2" charset="-122"/>
              </a:rPr>
              <a:t>(   )</a:t>
            </a:r>
            <a:r>
              <a:rPr lang="en-US" sz="4400" b="1" dirty="0">
                <a:latin typeface="宋体" panose="02010600030101010101" pitchFamily="2" charset="-122"/>
              </a:rPr>
              <a:t>=x</a:t>
            </a:r>
            <a:r>
              <a:rPr lang="en-US" sz="4400" b="1" baseline="30000" dirty="0">
                <a:latin typeface="宋体" panose="02010600030101010101" pitchFamily="2" charset="-122"/>
              </a:rPr>
              <a:t>3</a:t>
            </a:r>
            <a:r>
              <a:rPr lang="en-US" sz="4400" b="1" dirty="0">
                <a:latin typeface="宋体" panose="02010600030101010101" pitchFamily="2" charset="-122"/>
              </a:rPr>
              <a:t>·x</a:t>
            </a:r>
          </a:p>
          <a:p>
            <a:pPr eaLnBrk="1" hangingPunct="1">
              <a:spcBef>
                <a:spcPct val="50000"/>
              </a:spcBef>
            </a:pPr>
            <a:r>
              <a:rPr lang="zh-CN" sz="4400" b="1" dirty="0">
                <a:latin typeface="宋体" panose="02010600030101010101" pitchFamily="2" charset="-122"/>
              </a:rPr>
              <a:t>（</a:t>
            </a:r>
            <a:r>
              <a:rPr lang="en-US" sz="4400" b="1" dirty="0">
                <a:latin typeface="宋体" panose="02010600030101010101" pitchFamily="2" charset="-122"/>
              </a:rPr>
              <a:t>5</a:t>
            </a:r>
            <a:r>
              <a:rPr lang="zh-CN" sz="4400" b="1" dirty="0">
                <a:latin typeface="宋体" panose="02010600030101010101" pitchFamily="2" charset="-122"/>
              </a:rPr>
              <a:t>）</a:t>
            </a:r>
            <a:r>
              <a:rPr lang="en-US" sz="4400" b="1" dirty="0">
                <a:latin typeface="宋体" panose="02010600030101010101" pitchFamily="2" charset="-122"/>
              </a:rPr>
              <a:t>a</a:t>
            </a:r>
            <a:r>
              <a:rPr lang="en-US" sz="4400" b="1" baseline="30000" dirty="0">
                <a:latin typeface="宋体" panose="02010600030101010101" pitchFamily="2" charset="-122"/>
              </a:rPr>
              <a:t>2n+1</a:t>
            </a:r>
            <a:r>
              <a:rPr lang="en-US" sz="4400" dirty="0">
                <a:latin typeface="宋体" panose="02010600030101010101" pitchFamily="2" charset="-122"/>
                <a:cs typeface="Arial" panose="020B0604020202020204" pitchFamily="34" charset="0"/>
              </a:rPr>
              <a:t>÷ </a:t>
            </a:r>
            <a:r>
              <a:rPr lang="en-US" sz="4400" b="1" dirty="0">
                <a:latin typeface="宋体" panose="02010600030101010101" pitchFamily="2" charset="-122"/>
              </a:rPr>
              <a:t>a</a:t>
            </a:r>
            <a:r>
              <a:rPr lang="en-US" sz="4400" b="1" baseline="30000" dirty="0">
                <a:latin typeface="宋体" panose="02010600030101010101" pitchFamily="2" charset="-122"/>
              </a:rPr>
              <a:t>( </a:t>
            </a:r>
            <a:r>
              <a:rPr lang="en-US" sz="4400" b="1" dirty="0">
                <a:latin typeface="宋体" panose="02010600030101010101" pitchFamily="2" charset="-122"/>
              </a:rPr>
              <a:t> </a:t>
            </a:r>
            <a:r>
              <a:rPr lang="en-US" sz="4400" b="1" baseline="30000" dirty="0">
                <a:latin typeface="宋体" panose="02010600030101010101" pitchFamily="2" charset="-122"/>
              </a:rPr>
              <a:t>)</a:t>
            </a:r>
            <a:r>
              <a:rPr lang="en-US" sz="4400" b="1" dirty="0">
                <a:latin typeface="宋体" panose="02010600030101010101" pitchFamily="2" charset="-122"/>
              </a:rPr>
              <a:t>=a</a:t>
            </a:r>
            <a:r>
              <a:rPr lang="en-US" sz="4400" b="1" baseline="30000" dirty="0">
                <a:latin typeface="宋体" panose="02010600030101010101" pitchFamily="2" charset="-122"/>
              </a:rPr>
              <a:t>n+1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4500563" y="1500188"/>
            <a:ext cx="785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a</a:t>
            </a:r>
            <a:r>
              <a:rPr lang="en-US" sz="4000" b="1" baseline="3000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5</a:t>
            </a:r>
            <a:endParaRPr lang="en-US" sz="4000" b="1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436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929313" y="3571875"/>
            <a:ext cx="2143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zh-CN" sz="4000" b="1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ｘ</a:t>
            </a:r>
            <a:r>
              <a:rPr lang="en-US" sz="4000" b="1" baseline="3000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2m</a:t>
            </a:r>
            <a:endParaRPr lang="en-US" sz="4000" b="1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437" name="矩形 12"/>
          <p:cNvSpPr>
            <a:spLocks noChangeArrowheads="1"/>
          </p:cNvSpPr>
          <p:nvPr/>
        </p:nvSpPr>
        <p:spPr bwMode="auto">
          <a:xfrm>
            <a:off x="3500438" y="2571750"/>
            <a:ext cx="788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x</a:t>
            </a:r>
            <a:r>
              <a:rPr lang="en-US" sz="4000" b="1" baseline="30000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7</a:t>
            </a:r>
            <a:r>
              <a:rPr lang="zh-CN" sz="4000" b="1" dirty="0">
                <a:latin typeface="Dotum" pitchFamily="34" charset="-127"/>
                <a:ea typeface="Dotum" pitchFamily="34" charset="-127"/>
              </a:rPr>
              <a:t> </a:t>
            </a:r>
            <a:endParaRPr lang="zh-CN" sz="4000" dirty="0"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18438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857750" y="4429125"/>
            <a:ext cx="4286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2</a:t>
            </a:r>
          </a:p>
        </p:txBody>
      </p:sp>
      <p:sp>
        <p:nvSpPr>
          <p:cNvPr id="18439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357813" y="5429250"/>
            <a:ext cx="428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n</a:t>
            </a:r>
          </a:p>
        </p:txBody>
      </p:sp>
      <p:sp>
        <p:nvSpPr>
          <p:cNvPr id="18440" name="Rectangle 2"/>
          <p:cNvSpPr>
            <a:spLocks noChangeArrowheads="1"/>
          </p:cNvSpPr>
          <p:nvPr/>
        </p:nvSpPr>
        <p:spPr bwMode="auto">
          <a:xfrm>
            <a:off x="214313" y="0"/>
            <a:ext cx="2786062" cy="714375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 dirty="0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检测与练习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 bwMode="auto">
          <a:xfrm>
            <a:off x="1071563" y="1000125"/>
            <a:ext cx="9144000" cy="5032375"/>
            <a:chOff x="0" y="0"/>
            <a:chExt cx="5760" cy="3170"/>
          </a:xfrm>
        </p:grpSpPr>
        <p:sp>
          <p:nvSpPr>
            <p:cNvPr id="1945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3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en-US" sz="3600" b="1" dirty="0">
                  <a:latin typeface="Times New Roman" panose="02020603050405020304" pitchFamily="18" charset="0"/>
                </a:rPr>
                <a:t>2.</a:t>
              </a:r>
              <a:r>
                <a:rPr lang="zh-CN" sz="3600" b="1" dirty="0">
                  <a:latin typeface="Times New Roman" panose="02020603050405020304" pitchFamily="18" charset="0"/>
                </a:rPr>
                <a:t>计算：</a:t>
              </a:r>
            </a:p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zh-CN" sz="3600" b="1" dirty="0">
                  <a:latin typeface="Times New Roman" panose="02020603050405020304" pitchFamily="18" charset="0"/>
                </a:rPr>
                <a:t>   ⑴                          ；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zh-CN" sz="3600" b="1" dirty="0">
                  <a:latin typeface="Times New Roman" panose="02020603050405020304" pitchFamily="18" charset="0"/>
                </a:rPr>
                <a:t>⑵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(-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÷(-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zh-CN" altLang="zh-CN" sz="3600" b="1" dirty="0">
                  <a:latin typeface="Times New Roman" panose="02020603050405020304" pitchFamily="18" charset="0"/>
                </a:rPr>
                <a:t> 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；</a:t>
              </a:r>
            </a:p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⑶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(-</a:t>
              </a:r>
              <a:r>
                <a:rPr lang="en-US" sz="36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÷(-</a:t>
              </a:r>
              <a:r>
                <a:rPr lang="en-US" sz="3600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3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；     </a:t>
              </a:r>
              <a:endPara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>
                <a:lnSpc>
                  <a:spcPct val="140000"/>
                </a:lnSpc>
                <a:spcBef>
                  <a:spcPct val="50000"/>
                </a:spcBef>
              </a:pP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⑷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10n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÷</a:t>
              </a:r>
              <a:r>
                <a:rPr lang="en-US" sz="3600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sz="3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2n     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(n</a:t>
              </a:r>
              <a:r>
                <a:rPr 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是正整数）</a:t>
              </a:r>
              <a:r>
                <a:rPr lang="en-US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630" y="495"/>
            <a:ext cx="1678" cy="7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8" r:id="rId3" imgW="1003935" imgH="469900" progId="Equation.DSMT4">
                    <p:embed/>
                  </p:oleObj>
                </mc:Choice>
                <mc:Fallback>
                  <p:oleObj r:id="rId3" imgW="1003935" imgH="4699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" y="495"/>
                          <a:ext cx="1678" cy="7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214313" y="0"/>
            <a:ext cx="2786062" cy="714375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>
                <a:solidFill>
                  <a:srgbClr val="FFFF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检测与练习</a:t>
            </a: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5143500" y="1928813"/>
          <a:ext cx="912813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r:id="rId5" imgW="330835" imgH="394335" progId="Equation.DSMT4">
                  <p:embed/>
                </p:oleObj>
              </mc:Choice>
              <mc:Fallback>
                <p:oleObj r:id="rId5" imgW="330835" imgH="394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1928813"/>
                        <a:ext cx="912813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786313" y="3286125"/>
          <a:ext cx="6302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r:id="rId7" imgW="177800" imgH="203835" progId="Equation.DSMT4">
                  <p:embed/>
                </p:oleObj>
              </mc:Choice>
              <mc:Fallback>
                <p:oleObj r:id="rId7" imgW="177800" imgH="2038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3286125"/>
                        <a:ext cx="63023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5286375" y="4286250"/>
          <a:ext cx="12303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r:id="rId9" imgW="394335" imgH="228600" progId="Equation.DSMT4">
                  <p:embed/>
                </p:oleObj>
              </mc:Choice>
              <mc:Fallback>
                <p:oleObj r:id="rId9" imgW="394335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286250"/>
                        <a:ext cx="12303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7085013" y="5249863"/>
          <a:ext cx="800100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r:id="rId11" imgW="229235" imgH="203835" progId="Equation.DSMT4">
                  <p:embed/>
                </p:oleObj>
              </mc:Choice>
              <mc:Fallback>
                <p:oleObj r:id="rId11" imgW="229235" imgH="2038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013" y="5249863"/>
                        <a:ext cx="800100" cy="70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786063" y="428625"/>
            <a:ext cx="2738437" cy="701675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</a:rPr>
              <a:t>  </a:t>
            </a:r>
            <a:r>
              <a:rPr lang="zh-CN" sz="4000" b="1">
                <a:solidFill>
                  <a:srgbClr val="FFFF00"/>
                </a:solidFill>
              </a:rPr>
              <a:t>能力</a:t>
            </a:r>
            <a:r>
              <a:rPr lang="zh-CN" sz="4000" b="1">
                <a:solidFill>
                  <a:srgbClr val="FFFF00"/>
                </a:solidFill>
                <a:ea typeface="华文新魏" panose="02010800040101010101" pitchFamily="2" charset="-122"/>
              </a:rPr>
              <a:t>提升</a:t>
            </a:r>
            <a:endParaRPr lang="zh-CN" sz="4000" b="1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529" y="779462"/>
            <a:ext cx="8424936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计算：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zh-CN" sz="3600" b="1" dirty="0">
                <a:latin typeface="Times New Roman" panose="02020603050405020304" pitchFamily="18" charset="0"/>
              </a:rPr>
              <a:t>⑴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3600" b="1" dirty="0">
                <a:latin typeface="Times New Roman" panose="02020603050405020304" pitchFamily="18" charset="0"/>
              </a:rPr>
              <a:t>    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 ⑵ </a:t>
            </a:r>
            <a:r>
              <a:rPr lang="en-US" sz="3600" b="1" dirty="0">
                <a:latin typeface="Times New Roman" panose="02020603050405020304" pitchFamily="18" charset="0"/>
              </a:rPr>
              <a:t>(2</a:t>
            </a:r>
            <a:r>
              <a:rPr lang="en-US" sz="3600" b="1" i="1" dirty="0">
                <a:latin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</a:rPr>
              <a:t>6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÷(-2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⑶ </a:t>
            </a:r>
            <a:r>
              <a:rPr lang="en-US" sz="3600" b="1" dirty="0">
                <a:latin typeface="Times New Roman" panose="02020603050405020304" pitchFamily="18" charset="0"/>
              </a:rPr>
              <a:t>-</a:t>
            </a:r>
            <a:r>
              <a:rPr lang="en-US" sz="3600" b="1" i="1" dirty="0">
                <a:latin typeface="Times New Roman" panose="02020603050405020304" pitchFamily="18" charset="0"/>
              </a:rPr>
              <a:t>m</a:t>
            </a:r>
            <a:r>
              <a:rPr lang="en-US" sz="3600" b="1" baseline="30000" dirty="0">
                <a:latin typeface="Times New Roman" panose="02020603050405020304" pitchFamily="18" charset="0"/>
              </a:rPr>
              <a:t>7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÷(-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zh-CN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⑷                    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55650" y="3860800"/>
          <a:ext cx="21431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3" imgW="774700" imgH="304800" progId="Equation.DSMT4">
                  <p:embed/>
                </p:oleObj>
              </mc:Choice>
              <mc:Fallback>
                <p:oleObj r:id="rId3" imgW="774700" imgH="30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860800"/>
                        <a:ext cx="2143125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4427538" y="1628775"/>
          <a:ext cx="1885950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7" r:id="rId5" imgW="647700" imgH="965835" progId="Equation.DSMT4">
                  <p:embed/>
                </p:oleObj>
              </mc:Choice>
              <mc:Fallback>
                <p:oleObj r:id="rId5" imgW="647700" imgH="9658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628775"/>
                        <a:ext cx="1885950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286125" y="3429000"/>
          <a:ext cx="51435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r:id="rId3" imgW="825500" imgH="203200" progId="Equation.DSMT4">
                  <p:embed/>
                </p:oleObj>
              </mc:Choice>
              <mc:Fallback>
                <p:oleObj r:id="rId3" imgW="825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429000"/>
                        <a:ext cx="5143500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7" name="Picture 4" descr="w0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785813"/>
            <a:ext cx="1357313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643063" y="857250"/>
          <a:ext cx="5457825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r:id="rId6" imgW="1347470" imgH="457835" progId="Equation.DSMT4">
                  <p:embed/>
                </p:oleObj>
              </mc:Choice>
              <mc:Fallback>
                <p:oleObj r:id="rId6" imgW="1347470" imgH="4578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857250"/>
                        <a:ext cx="5457825" cy="185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85750" y="3714750"/>
            <a:ext cx="7056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000" b="1">
                <a:latin typeface="Times New Roman" panose="02020603050405020304" pitchFamily="18" charset="0"/>
              </a:rPr>
              <a:t>公式的逆用：</a:t>
            </a:r>
            <a:endParaRPr lang="en-US" sz="4000" b="1">
              <a:latin typeface="Times New Roman" panose="02020603050405020304" pitchFamily="18" charset="0"/>
            </a:endParaRPr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5500688" y="1785938"/>
          <a:ext cx="5667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r:id="rId8" imgW="152400" imgH="394335" progId="Equation.DSMT4">
                  <p:embed/>
                </p:oleObj>
              </mc:Choice>
              <mc:Fallback>
                <p:oleObj r:id="rId8" imgW="152400" imgH="394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1785938"/>
                        <a:ext cx="566737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132138" y="333375"/>
            <a:ext cx="2446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4400" b="1" dirty="0">
                <a:solidFill>
                  <a:srgbClr val="0B0C1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小   结</a:t>
            </a:r>
            <a:endParaRPr lang="zh-CN" sz="4400" dirty="0">
              <a:solidFill>
                <a:srgbClr val="0B0C19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57188" y="1428750"/>
            <a:ext cx="8391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B0C19"/>
                </a:solidFill>
                <a:latin typeface="Times New Roman" panose="02020603050405020304" pitchFamily="18" charset="0"/>
              </a:rPr>
              <a:t>⒈ </a:t>
            </a:r>
            <a:r>
              <a:rPr lang="zh-CN" sz="3600" b="1" dirty="0">
                <a:solidFill>
                  <a:srgbClr val="0B0C19"/>
                </a:solidFill>
                <a:latin typeface="Times New Roman" panose="02020603050405020304" pitchFamily="18" charset="0"/>
              </a:rPr>
              <a:t>同底数幂的除法的运算性质</a:t>
            </a:r>
            <a:r>
              <a:rPr lang="zh-CN" sz="3600" b="1" dirty="0"/>
              <a:t>；</a:t>
            </a:r>
          </a:p>
        </p:txBody>
      </p:sp>
      <p:sp>
        <p:nvSpPr>
          <p:cNvPr id="22532" name="Rectangle 19"/>
          <p:cNvSpPr>
            <a:spLocks noChangeArrowheads="1"/>
          </p:cNvSpPr>
          <p:nvPr/>
        </p:nvSpPr>
        <p:spPr bwMode="auto">
          <a:xfrm>
            <a:off x="357188" y="2357438"/>
            <a:ext cx="8177212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sz="3600" b="1" dirty="0">
                <a:solidFill>
                  <a:srgbClr val="0B0C19"/>
                </a:solidFill>
                <a:latin typeface="Times New Roman" panose="02020603050405020304" pitchFamily="18" charset="0"/>
              </a:rPr>
              <a:t>⒉ </a:t>
            </a:r>
            <a:r>
              <a:rPr lang="zh-CN" sz="3600" b="1" dirty="0">
                <a:solidFill>
                  <a:srgbClr val="0B0C19"/>
                </a:solidFill>
                <a:latin typeface="Times New Roman" panose="02020603050405020304" pitchFamily="18" charset="0"/>
              </a:rPr>
              <a:t>应用同底数幂除法的运算性质进行运算时应注意哪些</a:t>
            </a:r>
            <a:r>
              <a:rPr lang="zh-CN" sz="3600" b="1" dirty="0" smtClean="0"/>
              <a:t>？</a:t>
            </a:r>
            <a:r>
              <a:rPr lang="en-US" altLang="zh-CN" sz="3600" b="1" dirty="0" smtClean="0"/>
              <a:t> </a:t>
            </a:r>
            <a:endParaRPr lang="zh-C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/>
          <p:nvPr/>
        </p:nvGrpSpPr>
        <p:grpSpPr bwMode="auto">
          <a:xfrm>
            <a:off x="3348038" y="3573463"/>
            <a:ext cx="2967037" cy="579437"/>
            <a:chOff x="0" y="0"/>
            <a:chExt cx="1824" cy="365"/>
          </a:xfrm>
        </p:grpSpPr>
        <p:sp>
          <p:nvSpPr>
            <p:cNvPr id="6147" name="Rectangle 14" descr="PE03255_"/>
            <p:cNvSpPr>
              <a:spLocks noChangeArrowheads="1"/>
            </p:cNvSpPr>
            <p:nvPr/>
          </p:nvSpPr>
          <p:spPr bwMode="auto">
            <a:xfrm>
              <a:off x="912" y="0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sz="32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6148" name="Rectangle 15" descr="PE03255_"/>
            <p:cNvSpPr>
              <a:spLocks noChangeArrowheads="1"/>
            </p:cNvSpPr>
            <p:nvPr/>
          </p:nvSpPr>
          <p:spPr bwMode="auto">
            <a:xfrm>
              <a:off x="0" y="22"/>
              <a:ext cx="672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endParaRPr lang="zh-CN" sz="280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149" name="Rectangle 19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6150" name="Rectangle 22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6151" name="Rectangle 24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6152" name="Rectangle 25"/>
          <p:cNvSpPr>
            <a:spLocks noChangeArrowheads="1"/>
          </p:cNvSpPr>
          <p:nvPr/>
        </p:nvSpPr>
        <p:spPr bwMode="auto">
          <a:xfrm>
            <a:off x="395288" y="1214438"/>
            <a:ext cx="87487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通常人讲话时声音的强度是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摩托车行驶时发出的声音的强度是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摩托车发出的声音强度是人讲话时的声音强度多少倍？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3000375" y="87313"/>
            <a:ext cx="3000375" cy="76200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</a:rPr>
              <a:t>  </a:t>
            </a:r>
            <a:r>
              <a:rPr lang="zh-CN" sz="4000" b="1" dirty="0">
                <a:solidFill>
                  <a:srgbClr val="FFFF00"/>
                </a:solidFill>
                <a:ea typeface="华文新魏" panose="02010800040101010101" pitchFamily="2" charset="-122"/>
              </a:rPr>
              <a:t>学前准备</a:t>
            </a:r>
            <a:endParaRPr lang="zh-CN" sz="4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6154" name="矩形 16"/>
          <p:cNvSpPr>
            <a:spLocks noChangeArrowheads="1"/>
          </p:cNvSpPr>
          <p:nvPr/>
        </p:nvSpPr>
        <p:spPr bwMode="auto">
          <a:xfrm>
            <a:off x="1285875" y="3857625"/>
            <a:ext cx="287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en-US" sz="3600" b="1" dirty="0">
                <a:latin typeface="Times New Roman" panose="02020603050405020304" pitchFamily="18" charset="0"/>
              </a:rPr>
              <a:t>÷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dirty="0"/>
          </a:p>
        </p:txBody>
      </p:sp>
      <p:sp>
        <p:nvSpPr>
          <p:cNvPr id="6155" name="矩形 19"/>
          <p:cNvSpPr>
            <a:spLocks noChangeArrowheads="1"/>
          </p:cNvSpPr>
          <p:nvPr/>
        </p:nvSpPr>
        <p:spPr bwMode="auto">
          <a:xfrm>
            <a:off x="4214813" y="3643313"/>
            <a:ext cx="126841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0000CC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=?</a:t>
            </a:r>
            <a:endParaRPr lang="zh-CN" sz="6600">
              <a:solidFill>
                <a:srgbClr val="0000CC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pic>
        <p:nvPicPr>
          <p:cNvPr id="6156" name="图片 11" descr="hanguorenwu2_07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00" y="2857500"/>
            <a:ext cx="2430463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图片 12" descr="QQ截图未命名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29188"/>
            <a:ext cx="26019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utoUpdateAnimBg="0"/>
      <p:bldP spid="61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ChangeArrowheads="1"/>
          </p:cNvSpPr>
          <p:nvPr/>
        </p:nvSpPr>
        <p:spPr bwMode="auto">
          <a:xfrm>
            <a:off x="2643188" y="0"/>
            <a:ext cx="2720975" cy="64135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3600" b="1" dirty="0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学前准备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1</a:t>
            </a:r>
          </a:p>
        </p:txBody>
      </p:sp>
      <p:sp>
        <p:nvSpPr>
          <p:cNvPr id="7171" name="Text Box 48"/>
          <p:cNvSpPr txBox="1">
            <a:spLocks noChangeArrowheads="1"/>
          </p:cNvSpPr>
          <p:nvPr/>
        </p:nvSpPr>
        <p:spPr bwMode="auto">
          <a:xfrm>
            <a:off x="0" y="908050"/>
            <a:ext cx="91440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</a:rPr>
              <a:t>                    (    )×(    )×(    )×(    )×(    )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</a:rPr>
              <a:t>⒈ 2</a:t>
            </a:r>
            <a:r>
              <a:rPr lang="en-US" sz="3600" b="1" baseline="30000" dirty="0">
                <a:latin typeface="Times New Roman" panose="02020603050405020304" pitchFamily="18" charset="0"/>
              </a:rPr>
              <a:t>5</a:t>
            </a:r>
            <a:r>
              <a:rPr lang="en-US" sz="3600" b="1" dirty="0">
                <a:latin typeface="Times New Roman" panose="02020603050405020304" pitchFamily="18" charset="0"/>
              </a:rPr>
              <a:t>÷2</a:t>
            </a:r>
            <a:r>
              <a:rPr lang="en-US" sz="3600" b="1" baseline="30000" dirty="0">
                <a:latin typeface="Times New Roman" panose="02020603050405020304" pitchFamily="18" charset="0"/>
              </a:rPr>
              <a:t>3</a:t>
            </a:r>
            <a:r>
              <a:rPr lang="en-US" sz="3600" b="1" dirty="0">
                <a:latin typeface="Times New Roman" panose="02020603050405020304" pitchFamily="18" charset="0"/>
              </a:rPr>
              <a:t>=  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sz="3600" b="1" dirty="0">
                <a:latin typeface="Times New Roman" panose="02020603050405020304" pitchFamily="18" charset="0"/>
              </a:rPr>
              <a:t>                             (    )×(    )×(    )</a:t>
            </a:r>
          </a:p>
        </p:txBody>
      </p:sp>
      <p:sp>
        <p:nvSpPr>
          <p:cNvPr id="7172" name="Line 49"/>
          <p:cNvSpPr>
            <a:spLocks noChangeShapeType="1"/>
          </p:cNvSpPr>
          <p:nvPr/>
        </p:nvSpPr>
        <p:spPr bwMode="auto">
          <a:xfrm>
            <a:off x="2339975" y="1412875"/>
            <a:ext cx="5832475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73" name="Text Box 54"/>
          <p:cNvSpPr txBox="1">
            <a:spLocks noChangeArrowheads="1"/>
          </p:cNvSpPr>
          <p:nvPr/>
        </p:nvSpPr>
        <p:spPr bwMode="auto">
          <a:xfrm>
            <a:off x="1763713" y="2205038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=2</a:t>
            </a:r>
            <a:r>
              <a:rPr lang="en-US" sz="3600" b="1" baseline="30000">
                <a:latin typeface="Times New Roman" panose="02020603050405020304" pitchFamily="18" charset="0"/>
              </a:rPr>
              <a:t>(     )</a:t>
            </a:r>
          </a:p>
        </p:txBody>
      </p:sp>
      <p:sp>
        <p:nvSpPr>
          <p:cNvPr id="7174" name="Text Box 55"/>
          <p:cNvSpPr txBox="1">
            <a:spLocks noChangeArrowheads="1"/>
          </p:cNvSpPr>
          <p:nvPr/>
        </p:nvSpPr>
        <p:spPr bwMode="auto">
          <a:xfrm>
            <a:off x="1763713" y="2852738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=2</a:t>
            </a:r>
            <a:r>
              <a:rPr lang="en-US" sz="3600" b="1" baseline="30000">
                <a:latin typeface="Times New Roman" panose="02020603050405020304" pitchFamily="18" charset="0"/>
              </a:rPr>
              <a:t>(     )-(     )</a:t>
            </a:r>
          </a:p>
        </p:txBody>
      </p:sp>
      <p:sp>
        <p:nvSpPr>
          <p:cNvPr id="7175" name="Text Box 50"/>
          <p:cNvSpPr txBox="1">
            <a:spLocks noChangeArrowheads="1"/>
          </p:cNvSpPr>
          <p:nvPr/>
        </p:nvSpPr>
        <p:spPr bwMode="auto">
          <a:xfrm>
            <a:off x="0" y="3786188"/>
            <a:ext cx="9144000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                    (    )×(    )×(    ) ×(    )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⒉ 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4</a:t>
            </a:r>
            <a:r>
              <a:rPr lang="en-US" sz="3600" b="1">
                <a:latin typeface="Times New Roman" panose="02020603050405020304" pitchFamily="18" charset="0"/>
              </a:rPr>
              <a:t>÷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2</a:t>
            </a:r>
            <a:r>
              <a:rPr lang="en-US" sz="3600" b="1">
                <a:latin typeface="Times New Roman" panose="02020603050405020304" pitchFamily="18" charset="0"/>
              </a:rPr>
              <a:t>=</a:t>
            </a:r>
          </a:p>
          <a:p>
            <a:pPr eaLnBrk="1" hangingPunct="1">
              <a:lnSpc>
                <a:spcPct val="20000"/>
              </a:lnSpc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                         (    )×(    )</a:t>
            </a:r>
          </a:p>
        </p:txBody>
      </p:sp>
      <p:sp>
        <p:nvSpPr>
          <p:cNvPr id="7176" name="Line 51"/>
          <p:cNvSpPr>
            <a:spLocks noChangeShapeType="1"/>
          </p:cNvSpPr>
          <p:nvPr/>
        </p:nvSpPr>
        <p:spPr bwMode="auto">
          <a:xfrm flipV="1">
            <a:off x="2195513" y="4246563"/>
            <a:ext cx="5019675" cy="46037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77" name="Text Box 56"/>
          <p:cNvSpPr txBox="1">
            <a:spLocks noChangeArrowheads="1"/>
          </p:cNvSpPr>
          <p:nvPr/>
        </p:nvSpPr>
        <p:spPr bwMode="auto">
          <a:xfrm>
            <a:off x="1763713" y="4887913"/>
            <a:ext cx="1943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=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(     )</a:t>
            </a:r>
          </a:p>
        </p:txBody>
      </p:sp>
      <p:sp>
        <p:nvSpPr>
          <p:cNvPr id="7178" name="Text Box 57"/>
          <p:cNvSpPr txBox="1">
            <a:spLocks noChangeArrowheads="1"/>
          </p:cNvSpPr>
          <p:nvPr/>
        </p:nvSpPr>
        <p:spPr bwMode="auto">
          <a:xfrm>
            <a:off x="1763713" y="5526088"/>
            <a:ext cx="19431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=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(     )-(     )</a:t>
            </a:r>
          </a:p>
        </p:txBody>
      </p:sp>
      <p:sp>
        <p:nvSpPr>
          <p:cNvPr id="7179" name="Text Box 60"/>
          <p:cNvSpPr txBox="1">
            <a:spLocks noChangeArrowheads="1"/>
          </p:cNvSpPr>
          <p:nvPr/>
        </p:nvSpPr>
        <p:spPr bwMode="auto">
          <a:xfrm>
            <a:off x="2555875" y="700088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0" name="Text Box 61"/>
          <p:cNvSpPr txBox="1">
            <a:spLocks noChangeArrowheads="1"/>
          </p:cNvSpPr>
          <p:nvPr/>
        </p:nvSpPr>
        <p:spPr bwMode="auto">
          <a:xfrm>
            <a:off x="3563938" y="1484313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1" name="Text Box 62"/>
          <p:cNvSpPr txBox="1">
            <a:spLocks noChangeArrowheads="1"/>
          </p:cNvSpPr>
          <p:nvPr/>
        </p:nvSpPr>
        <p:spPr bwMode="auto">
          <a:xfrm>
            <a:off x="3779838" y="692150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2" name="Text Box 63"/>
          <p:cNvSpPr txBox="1">
            <a:spLocks noChangeArrowheads="1"/>
          </p:cNvSpPr>
          <p:nvPr/>
        </p:nvSpPr>
        <p:spPr bwMode="auto">
          <a:xfrm>
            <a:off x="5003800" y="69215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3" name="Text Box 64"/>
          <p:cNvSpPr txBox="1">
            <a:spLocks noChangeArrowheads="1"/>
          </p:cNvSpPr>
          <p:nvPr/>
        </p:nvSpPr>
        <p:spPr bwMode="auto">
          <a:xfrm>
            <a:off x="6227763" y="692150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4" name="Text Box 65"/>
          <p:cNvSpPr txBox="1">
            <a:spLocks noChangeArrowheads="1"/>
          </p:cNvSpPr>
          <p:nvPr/>
        </p:nvSpPr>
        <p:spPr bwMode="auto">
          <a:xfrm>
            <a:off x="7451725" y="69215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5" name="Text Box 66"/>
          <p:cNvSpPr txBox="1">
            <a:spLocks noChangeArrowheads="1"/>
          </p:cNvSpPr>
          <p:nvPr/>
        </p:nvSpPr>
        <p:spPr bwMode="auto">
          <a:xfrm>
            <a:off x="6011863" y="1484313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6" name="Text Box 67"/>
          <p:cNvSpPr txBox="1">
            <a:spLocks noChangeArrowheads="1"/>
          </p:cNvSpPr>
          <p:nvPr/>
        </p:nvSpPr>
        <p:spPr bwMode="auto">
          <a:xfrm>
            <a:off x="4787900" y="1484313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7" name="Text Box 68"/>
          <p:cNvSpPr txBox="1">
            <a:spLocks noChangeArrowheads="1"/>
          </p:cNvSpPr>
          <p:nvPr/>
        </p:nvSpPr>
        <p:spPr bwMode="auto">
          <a:xfrm>
            <a:off x="2482850" y="2060575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88" name="Text Box 69"/>
          <p:cNvSpPr txBox="1">
            <a:spLocks noChangeArrowheads="1"/>
          </p:cNvSpPr>
          <p:nvPr/>
        </p:nvSpPr>
        <p:spPr bwMode="auto">
          <a:xfrm>
            <a:off x="2411413" y="27813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189" name="Text Box 70"/>
          <p:cNvSpPr txBox="1">
            <a:spLocks noChangeArrowheads="1"/>
          </p:cNvSpPr>
          <p:nvPr/>
        </p:nvSpPr>
        <p:spPr bwMode="auto">
          <a:xfrm>
            <a:off x="3132138" y="2781300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90" name="Text Box 71"/>
          <p:cNvSpPr txBox="1">
            <a:spLocks noChangeArrowheads="1"/>
          </p:cNvSpPr>
          <p:nvPr/>
        </p:nvSpPr>
        <p:spPr bwMode="auto">
          <a:xfrm>
            <a:off x="3779838" y="3579813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91" name="Text Box 72"/>
          <p:cNvSpPr txBox="1">
            <a:spLocks noChangeArrowheads="1"/>
          </p:cNvSpPr>
          <p:nvPr/>
        </p:nvSpPr>
        <p:spPr bwMode="auto">
          <a:xfrm>
            <a:off x="2555875" y="3579813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92" name="Text Box 73"/>
          <p:cNvSpPr txBox="1">
            <a:spLocks noChangeArrowheads="1"/>
          </p:cNvSpPr>
          <p:nvPr/>
        </p:nvSpPr>
        <p:spPr bwMode="auto">
          <a:xfrm>
            <a:off x="4356100" y="4371975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93" name="Text Box 74"/>
          <p:cNvSpPr txBox="1">
            <a:spLocks noChangeArrowheads="1"/>
          </p:cNvSpPr>
          <p:nvPr/>
        </p:nvSpPr>
        <p:spPr bwMode="auto">
          <a:xfrm>
            <a:off x="5003800" y="3579813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94" name="Text Box 75"/>
          <p:cNvSpPr txBox="1">
            <a:spLocks noChangeArrowheads="1"/>
          </p:cNvSpPr>
          <p:nvPr/>
        </p:nvSpPr>
        <p:spPr bwMode="auto">
          <a:xfrm>
            <a:off x="3059113" y="4371975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95" name="Text Box 76"/>
          <p:cNvSpPr txBox="1">
            <a:spLocks noChangeArrowheads="1"/>
          </p:cNvSpPr>
          <p:nvPr/>
        </p:nvSpPr>
        <p:spPr bwMode="auto">
          <a:xfrm>
            <a:off x="2411413" y="4865688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6" name="Text Box 78"/>
          <p:cNvSpPr txBox="1">
            <a:spLocks noChangeArrowheads="1"/>
          </p:cNvSpPr>
          <p:nvPr/>
        </p:nvSpPr>
        <p:spPr bwMode="auto">
          <a:xfrm>
            <a:off x="2411413" y="547687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7197" name="Text Box 79"/>
          <p:cNvSpPr txBox="1">
            <a:spLocks noChangeArrowheads="1"/>
          </p:cNvSpPr>
          <p:nvPr/>
        </p:nvSpPr>
        <p:spPr bwMode="auto">
          <a:xfrm>
            <a:off x="3132138" y="547687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98" name="Text Box 80"/>
          <p:cNvSpPr txBox="1">
            <a:spLocks noChangeArrowheads="1"/>
          </p:cNvSpPr>
          <p:nvPr/>
        </p:nvSpPr>
        <p:spPr bwMode="auto">
          <a:xfrm>
            <a:off x="3995738" y="5403850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(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>
                <a:latin typeface="Times New Roman" panose="02020603050405020304" pitchFamily="18" charset="0"/>
              </a:rPr>
              <a:t>≠0)</a:t>
            </a:r>
          </a:p>
        </p:txBody>
      </p:sp>
      <p:sp>
        <p:nvSpPr>
          <p:cNvPr id="7199" name="Text Box 74"/>
          <p:cNvSpPr txBox="1">
            <a:spLocks noChangeArrowheads="1"/>
          </p:cNvSpPr>
          <p:nvPr/>
        </p:nvSpPr>
        <p:spPr bwMode="auto">
          <a:xfrm>
            <a:off x="6286500" y="3571875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33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  <p:bldP spid="7184" grpId="0" autoUpdateAnimBg="0"/>
      <p:bldP spid="7185" grpId="0" autoUpdateAnimBg="0"/>
      <p:bldP spid="7186" grpId="0" autoUpdateAnimBg="0"/>
      <p:bldP spid="7187" grpId="0" autoUpdateAnimBg="0"/>
      <p:bldP spid="7188" grpId="0" autoUpdateAnimBg="0"/>
      <p:bldP spid="7189" grpId="0" autoUpdateAnimBg="0"/>
      <p:bldP spid="7190" grpId="0" autoUpdateAnimBg="0"/>
      <p:bldP spid="7191" grpId="0" autoUpdateAnimBg="0"/>
      <p:bldP spid="7192" grpId="0" autoUpdateAnimBg="0"/>
      <p:bldP spid="7193" grpId="0" autoUpdateAnimBg="0"/>
      <p:bldP spid="7194" grpId="0" autoUpdateAnimBg="0"/>
      <p:bldP spid="7195" grpId="0" autoUpdateAnimBg="0"/>
      <p:bldP spid="7196" grpId="0" autoUpdateAnimBg="0"/>
      <p:bldP spid="7197" grpId="0" autoUpdateAnimBg="0"/>
      <p:bldP spid="71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2603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>
                <a:latin typeface="Times New Roman" panose="02020603050405020304" pitchFamily="18" charset="0"/>
              </a:rPr>
              <a:t>填空：</a:t>
            </a:r>
          </a:p>
        </p:txBody>
      </p:sp>
      <p:sp>
        <p:nvSpPr>
          <p:cNvPr id="8195" name="Text Box 19"/>
          <p:cNvSpPr txBox="1">
            <a:spLocks noChangeArrowheads="1"/>
          </p:cNvSpPr>
          <p:nvPr/>
        </p:nvSpPr>
        <p:spPr bwMode="auto">
          <a:xfrm>
            <a:off x="1785938" y="5500688"/>
            <a:ext cx="8569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>
                <a:solidFill>
                  <a:srgbClr val="0033CC"/>
                </a:solidFill>
                <a:latin typeface="Times New Roman" panose="02020603050405020304" pitchFamily="18" charset="0"/>
              </a:rPr>
              <a:t>你发现了什么规律？</a:t>
            </a:r>
            <a:endParaRPr lang="en-US" sz="3600" b="1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0" y="857250"/>
          <a:ext cx="1928813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r:id="rId4" imgW="902335" imgH="469900" progId="Equation.DSMT4">
                  <p:embed/>
                </p:oleObj>
              </mc:Choice>
              <mc:Fallback>
                <p:oleObj r:id="rId4" imgW="902335" imgH="469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857250"/>
                        <a:ext cx="1928813" cy="100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911350" y="1000125"/>
          <a:ext cx="72326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" r:id="rId6" imgW="3097530" imgH="393700" progId="Equation.DSMT4">
                  <p:embed/>
                </p:oleObj>
              </mc:Choice>
              <mc:Fallback>
                <p:oleObj r:id="rId6" imgW="309753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1000125"/>
                        <a:ext cx="72326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357438" y="642938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" r:id="rId8" imgW="139700" imgH="394335" progId="Equation.DSMT4">
                  <p:embed/>
                </p:oleObj>
              </mc:Choice>
              <mc:Fallback>
                <p:oleObj r:id="rId8" imgW="139700" imgH="394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642938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143250" y="642938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r:id="rId10" imgW="139700" imgH="394335" progId="Equation.DSMT4">
                  <p:embed/>
                </p:oleObj>
              </mc:Choice>
              <mc:Fallback>
                <p:oleObj r:id="rId10" imgW="139700" imgH="39433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642938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000500" y="658813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r:id="rId11" imgW="139700" imgH="394335" progId="Equation.DSMT4">
                  <p:embed/>
                </p:oleObj>
              </mc:Choice>
              <mc:Fallback>
                <p:oleObj r:id="rId11" imgW="139700" imgH="3943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658813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714875" y="57150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r:id="rId12" imgW="139700" imgH="394335" progId="Equation.DSMT4">
                  <p:embed/>
                </p:oleObj>
              </mc:Choice>
              <mc:Fallback>
                <p:oleObj r:id="rId12" imgW="139700" imgH="3943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57150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5500688" y="642938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r:id="rId13" imgW="139700" imgH="394335" progId="Equation.DSMT4">
                  <p:embed/>
                </p:oleObj>
              </mc:Choice>
              <mc:Fallback>
                <p:oleObj r:id="rId13" imgW="139700" imgH="3943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642938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/>
        </p:nvGraphicFramePr>
        <p:xfrm>
          <a:off x="6286500" y="57150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3" r:id="rId14" imgW="139700" imgH="394335" progId="Equation.DSMT4">
                  <p:embed/>
                </p:oleObj>
              </mc:Choice>
              <mc:Fallback>
                <p:oleObj r:id="rId14" imgW="139700" imgH="39433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0" y="57150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/>
        </p:nvGraphicFramePr>
        <p:xfrm>
          <a:off x="7072313" y="57150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r:id="rId15" imgW="139700" imgH="394335" progId="Equation.DSMT4">
                  <p:embed/>
                </p:oleObj>
              </mc:Choice>
              <mc:Fallback>
                <p:oleObj r:id="rId15" imgW="139700" imgH="394335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13" y="57150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7858125" y="57150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r:id="rId16" imgW="139700" imgH="394335" progId="Equation.DSMT4">
                  <p:embed/>
                </p:oleObj>
              </mc:Choice>
              <mc:Fallback>
                <p:oleObj r:id="rId16" imgW="139700" imgH="394335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5" y="57150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8643938" y="57150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r:id="rId17" imgW="139700" imgH="394335" progId="Equation.DSMT4">
                  <p:embed/>
                </p:oleObj>
              </mc:Choice>
              <mc:Fallback>
                <p:oleObj r:id="rId17" imgW="139700" imgH="3943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938" y="57150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7" name="Object 15"/>
          <p:cNvGraphicFramePr>
            <a:graphicFrameLocks noChangeAspect="1"/>
          </p:cNvGraphicFramePr>
          <p:nvPr/>
        </p:nvGraphicFramePr>
        <p:xfrm>
          <a:off x="4357688" y="142875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r:id="rId18" imgW="139700" imgH="394335" progId="Equation.DSMT4">
                  <p:embed/>
                </p:oleObj>
              </mc:Choice>
              <mc:Fallback>
                <p:oleObj r:id="rId18" imgW="139700" imgH="39433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142875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5143500" y="142875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8" r:id="rId19" imgW="139700" imgH="394335" progId="Equation.DSMT4">
                  <p:embed/>
                </p:oleObj>
              </mc:Choice>
              <mc:Fallback>
                <p:oleObj r:id="rId19" imgW="139700" imgH="39433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142875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5929313" y="142875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9" r:id="rId20" imgW="139700" imgH="394335" progId="Equation.DSMT4">
                  <p:embed/>
                </p:oleObj>
              </mc:Choice>
              <mc:Fallback>
                <p:oleObj r:id="rId20" imgW="139700" imgH="39433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142875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6715125" y="1428750"/>
          <a:ext cx="29845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r:id="rId21" imgW="139700" imgH="394335" progId="Equation.DSMT4">
                  <p:embed/>
                </p:oleObj>
              </mc:Choice>
              <mc:Fallback>
                <p:oleObj r:id="rId21" imgW="139700" imgH="39433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25" y="1428750"/>
                        <a:ext cx="29845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1928813" y="2357438"/>
          <a:ext cx="3341687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r:id="rId22" imgW="1562735" imgH="469900" progId="Equation.DSMT4">
                  <p:embed/>
                </p:oleObj>
              </mc:Choice>
              <mc:Fallback>
                <p:oleObj r:id="rId22" imgW="1562735" imgH="4699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357438"/>
                        <a:ext cx="3341687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Text Box 68"/>
          <p:cNvSpPr txBox="1">
            <a:spLocks noChangeArrowheads="1"/>
          </p:cNvSpPr>
          <p:nvPr/>
        </p:nvSpPr>
        <p:spPr bwMode="auto">
          <a:xfrm>
            <a:off x="2786063" y="214312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213" name="Text Box 68"/>
          <p:cNvSpPr txBox="1">
            <a:spLocks noChangeArrowheads="1"/>
          </p:cNvSpPr>
          <p:nvPr/>
        </p:nvSpPr>
        <p:spPr bwMode="auto">
          <a:xfrm>
            <a:off x="4143375" y="221456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8214" name="Text Box 68"/>
          <p:cNvSpPr txBox="1">
            <a:spLocks noChangeArrowheads="1"/>
          </p:cNvSpPr>
          <p:nvPr/>
        </p:nvSpPr>
        <p:spPr bwMode="auto">
          <a:xfrm>
            <a:off x="4781550" y="2206625"/>
            <a:ext cx="576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graphicFrame>
        <p:nvGraphicFramePr>
          <p:cNvPr id="8215" name="Object 23"/>
          <p:cNvGraphicFramePr>
            <a:graphicFrameLocks noChangeAspect="1"/>
          </p:cNvGraphicFramePr>
          <p:nvPr/>
        </p:nvGraphicFramePr>
        <p:xfrm>
          <a:off x="71438" y="4000500"/>
          <a:ext cx="85598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r:id="rId24" imgW="3871595" imgH="393700" progId="Equation.DSMT4">
                  <p:embed/>
                </p:oleObj>
              </mc:Choice>
              <mc:Fallback>
                <p:oleObj r:id="rId24" imgW="3871595" imgH="3937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4000500"/>
                        <a:ext cx="85598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2571750" y="3929063"/>
          <a:ext cx="260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r:id="rId26" imgW="635635" imgH="139700" progId="Equation.DSMT4">
                  <p:embed/>
                </p:oleObj>
              </mc:Choice>
              <mc:Fallback>
                <p:oleObj r:id="rId26" imgW="635635" imgH="1397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3929063"/>
                        <a:ext cx="2603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2571750" y="4500563"/>
          <a:ext cx="2603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r:id="rId28" imgW="635635" imgH="139700" progId="Equation.DSMT4">
                  <p:embed/>
                </p:oleObj>
              </mc:Choice>
              <mc:Fallback>
                <p:oleObj r:id="rId28" imgW="635635" imgH="1397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4500563"/>
                        <a:ext cx="2603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8" name="AutoShape 39"/>
          <p:cNvSpPr/>
          <p:nvPr/>
        </p:nvSpPr>
        <p:spPr bwMode="auto">
          <a:xfrm rot="5400000">
            <a:off x="3786187" y="2428876"/>
            <a:ext cx="214313" cy="3071812"/>
          </a:xfrm>
          <a:prstGeom prst="leftBrace">
            <a:avLst>
              <a:gd name="adj1" fmla="val 52821"/>
              <a:gd name="adj2" fmla="val 50000"/>
            </a:avLst>
          </a:prstGeom>
          <a:noFill/>
          <a:ln w="28575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/>
          </a:p>
        </p:txBody>
      </p:sp>
      <p:sp>
        <p:nvSpPr>
          <p:cNvPr id="8219" name="AutoShape 43"/>
          <p:cNvSpPr/>
          <p:nvPr/>
        </p:nvSpPr>
        <p:spPr bwMode="auto">
          <a:xfrm rot="16200000">
            <a:off x="3807619" y="3550444"/>
            <a:ext cx="100013" cy="3000375"/>
          </a:xfrm>
          <a:prstGeom prst="leftBrace">
            <a:avLst>
              <a:gd name="adj1" fmla="val 54166"/>
              <a:gd name="adj2" fmla="val 46264"/>
            </a:avLst>
          </a:prstGeom>
          <a:noFill/>
          <a:ln w="25400" cmpd="sng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/>
          </a:p>
        </p:txBody>
      </p:sp>
      <p:sp>
        <p:nvSpPr>
          <p:cNvPr id="8220" name="Text Box 36"/>
          <p:cNvSpPr txBox="1">
            <a:spLocks noChangeArrowheads="1"/>
          </p:cNvSpPr>
          <p:nvPr/>
        </p:nvSpPr>
        <p:spPr bwMode="auto">
          <a:xfrm>
            <a:off x="3286125" y="3286125"/>
            <a:ext cx="1366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</a:rPr>
              <a:t>100</a:t>
            </a:r>
            <a:r>
              <a:rPr lang="zh-CN" sz="2800" b="1">
                <a:latin typeface="Times New Roman" panose="02020603050405020304" pitchFamily="18" charset="0"/>
              </a:rPr>
              <a:t>个</a:t>
            </a:r>
            <a:r>
              <a:rPr lang="en-US" sz="2800" b="1" i="1">
                <a:latin typeface="Times New Roman" panose="02020603050405020304" pitchFamily="18" charset="0"/>
              </a:rPr>
              <a:t>a</a:t>
            </a:r>
            <a:endParaRPr lang="en-US" sz="2800" b="1" i="1" baseline="30000">
              <a:latin typeface="Times New Roman" panose="02020603050405020304" pitchFamily="18" charset="0"/>
            </a:endParaRPr>
          </a:p>
        </p:txBody>
      </p:sp>
      <p:sp>
        <p:nvSpPr>
          <p:cNvPr id="8221" name="Text Box 36"/>
          <p:cNvSpPr txBox="1">
            <a:spLocks noChangeArrowheads="1"/>
          </p:cNvSpPr>
          <p:nvPr/>
        </p:nvSpPr>
        <p:spPr bwMode="auto">
          <a:xfrm>
            <a:off x="3214688" y="5072063"/>
            <a:ext cx="1366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anose="02020603050405020304" pitchFamily="18" charset="0"/>
              </a:rPr>
              <a:t>70</a:t>
            </a:r>
            <a:r>
              <a:rPr lang="zh-CN" sz="2800" b="1">
                <a:latin typeface="Times New Roman" panose="02020603050405020304" pitchFamily="18" charset="0"/>
              </a:rPr>
              <a:t>个</a:t>
            </a:r>
            <a:r>
              <a:rPr lang="en-US" sz="2800" b="1" i="1">
                <a:latin typeface="Times New Roman" panose="02020603050405020304" pitchFamily="18" charset="0"/>
              </a:rPr>
              <a:t>a</a:t>
            </a:r>
            <a:endParaRPr lang="en-US" sz="2800" b="1" i="1" baseline="30000">
              <a:latin typeface="Times New Roman" panose="02020603050405020304" pitchFamily="18" charset="0"/>
            </a:endParaRPr>
          </a:p>
        </p:txBody>
      </p:sp>
      <p:sp>
        <p:nvSpPr>
          <p:cNvPr id="8222" name="Text Box 68"/>
          <p:cNvSpPr txBox="1">
            <a:spLocks noChangeArrowheads="1"/>
          </p:cNvSpPr>
          <p:nvPr/>
        </p:nvSpPr>
        <p:spPr bwMode="auto">
          <a:xfrm>
            <a:off x="5929313" y="4000500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8223" name="Text Box 68"/>
          <p:cNvSpPr txBox="1">
            <a:spLocks noChangeArrowheads="1"/>
          </p:cNvSpPr>
          <p:nvPr/>
        </p:nvSpPr>
        <p:spPr bwMode="auto">
          <a:xfrm>
            <a:off x="7072313" y="3929063"/>
            <a:ext cx="857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100</a:t>
            </a:r>
          </a:p>
        </p:txBody>
      </p:sp>
      <p:sp>
        <p:nvSpPr>
          <p:cNvPr id="8224" name="Text Box 68"/>
          <p:cNvSpPr txBox="1">
            <a:spLocks noChangeArrowheads="1"/>
          </p:cNvSpPr>
          <p:nvPr/>
        </p:nvSpPr>
        <p:spPr bwMode="auto">
          <a:xfrm>
            <a:off x="8001000" y="3929063"/>
            <a:ext cx="714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8225" name="Text Box 29"/>
          <p:cNvSpPr txBox="1">
            <a:spLocks noChangeArrowheads="1"/>
          </p:cNvSpPr>
          <p:nvPr/>
        </p:nvSpPr>
        <p:spPr bwMode="auto">
          <a:xfrm>
            <a:off x="2143125" y="6211888"/>
            <a:ext cx="2714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>
                <a:latin typeface="Times New Roman" panose="02020603050405020304" pitchFamily="18" charset="0"/>
              </a:rPr>
              <a:t>若 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m</a:t>
            </a:r>
            <a:r>
              <a:rPr lang="en-US" sz="3600" b="1">
                <a:latin typeface="Times New Roman" panose="02020603050405020304" pitchFamily="18" charset="0"/>
              </a:rPr>
              <a:t>÷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n </a:t>
            </a:r>
            <a:r>
              <a:rPr lang="en-US" sz="3600" b="1">
                <a:latin typeface="Times New Roman" panose="02020603050405020304" pitchFamily="18" charset="0"/>
              </a:rPr>
              <a:t>=</a:t>
            </a:r>
            <a:r>
              <a:rPr lang="zh-CN" sz="3600" b="1">
                <a:latin typeface="Times New Roman" panose="02020603050405020304" pitchFamily="18" charset="0"/>
              </a:rPr>
              <a:t>？</a:t>
            </a:r>
            <a:endParaRPr lang="en-US" sz="3600" b="1">
              <a:latin typeface="Times New Roman" panose="02020603050405020304" pitchFamily="18" charset="0"/>
            </a:endParaRPr>
          </a:p>
        </p:txBody>
      </p:sp>
      <p:sp>
        <p:nvSpPr>
          <p:cNvPr id="8226" name="Text Box 80"/>
          <p:cNvSpPr txBox="1">
            <a:spLocks noChangeArrowheads="1"/>
          </p:cNvSpPr>
          <p:nvPr/>
        </p:nvSpPr>
        <p:spPr bwMode="auto">
          <a:xfrm>
            <a:off x="7415213" y="4500563"/>
            <a:ext cx="172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anose="02020603050405020304" pitchFamily="18" charset="0"/>
              </a:rPr>
              <a:t>(</a:t>
            </a:r>
            <a:r>
              <a:rPr lang="en-US" sz="3200" b="1" i="1">
                <a:latin typeface="Times New Roman" panose="02020603050405020304" pitchFamily="18" charset="0"/>
              </a:rPr>
              <a:t>a</a:t>
            </a:r>
            <a:r>
              <a:rPr lang="en-US" sz="3200" b="1">
                <a:latin typeface="Times New Roman" panose="02020603050405020304" pitchFamily="18" charset="0"/>
              </a:rPr>
              <a:t>≠0)</a:t>
            </a:r>
          </a:p>
        </p:txBody>
      </p:sp>
      <p:sp>
        <p:nvSpPr>
          <p:cNvPr id="8227" name="Rectangle 11"/>
          <p:cNvSpPr>
            <a:spLocks noChangeArrowheads="1"/>
          </p:cNvSpPr>
          <p:nvPr/>
        </p:nvSpPr>
        <p:spPr bwMode="auto">
          <a:xfrm>
            <a:off x="2643188" y="0"/>
            <a:ext cx="2720975" cy="64135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3600" b="1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学前准备</a:t>
            </a:r>
            <a:r>
              <a:rPr lang="en-US" sz="3600" b="1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212" grpId="0" autoUpdateAnimBg="0"/>
      <p:bldP spid="8213" grpId="0" autoUpdateAnimBg="0"/>
      <p:bldP spid="8214" grpId="0" autoUpdateAnimBg="0"/>
      <p:bldP spid="8218" grpId="0" animBg="1" autoUpdateAnimBg="0"/>
      <p:bldP spid="8219" grpId="0" animBg="1" autoUpdateAnimBg="0"/>
      <p:bldP spid="8220" grpId="0" autoUpdateAnimBg="0"/>
      <p:bldP spid="8221" grpId="0" autoUpdateAnimBg="0"/>
      <p:bldP spid="8222" grpId="0" autoUpdateAnimBg="0"/>
      <p:bldP spid="8223" grpId="0" autoUpdateAnimBg="0"/>
      <p:bldP spid="8224" grpId="0" autoUpdateAnimBg="0"/>
      <p:bldP spid="82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785813" y="114300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当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≠0</a:t>
            </a:r>
            <a:r>
              <a:rPr lang="en-US" sz="3600" b="1" dirty="0">
                <a:latin typeface="Times New Roman" panose="02020603050405020304" pitchFamily="18" charset="0"/>
              </a:rPr>
              <a:t>,m</a:t>
            </a:r>
            <a:r>
              <a:rPr lang="zh-CN" sz="3600" b="1" dirty="0">
                <a:latin typeface="Times New Roman" panose="02020603050405020304" pitchFamily="18" charset="0"/>
              </a:rPr>
              <a:t>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是正整数，且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m&gt;n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</a:t>
            </a:r>
          </a:p>
        </p:txBody>
      </p:sp>
      <p:sp>
        <p:nvSpPr>
          <p:cNvPr id="9219" name="Text Box 29"/>
          <p:cNvSpPr txBox="1">
            <a:spLocks noChangeArrowheads="1"/>
          </p:cNvSpPr>
          <p:nvPr/>
        </p:nvSpPr>
        <p:spPr bwMode="auto">
          <a:xfrm>
            <a:off x="323850" y="2506663"/>
            <a:ext cx="18716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m</a:t>
            </a:r>
            <a:r>
              <a:rPr lang="en-US" sz="3600" b="1">
                <a:latin typeface="Times New Roman" panose="02020603050405020304" pitchFamily="18" charset="0"/>
              </a:rPr>
              <a:t>÷</a:t>
            </a:r>
            <a:r>
              <a:rPr lang="en-US" sz="3600" b="1" i="1">
                <a:latin typeface="Times New Roman" panose="02020603050405020304" pitchFamily="18" charset="0"/>
              </a:rPr>
              <a:t>a</a:t>
            </a:r>
            <a:r>
              <a:rPr lang="en-US" sz="3600" b="1" baseline="30000">
                <a:latin typeface="Times New Roman" panose="02020603050405020304" pitchFamily="18" charset="0"/>
              </a:rPr>
              <a:t>n </a:t>
            </a:r>
            <a:r>
              <a:rPr lang="en-US" sz="3600" b="1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2195513" y="1785938"/>
            <a:ext cx="1800225" cy="2103437"/>
            <a:chOff x="0" y="0"/>
            <a:chExt cx="1134" cy="1325"/>
          </a:xfrm>
        </p:grpSpPr>
        <p:sp>
          <p:nvSpPr>
            <p:cNvPr id="9221" name="AutoShape 14"/>
            <p:cNvSpPr/>
            <p:nvPr/>
          </p:nvSpPr>
          <p:spPr bwMode="auto">
            <a:xfrm rot="5400000">
              <a:off x="499" y="-45"/>
              <a:ext cx="136" cy="862"/>
            </a:xfrm>
            <a:prstGeom prst="leftBrace">
              <a:avLst>
                <a:gd name="adj1" fmla="val 52819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9222" name="Text Box 15"/>
            <p:cNvSpPr txBox="1">
              <a:spLocks noChangeArrowheads="1"/>
            </p:cNvSpPr>
            <p:nvPr/>
          </p:nvSpPr>
          <p:spPr bwMode="auto">
            <a:xfrm>
              <a:off x="227" y="0"/>
              <a:ext cx="8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m</a:t>
              </a:r>
              <a:r>
                <a:rPr lang="zh-CN" sz="2800" b="1">
                  <a:latin typeface="Times New Roman" panose="02020603050405020304" pitchFamily="18" charset="0"/>
                </a:rPr>
                <a:t>个</a:t>
              </a:r>
              <a:r>
                <a:rPr lang="en-US" sz="2800" b="1" i="1">
                  <a:latin typeface="Times New Roman" panose="02020603050405020304" pitchFamily="18" charset="0"/>
                </a:rPr>
                <a:t>a</a:t>
              </a:r>
              <a:endParaRPr lang="en-US" sz="2800" b="1" i="1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9223" name="Text Box 31"/>
            <p:cNvSpPr txBox="1">
              <a:spLocks noChangeArrowheads="1"/>
            </p:cNvSpPr>
            <p:nvPr/>
          </p:nvSpPr>
          <p:spPr bwMode="auto">
            <a:xfrm>
              <a:off x="0" y="318"/>
              <a:ext cx="11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··· 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24" name="Text Box 32"/>
            <p:cNvSpPr txBox="1">
              <a:spLocks noChangeArrowheads="1"/>
            </p:cNvSpPr>
            <p:nvPr/>
          </p:nvSpPr>
          <p:spPr bwMode="auto">
            <a:xfrm>
              <a:off x="0" y="590"/>
              <a:ext cx="113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··· </a:t>
              </a:r>
              <a:r>
                <a:rPr lang="en-US" sz="3600" b="1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·</a:t>
              </a:r>
              <a:r>
                <a:rPr lang="en-US" sz="36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9225" name="Text Box 35"/>
            <p:cNvSpPr txBox="1">
              <a:spLocks noChangeArrowheads="1"/>
            </p:cNvSpPr>
            <p:nvPr/>
          </p:nvSpPr>
          <p:spPr bwMode="auto">
            <a:xfrm>
              <a:off x="227" y="998"/>
              <a:ext cx="86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latin typeface="Times New Roman" panose="02020603050405020304" pitchFamily="18" charset="0"/>
                </a:rPr>
                <a:t>n</a:t>
              </a:r>
              <a:r>
                <a:rPr lang="zh-CN" sz="2800" b="1">
                  <a:latin typeface="Times New Roman" panose="02020603050405020304" pitchFamily="18" charset="0"/>
                </a:rPr>
                <a:t>个</a:t>
              </a:r>
              <a:r>
                <a:rPr lang="en-US" sz="2800" b="1" i="1">
                  <a:latin typeface="Times New Roman" panose="02020603050405020304" pitchFamily="18" charset="0"/>
                </a:rPr>
                <a:t>a</a:t>
              </a:r>
              <a:endParaRPr lang="en-US" sz="2800" b="1" i="1" baseline="30000">
                <a:latin typeface="Times New Roman" panose="02020603050405020304" pitchFamily="18" charset="0"/>
              </a:endParaRPr>
            </a:p>
          </p:txBody>
        </p:sp>
        <p:sp>
          <p:nvSpPr>
            <p:cNvPr id="9226" name="AutoShape 42"/>
            <p:cNvSpPr/>
            <p:nvPr/>
          </p:nvSpPr>
          <p:spPr bwMode="auto">
            <a:xfrm rot="16200000">
              <a:off x="519" y="566"/>
              <a:ext cx="91" cy="862"/>
            </a:xfrm>
            <a:prstGeom prst="leftBrace">
              <a:avLst>
                <a:gd name="adj1" fmla="val 78938"/>
                <a:gd name="adj2" fmla="val 46264"/>
              </a:avLst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9227" name="Line 44"/>
            <p:cNvSpPr>
              <a:spLocks noChangeShapeType="1"/>
            </p:cNvSpPr>
            <p:nvPr/>
          </p:nvSpPr>
          <p:spPr bwMode="auto">
            <a:xfrm>
              <a:off x="0" y="681"/>
              <a:ext cx="11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9228" name="Group 12"/>
          <p:cNvGrpSpPr/>
          <p:nvPr/>
        </p:nvGrpSpPr>
        <p:grpSpPr bwMode="auto">
          <a:xfrm>
            <a:off x="1785938" y="4095750"/>
            <a:ext cx="4354512" cy="2190750"/>
            <a:chOff x="0" y="0"/>
            <a:chExt cx="2743" cy="1380"/>
          </a:xfrm>
        </p:grpSpPr>
        <p:grpSp>
          <p:nvGrpSpPr>
            <p:cNvPr id="9229" name="Group 13"/>
            <p:cNvGrpSpPr/>
            <p:nvPr/>
          </p:nvGrpSpPr>
          <p:grpSpPr bwMode="auto">
            <a:xfrm>
              <a:off x="272" y="0"/>
              <a:ext cx="2471" cy="1380"/>
              <a:chOff x="0" y="0"/>
              <a:chExt cx="2471" cy="1380"/>
            </a:xfrm>
          </p:grpSpPr>
          <p:sp>
            <p:nvSpPr>
              <p:cNvPr id="9230" name="Text Box 30"/>
              <p:cNvSpPr txBox="1">
                <a:spLocks noChangeArrowheads="1"/>
              </p:cNvSpPr>
              <p:nvPr/>
            </p:nvSpPr>
            <p:spPr bwMode="auto">
              <a:xfrm>
                <a:off x="590" y="599"/>
                <a:ext cx="113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··· 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31" name="Text Box 33"/>
              <p:cNvSpPr txBox="1">
                <a:spLocks noChangeArrowheads="1"/>
              </p:cNvSpPr>
              <p:nvPr/>
            </p:nvSpPr>
            <p:spPr bwMode="auto">
              <a:xfrm>
                <a:off x="0" y="327"/>
                <a:ext cx="113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··· 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32" name="Text Box 34"/>
              <p:cNvSpPr txBox="1">
                <a:spLocks noChangeArrowheads="1"/>
              </p:cNvSpPr>
              <p:nvPr/>
            </p:nvSpPr>
            <p:spPr bwMode="auto">
              <a:xfrm>
                <a:off x="1043" y="327"/>
                <a:ext cx="142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··· </a:t>
                </a:r>
                <a:r>
                  <a:rPr lang="en-US" sz="3600" b="1" i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·</a:t>
                </a:r>
                <a:r>
                  <a:rPr lang="en-US" sz="3600" b="1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9233" name="Text Box 36"/>
              <p:cNvSpPr txBox="1">
                <a:spLocks noChangeArrowheads="1"/>
              </p:cNvSpPr>
              <p:nvPr/>
            </p:nvSpPr>
            <p:spPr bwMode="auto">
              <a:xfrm>
                <a:off x="1451" y="9"/>
                <a:ext cx="8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n</a:t>
                </a:r>
                <a:r>
                  <a:rPr lang="zh-CN" sz="2800" b="1">
                    <a:latin typeface="Times New Roman" panose="02020603050405020304" pitchFamily="18" charset="0"/>
                  </a:rPr>
                  <a:t>个</a:t>
                </a:r>
                <a:r>
                  <a:rPr lang="en-US" sz="2800" b="1" i="1">
                    <a:latin typeface="Times New Roman" panose="02020603050405020304" pitchFamily="18" charset="0"/>
                  </a:rPr>
                  <a:t>a</a:t>
                </a:r>
                <a:endParaRPr lang="en-US" sz="2800" b="1" i="1" baseline="30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4" name="Text Box 37"/>
              <p:cNvSpPr txBox="1">
                <a:spLocks noChangeArrowheads="1"/>
              </p:cNvSpPr>
              <p:nvPr/>
            </p:nvSpPr>
            <p:spPr bwMode="auto">
              <a:xfrm>
                <a:off x="45" y="0"/>
                <a:ext cx="104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(m-n)</a:t>
                </a:r>
                <a:r>
                  <a:rPr lang="zh-CN" sz="2800" b="1">
                    <a:latin typeface="Times New Roman" panose="02020603050405020304" pitchFamily="18" charset="0"/>
                  </a:rPr>
                  <a:t>个</a:t>
                </a:r>
                <a:r>
                  <a:rPr lang="en-US" sz="2800" b="1" i="1">
                    <a:latin typeface="Times New Roman" panose="02020603050405020304" pitchFamily="18" charset="0"/>
                  </a:rPr>
                  <a:t>a</a:t>
                </a:r>
                <a:endParaRPr lang="en-US" sz="2800" b="1" i="1" baseline="30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5" name="AutoShape 38"/>
              <p:cNvSpPr/>
              <p:nvPr/>
            </p:nvSpPr>
            <p:spPr bwMode="auto">
              <a:xfrm rot="5400000">
                <a:off x="499" y="-36"/>
                <a:ext cx="136" cy="862"/>
              </a:xfrm>
              <a:prstGeom prst="leftBrace">
                <a:avLst>
                  <a:gd name="adj1" fmla="val 52819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236" name="AutoShape 39"/>
              <p:cNvSpPr/>
              <p:nvPr/>
            </p:nvSpPr>
            <p:spPr bwMode="auto">
              <a:xfrm rot="5400000">
                <a:off x="1633" y="-36"/>
                <a:ext cx="136" cy="862"/>
              </a:xfrm>
              <a:prstGeom prst="leftBrace">
                <a:avLst>
                  <a:gd name="adj1" fmla="val 52819"/>
                  <a:gd name="adj2" fmla="val 50000"/>
                </a:avLst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237" name="AutoShape 43"/>
              <p:cNvSpPr/>
              <p:nvPr/>
            </p:nvSpPr>
            <p:spPr bwMode="auto">
              <a:xfrm rot="16200000">
                <a:off x="1100" y="588"/>
                <a:ext cx="136" cy="884"/>
              </a:xfrm>
              <a:prstGeom prst="leftBrace">
                <a:avLst>
                  <a:gd name="adj1" fmla="val 54167"/>
                  <a:gd name="adj2" fmla="val 46264"/>
                </a:avLst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zh-CN"/>
              </a:p>
            </p:txBody>
          </p:sp>
          <p:sp>
            <p:nvSpPr>
              <p:cNvPr id="9238" name="Text Box 46"/>
              <p:cNvSpPr txBox="1">
                <a:spLocks noChangeArrowheads="1"/>
              </p:cNvSpPr>
              <p:nvPr/>
            </p:nvSpPr>
            <p:spPr bwMode="auto">
              <a:xfrm>
                <a:off x="862" y="1053"/>
                <a:ext cx="861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b="1">
                    <a:latin typeface="Times New Roman" panose="02020603050405020304" pitchFamily="18" charset="0"/>
                  </a:rPr>
                  <a:t>n</a:t>
                </a:r>
                <a:r>
                  <a:rPr lang="zh-CN" sz="2800" b="1">
                    <a:latin typeface="Times New Roman" panose="02020603050405020304" pitchFamily="18" charset="0"/>
                  </a:rPr>
                  <a:t>个</a:t>
                </a:r>
                <a:r>
                  <a:rPr lang="en-US" sz="2800" b="1" i="1">
                    <a:latin typeface="Times New Roman" panose="02020603050405020304" pitchFamily="18" charset="0"/>
                  </a:rPr>
                  <a:t>a</a:t>
                </a:r>
                <a:endParaRPr lang="en-US" sz="2800" b="1" i="1" baseline="30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239" name="Line 47"/>
              <p:cNvSpPr>
                <a:spLocks noChangeShapeType="1"/>
              </p:cNvSpPr>
              <p:nvPr/>
            </p:nvSpPr>
            <p:spPr bwMode="auto">
              <a:xfrm>
                <a:off x="45" y="690"/>
                <a:ext cx="217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sp>
          <p:nvSpPr>
            <p:cNvPr id="9240" name="Text Box 49"/>
            <p:cNvSpPr txBox="1">
              <a:spLocks noChangeArrowheads="1"/>
            </p:cNvSpPr>
            <p:nvPr/>
          </p:nvSpPr>
          <p:spPr bwMode="auto">
            <a:xfrm>
              <a:off x="0" y="463"/>
              <a:ext cx="36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 b="1">
                  <a:latin typeface="Times New Roman" panose="02020603050405020304" pitchFamily="18" charset="0"/>
                </a:rPr>
                <a:t>=</a:t>
              </a:r>
            </a:p>
          </p:txBody>
        </p:sp>
      </p:grpSp>
      <p:sp>
        <p:nvSpPr>
          <p:cNvPr id="9241" name="Text Box 51"/>
          <p:cNvSpPr txBox="1">
            <a:spLocks noChangeArrowheads="1"/>
          </p:cNvSpPr>
          <p:nvPr/>
        </p:nvSpPr>
        <p:spPr bwMode="auto">
          <a:xfrm>
            <a:off x="6000750" y="4857750"/>
            <a:ext cx="23050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latin typeface="Times New Roman" panose="02020603050405020304" pitchFamily="18" charset="0"/>
              </a:rPr>
              <a:t>= </a:t>
            </a:r>
            <a:r>
              <a:rPr lang="en-US" sz="4800" b="1" i="1">
                <a:latin typeface="Times New Roman" panose="02020603050405020304" pitchFamily="18" charset="0"/>
              </a:rPr>
              <a:t>a</a:t>
            </a:r>
            <a:r>
              <a:rPr lang="en-US" sz="4800" b="1" baseline="30000">
                <a:latin typeface="Times New Roman" panose="02020603050405020304" pitchFamily="18" charset="0"/>
              </a:rPr>
              <a:t>m</a:t>
            </a:r>
            <a:r>
              <a:rPr lang="en-US" sz="4800" baseline="30000">
                <a:latin typeface="Times New Roman" panose="02020603050405020304" pitchFamily="18" charset="0"/>
              </a:rPr>
              <a:t>-</a:t>
            </a:r>
            <a:r>
              <a:rPr lang="en-US" sz="4800" b="1" baseline="30000">
                <a:latin typeface="Times New Roman" panose="02020603050405020304" pitchFamily="18" charset="0"/>
              </a:rPr>
              <a:t>n</a:t>
            </a:r>
            <a:r>
              <a:rPr lang="en-US" sz="4800" b="1">
                <a:latin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42" name="Rectangle 3"/>
          <p:cNvSpPr>
            <a:spLocks noChangeArrowheads="1"/>
          </p:cNvSpPr>
          <p:nvPr/>
        </p:nvSpPr>
        <p:spPr bwMode="auto">
          <a:xfrm>
            <a:off x="0" y="357188"/>
            <a:ext cx="1752600" cy="646112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3600" b="1" dirty="0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验   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8"/>
          <p:cNvSpPr txBox="1">
            <a:spLocks noChangeArrowheads="1"/>
          </p:cNvSpPr>
          <p:nvPr/>
        </p:nvSpPr>
        <p:spPr bwMode="auto">
          <a:xfrm>
            <a:off x="1500188" y="785813"/>
            <a:ext cx="6335712" cy="762000"/>
          </a:xfrm>
          <a:prstGeom prst="rect">
            <a:avLst/>
          </a:prstGeom>
          <a:solidFill>
            <a:srgbClr val="3366FF">
              <a:alpha val="8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4400" b="1" dirty="0">
                <a:solidFill>
                  <a:srgbClr val="FFFF00"/>
                </a:solidFill>
                <a:ea typeface="华文新魏" panose="02010800040101010101" pitchFamily="2" charset="-122"/>
              </a:rPr>
              <a:t>同底数幂的除法运算性质</a:t>
            </a:r>
          </a:p>
        </p:txBody>
      </p:sp>
      <p:sp>
        <p:nvSpPr>
          <p:cNvPr id="10243" name="Text Box 20"/>
          <p:cNvSpPr txBox="1">
            <a:spLocks noChangeArrowheads="1"/>
          </p:cNvSpPr>
          <p:nvPr/>
        </p:nvSpPr>
        <p:spPr bwMode="auto">
          <a:xfrm>
            <a:off x="539750" y="3141663"/>
            <a:ext cx="3103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lang="zh-CN" sz="4000" b="1" dirty="0">
                <a:latin typeface="Times New Roman" panose="02020603050405020304" pitchFamily="18" charset="0"/>
              </a:rPr>
              <a:t>符号表示：</a:t>
            </a:r>
            <a:endParaRPr lang="en-US" sz="4000" b="1" dirty="0">
              <a:latin typeface="Times New Roman" panose="02020603050405020304" pitchFamily="18" charset="0"/>
            </a:endParaRPr>
          </a:p>
        </p:txBody>
      </p:sp>
      <p:sp>
        <p:nvSpPr>
          <p:cNvPr id="10244" name="Rectangle 21"/>
          <p:cNvSpPr>
            <a:spLocks noChangeArrowheads="1"/>
          </p:cNvSpPr>
          <p:nvPr/>
        </p:nvSpPr>
        <p:spPr bwMode="auto">
          <a:xfrm>
            <a:off x="611188" y="1847850"/>
            <a:ext cx="37861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 dirty="0">
                <a:latin typeface="Times New Roman" panose="02020603050405020304" pitchFamily="18" charset="0"/>
              </a:rPr>
              <a:t>同底数幂相除，</a:t>
            </a:r>
            <a:endParaRPr lang="en-US" sz="4000" b="1" dirty="0">
              <a:latin typeface="Times New Roman" panose="02020603050405020304" pitchFamily="18" charset="0"/>
            </a:endParaRPr>
          </a:p>
        </p:txBody>
      </p:sp>
      <p:pic>
        <p:nvPicPr>
          <p:cNvPr id="10245" name="Picture 9" descr="20049101915207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039410">
            <a:off x="6940550" y="5446713"/>
            <a:ext cx="20955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1752600" cy="641350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sz="3600" b="1" dirty="0">
                <a:solidFill>
                  <a:srgbClr val="FFFF00"/>
                </a:solidFill>
                <a:latin typeface="Times New Roman" panose="02020603050405020304" pitchFamily="18" charset="0"/>
                <a:ea typeface="华文新魏" panose="02010800040101010101" pitchFamily="2" charset="-122"/>
                <a:sym typeface="MS Outlook" panose="05010100010000000000" pitchFamily="2" charset="2"/>
              </a:rPr>
              <a:t>归    纳</a:t>
            </a:r>
          </a:p>
        </p:txBody>
      </p:sp>
      <p:sp>
        <p:nvSpPr>
          <p:cNvPr id="10247" name="矩形 6"/>
          <p:cNvSpPr>
            <a:spLocks noChangeArrowheads="1"/>
          </p:cNvSpPr>
          <p:nvPr/>
        </p:nvSpPr>
        <p:spPr bwMode="auto">
          <a:xfrm>
            <a:off x="6286500" y="1857375"/>
            <a:ext cx="499745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zh-CN" sz="4000" b="1" dirty="0">
                <a:latin typeface="Times New Roman" panose="02020603050405020304" pitchFamily="18" charset="0"/>
              </a:rPr>
              <a:t>指数</a:t>
            </a:r>
            <a:r>
              <a:rPr 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_____</a:t>
            </a:r>
            <a:r>
              <a:rPr lang="en-US" sz="40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8" name="矩形 7"/>
          <p:cNvSpPr>
            <a:spLocks noChangeArrowheads="1"/>
          </p:cNvSpPr>
          <p:nvPr/>
        </p:nvSpPr>
        <p:spPr bwMode="auto">
          <a:xfrm>
            <a:off x="4000500" y="1863725"/>
            <a:ext cx="2368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 dirty="0">
                <a:latin typeface="Times New Roman" panose="02020603050405020304" pitchFamily="18" charset="0"/>
              </a:rPr>
              <a:t>底数</a:t>
            </a:r>
            <a:r>
              <a:rPr lang="en-US" sz="4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____</a:t>
            </a:r>
            <a:r>
              <a:rPr lang="en-US" sz="4000" b="1" dirty="0">
                <a:latin typeface="Times New Roman" panose="02020603050405020304" pitchFamily="18" charset="0"/>
              </a:rPr>
              <a:t>,</a:t>
            </a:r>
            <a:endParaRPr lang="zh-CN" dirty="0"/>
          </a:p>
        </p:txBody>
      </p:sp>
      <p:sp>
        <p:nvSpPr>
          <p:cNvPr id="10249" name="矩形 8"/>
          <p:cNvSpPr>
            <a:spLocks noChangeArrowheads="1"/>
          </p:cNvSpPr>
          <p:nvPr/>
        </p:nvSpPr>
        <p:spPr bwMode="auto">
          <a:xfrm>
            <a:off x="3143250" y="3214688"/>
            <a:ext cx="3644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000" b="1" i="1" dirty="0">
                <a:latin typeface="Times New Roman" panose="02020603050405020304" pitchFamily="18" charset="0"/>
              </a:rPr>
              <a:t>a</a:t>
            </a:r>
            <a:r>
              <a:rPr lang="en-US" sz="4000" b="1" baseline="30000" dirty="0">
                <a:latin typeface="Times New Roman" panose="02020603050405020304" pitchFamily="18" charset="0"/>
              </a:rPr>
              <a:t>m </a:t>
            </a:r>
            <a:r>
              <a:rPr lang="en-US" sz="4000" b="1" dirty="0">
                <a:latin typeface="Times New Roman" panose="02020603050405020304" pitchFamily="18" charset="0"/>
              </a:rPr>
              <a:t>÷</a:t>
            </a:r>
            <a:r>
              <a:rPr lang="en-US" sz="4000" b="1" i="1" dirty="0">
                <a:latin typeface="Times New Roman" panose="02020603050405020304" pitchFamily="18" charset="0"/>
              </a:rPr>
              <a:t>a</a:t>
            </a:r>
            <a:r>
              <a:rPr lang="en-US" sz="4000" b="1" baseline="30000" dirty="0">
                <a:latin typeface="Times New Roman" panose="02020603050405020304" pitchFamily="18" charset="0"/>
              </a:rPr>
              <a:t>n</a:t>
            </a:r>
            <a:r>
              <a:rPr lang="en-US" sz="4000" b="1" dirty="0">
                <a:latin typeface="Times New Roman" panose="02020603050405020304" pitchFamily="18" charset="0"/>
              </a:rPr>
              <a:t> =_____</a:t>
            </a:r>
            <a:endParaRPr lang="zh-CN" dirty="0"/>
          </a:p>
        </p:txBody>
      </p:sp>
      <p:sp>
        <p:nvSpPr>
          <p:cNvPr id="10250" name="矩形 9"/>
          <p:cNvSpPr>
            <a:spLocks noChangeArrowheads="1"/>
          </p:cNvSpPr>
          <p:nvPr/>
        </p:nvSpPr>
        <p:spPr bwMode="auto">
          <a:xfrm>
            <a:off x="714375" y="4143375"/>
            <a:ext cx="76438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sz="4000" b="1" dirty="0">
                <a:latin typeface="Times New Roman" panose="02020603050405020304" pitchFamily="18" charset="0"/>
              </a:rPr>
              <a:t>(</a:t>
            </a:r>
            <a:r>
              <a:rPr lang="en-US" sz="4000" b="1" i="1" dirty="0">
                <a:latin typeface="Times New Roman" panose="02020603050405020304" pitchFamily="18" charset="0"/>
              </a:rPr>
              <a:t>a</a:t>
            </a:r>
            <a:r>
              <a:rPr lang="en-US" sz="4000" b="1" dirty="0">
                <a:latin typeface="Times New Roman" panose="02020603050405020304" pitchFamily="18" charset="0"/>
              </a:rPr>
              <a:t>≠0</a:t>
            </a:r>
            <a:r>
              <a:rPr lang="zh-CN" sz="4000" b="1" dirty="0">
                <a:latin typeface="Times New Roman" panose="02020603050405020304" pitchFamily="18" charset="0"/>
              </a:rPr>
              <a:t>，</a:t>
            </a:r>
            <a:r>
              <a:rPr lang="en-US" sz="4000" b="1" dirty="0">
                <a:latin typeface="Times New Roman" panose="02020603050405020304" pitchFamily="18" charset="0"/>
              </a:rPr>
              <a:t>m</a:t>
            </a:r>
            <a:r>
              <a:rPr lang="zh-CN" sz="4000" b="1" dirty="0">
                <a:latin typeface="Times New Roman" panose="02020603050405020304" pitchFamily="18" charset="0"/>
              </a:rPr>
              <a:t>、</a:t>
            </a:r>
            <a:r>
              <a:rPr lang="en-US" sz="4000" b="1" dirty="0">
                <a:latin typeface="Times New Roman" panose="02020603050405020304" pitchFamily="18" charset="0"/>
              </a:rPr>
              <a:t>n</a:t>
            </a:r>
            <a:r>
              <a:rPr lang="zh-CN" sz="4000" b="1" dirty="0">
                <a:latin typeface="Times New Roman" panose="02020603050405020304" pitchFamily="18" charset="0"/>
              </a:rPr>
              <a:t>是正整数，且</a:t>
            </a:r>
            <a:r>
              <a:rPr lang="en-US" sz="4000" b="1" dirty="0">
                <a:latin typeface="Times New Roman" panose="02020603050405020304" pitchFamily="18" charset="0"/>
              </a:rPr>
              <a:t>m&gt;n).</a:t>
            </a:r>
          </a:p>
        </p:txBody>
      </p:sp>
      <p:sp>
        <p:nvSpPr>
          <p:cNvPr id="10251" name="矩形 10"/>
          <p:cNvSpPr>
            <a:spLocks noChangeArrowheads="1"/>
          </p:cNvSpPr>
          <p:nvPr/>
        </p:nvSpPr>
        <p:spPr bwMode="auto">
          <a:xfrm>
            <a:off x="5286375" y="3071813"/>
            <a:ext cx="132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54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sz="5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m-n</a:t>
            </a:r>
            <a:endParaRPr lang="zh-CN" sz="5400">
              <a:solidFill>
                <a:srgbClr val="FF0000"/>
              </a:solidFill>
            </a:endParaRPr>
          </a:p>
        </p:txBody>
      </p:sp>
      <p:sp>
        <p:nvSpPr>
          <p:cNvPr id="10252" name="矩形 11"/>
          <p:cNvSpPr>
            <a:spLocks noChangeArrowheads="1"/>
          </p:cNvSpPr>
          <p:nvPr/>
        </p:nvSpPr>
        <p:spPr bwMode="auto">
          <a:xfrm>
            <a:off x="5000625" y="1857375"/>
            <a:ext cx="1214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不变</a:t>
            </a:r>
            <a:endParaRPr lang="zh-CN"/>
          </a:p>
        </p:txBody>
      </p:sp>
      <p:sp>
        <p:nvSpPr>
          <p:cNvPr id="10253" name="矩形 12"/>
          <p:cNvSpPr>
            <a:spLocks noChangeArrowheads="1"/>
          </p:cNvSpPr>
          <p:nvPr/>
        </p:nvSpPr>
        <p:spPr bwMode="auto">
          <a:xfrm>
            <a:off x="7358063" y="1857375"/>
            <a:ext cx="1214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相减</a:t>
            </a:r>
            <a:endParaRPr 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7" grpId="0" autoUpdateAnimBg="0"/>
      <p:bldP spid="10248" grpId="0" autoUpdateAnimBg="0"/>
      <p:bldP spid="10249" grpId="0" autoUpdateAnimBg="0"/>
      <p:bldP spid="10250" grpId="0" autoUpdateAnimBg="0"/>
      <p:bldP spid="10251" grpId="0" autoUpdateAnimBg="0"/>
      <p:bldP spid="10252" grpId="0" autoUpdateAnimBg="0"/>
      <p:bldP spid="1025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/>
          <p:nvPr/>
        </p:nvGrpSpPr>
        <p:grpSpPr bwMode="auto">
          <a:xfrm>
            <a:off x="3348038" y="3573463"/>
            <a:ext cx="2967037" cy="579437"/>
            <a:chOff x="0" y="0"/>
            <a:chExt cx="1824" cy="365"/>
          </a:xfrm>
        </p:grpSpPr>
        <p:sp>
          <p:nvSpPr>
            <p:cNvPr id="11267" name="Rectangle 14" descr="PE03255_"/>
            <p:cNvSpPr>
              <a:spLocks noChangeArrowheads="1"/>
            </p:cNvSpPr>
            <p:nvPr/>
          </p:nvSpPr>
          <p:spPr bwMode="auto">
            <a:xfrm>
              <a:off x="912" y="0"/>
              <a:ext cx="91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endParaRPr lang="zh-CN" altLang="zh-CN" sz="32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endParaRPr>
            </a:p>
          </p:txBody>
        </p:sp>
        <p:sp>
          <p:nvSpPr>
            <p:cNvPr id="11268" name="Rectangle 15" descr="PE03255_"/>
            <p:cNvSpPr>
              <a:spLocks noChangeArrowheads="1"/>
            </p:cNvSpPr>
            <p:nvPr/>
          </p:nvSpPr>
          <p:spPr bwMode="auto">
            <a:xfrm>
              <a:off x="0" y="22"/>
              <a:ext cx="672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95000"/>
                </a:lnSpc>
              </a:pPr>
              <a:endParaRPr lang="zh-CN" altLang="zh-CN" sz="2800">
                <a:solidFill>
                  <a:srgbClr val="99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1269" name="Rectangle 19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11270" name="Rectangle 22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11271" name="Rectangle 24" descr="PE03255_"/>
          <p:cNvSpPr>
            <a:spLocks noChangeArrowheads="1"/>
          </p:cNvSpPr>
          <p:nvPr/>
        </p:nvSpPr>
        <p:spPr bwMode="auto">
          <a:xfrm>
            <a:off x="0" y="37163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 sz="3600" b="1">
              <a:latin typeface="Goudy Stout" panose="0202090407030B020401" pitchFamily="2" charset="0"/>
              <a:ea typeface="MingLiU" pitchFamily="49" charset="-120"/>
            </a:endParaRPr>
          </a:p>
        </p:txBody>
      </p:sp>
      <p:sp>
        <p:nvSpPr>
          <p:cNvPr id="11272" name="Rectangle 25"/>
          <p:cNvSpPr>
            <a:spLocks noChangeArrowheads="1"/>
          </p:cNvSpPr>
          <p:nvPr/>
        </p:nvSpPr>
        <p:spPr bwMode="auto">
          <a:xfrm>
            <a:off x="395288" y="1214438"/>
            <a:ext cx="874871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通常人讲话时声音的强度是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摩托车行驶时发出的声音的强度是</a:t>
            </a:r>
            <a:r>
              <a:rPr 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36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，</a:t>
            </a:r>
            <a:endParaRPr 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摩托车的声音强度是人讲话时的声音强度的多少倍？</a:t>
            </a:r>
          </a:p>
        </p:txBody>
      </p:sp>
      <p:sp>
        <p:nvSpPr>
          <p:cNvPr id="11273" name="Rectangle 8"/>
          <p:cNvSpPr>
            <a:spLocks noChangeArrowheads="1"/>
          </p:cNvSpPr>
          <p:nvPr/>
        </p:nvSpPr>
        <p:spPr bwMode="auto">
          <a:xfrm>
            <a:off x="3000375" y="158750"/>
            <a:ext cx="3000375" cy="769938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FF00"/>
                </a:solidFill>
              </a:rPr>
              <a:t>  </a:t>
            </a:r>
            <a:r>
              <a:rPr lang="zh-CN" sz="4000" b="1" dirty="0">
                <a:solidFill>
                  <a:srgbClr val="FFFF00"/>
                </a:solidFill>
                <a:ea typeface="华文新魏" panose="02010800040101010101" pitchFamily="2" charset="-122"/>
              </a:rPr>
              <a:t>解决问题</a:t>
            </a:r>
            <a:endParaRPr lang="zh-CN" sz="4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274" name="矩形 16"/>
          <p:cNvSpPr>
            <a:spLocks noChangeArrowheads="1"/>
          </p:cNvSpPr>
          <p:nvPr/>
        </p:nvSpPr>
        <p:spPr bwMode="auto">
          <a:xfrm>
            <a:off x="1143000" y="3571875"/>
            <a:ext cx="32543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</a:t>
            </a:r>
            <a:r>
              <a:rPr 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40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11</a:t>
            </a:r>
            <a:r>
              <a:rPr lang="en-US" sz="4000" b="1" dirty="0">
                <a:latin typeface="Times New Roman" panose="02020603050405020304" pitchFamily="18" charset="0"/>
              </a:rPr>
              <a:t>÷</a:t>
            </a:r>
            <a:r>
              <a:rPr lang="en-US" sz="4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en-US" sz="4000" b="1" baseline="30000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endParaRPr lang="zh-CN" altLang="zh-CN" sz="4000" dirty="0"/>
          </a:p>
        </p:txBody>
      </p:sp>
      <p:sp>
        <p:nvSpPr>
          <p:cNvPr id="11275" name="Text Box 5"/>
          <p:cNvSpPr txBox="1">
            <a:spLocks noChangeArrowheads="1"/>
          </p:cNvSpPr>
          <p:nvPr/>
        </p:nvSpPr>
        <p:spPr bwMode="auto">
          <a:xfrm>
            <a:off x="4427538" y="3573463"/>
            <a:ext cx="5492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latin typeface="Times New Roman" panose="02020603050405020304" pitchFamily="18" charset="0"/>
              </a:rPr>
              <a:t>=</a:t>
            </a:r>
            <a:endParaRPr lang="en-US" sz="4400" b="1" i="1">
              <a:solidFill>
                <a:srgbClr val="FF33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1276" name="Text Box 6"/>
          <p:cNvSpPr txBox="1">
            <a:spLocks noChangeArrowheads="1"/>
          </p:cNvSpPr>
          <p:nvPr/>
        </p:nvSpPr>
        <p:spPr bwMode="auto">
          <a:xfrm>
            <a:off x="4859338" y="3573463"/>
            <a:ext cx="2592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  <a:r>
              <a:rPr lang="en-US" sz="4400" b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11-5</a:t>
            </a:r>
            <a:r>
              <a:rPr lang="en-US" sz="4400" b="1" dirty="0">
                <a:latin typeface="Times New Roman" panose="02020603050405020304" pitchFamily="18" charset="0"/>
              </a:rPr>
              <a:t>=</a:t>
            </a:r>
            <a:r>
              <a:rPr lang="en-US" sz="44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10</a:t>
            </a:r>
            <a:r>
              <a:rPr lang="en-US" sz="4400" b="1" baseline="30000" dirty="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277" name="Rectangle 7"/>
          <p:cNvSpPr>
            <a:spLocks noChangeArrowheads="1"/>
          </p:cNvSpPr>
          <p:nvPr/>
        </p:nvSpPr>
        <p:spPr bwMode="auto">
          <a:xfrm>
            <a:off x="1071563" y="4429125"/>
            <a:ext cx="7056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sz="3600" b="1" dirty="0">
                <a:latin typeface="Times New Roman" panose="02020603050405020304" pitchFamily="18" charset="0"/>
              </a:rPr>
              <a:t>答：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摩托车的声音强度是人讲话时的声音强度的</a:t>
            </a:r>
            <a:r>
              <a:rPr lang="en-US" sz="3600" b="1" dirty="0">
                <a:latin typeface="Times New Roman" panose="02020603050405020304" pitchFamily="18" charset="0"/>
              </a:rPr>
              <a:t>10</a:t>
            </a:r>
            <a:r>
              <a:rPr lang="en-US" sz="3600" b="1" baseline="30000" dirty="0">
                <a:latin typeface="Times New Roman" panose="02020603050405020304" pitchFamily="18" charset="0"/>
              </a:rPr>
              <a:t>6</a:t>
            </a:r>
            <a:r>
              <a:rPr 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倍</a:t>
            </a:r>
            <a:r>
              <a:rPr lang="en-US" sz="3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autoUpdateAnimBg="0"/>
      <p:bldP spid="11276" grpId="0" autoUpdateAnimBg="0"/>
      <p:bldP spid="1127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843213" y="0"/>
            <a:ext cx="2738437" cy="701675"/>
          </a:xfrm>
          <a:prstGeom prst="rect">
            <a:avLst/>
          </a:prstGeom>
          <a:gradFill rotWithShape="0">
            <a:gsLst>
              <a:gs pos="0">
                <a:srgbClr val="0000CC"/>
              </a:gs>
              <a:gs pos="50000">
                <a:srgbClr val="8E8EE8"/>
              </a:gs>
              <a:gs pos="100000">
                <a:srgbClr val="0000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FFFF00"/>
                </a:solidFill>
              </a:rPr>
              <a:t>  </a:t>
            </a:r>
            <a:r>
              <a:rPr lang="zh-CN" sz="4000" b="1" dirty="0">
                <a:solidFill>
                  <a:srgbClr val="FFFF00"/>
                </a:solidFill>
                <a:ea typeface="华文新魏" panose="02010800040101010101" pitchFamily="2" charset="-122"/>
              </a:rPr>
              <a:t>例题讲解</a:t>
            </a:r>
            <a:endParaRPr lang="zh-CN" sz="4000" b="1" dirty="0">
              <a:solidFill>
                <a:srgbClr val="FFFF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692150"/>
            <a:ext cx="94297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例</a:t>
            </a:r>
            <a:r>
              <a:rPr lang="en-US" sz="36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  <a:r>
              <a:rPr lang="en-US" sz="3600" b="1" dirty="0">
                <a:latin typeface="Times New Roman" panose="02020603050405020304" pitchFamily="18" charset="0"/>
              </a:rPr>
              <a:t> </a:t>
            </a:r>
            <a:r>
              <a:rPr lang="zh-CN" sz="3600" b="1" dirty="0">
                <a:latin typeface="Times New Roman" panose="02020603050405020304" pitchFamily="18" charset="0"/>
              </a:rPr>
              <a:t>计算下列各题：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zh-CN" sz="3600" b="1" dirty="0">
                <a:latin typeface="Times New Roman" panose="02020603050405020304" pitchFamily="18" charset="0"/>
              </a:rPr>
              <a:t>⑴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3600" b="1" dirty="0">
                <a:latin typeface="Times New Roman" panose="02020603050405020304" pitchFamily="18" charset="0"/>
              </a:rPr>
              <a:t>；            </a:t>
            </a:r>
            <a:endParaRPr lang="zh-CN" altLang="en-US" sz="36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sz="3600" b="1" dirty="0">
                <a:latin typeface="Times New Roman" panose="02020603050405020304" pitchFamily="18" charset="0"/>
              </a:rPr>
              <a:t>  </a:t>
            </a:r>
            <a:r>
              <a:rPr lang="zh-CN" altLang="en-US" sz="3600" b="1" dirty="0">
                <a:latin typeface="Times New Roman" panose="02020603050405020304" pitchFamily="18" charset="0"/>
              </a:rPr>
              <a:t>  </a:t>
            </a:r>
            <a:r>
              <a:rPr lang="zh-CN" sz="3600" b="1" dirty="0">
                <a:latin typeface="Times New Roman" panose="02020603050405020304" pitchFamily="18" charset="0"/>
              </a:rPr>
              <a:t>⑵ </a:t>
            </a:r>
            <a:r>
              <a:rPr lang="en-US" sz="3600" b="1" dirty="0">
                <a:latin typeface="Times New Roman" panose="02020603050405020304" pitchFamily="18" charset="0"/>
              </a:rPr>
              <a:t>(-b)</a:t>
            </a:r>
            <a:r>
              <a:rPr lang="en-US" sz="3600" b="1" baseline="30000" dirty="0">
                <a:latin typeface="Times New Roman" panose="02020603050405020304" pitchFamily="18" charset="0"/>
              </a:rPr>
              <a:t>8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÷(-b)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⑶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÷(</a:t>
            </a:r>
            <a:r>
              <a:rPr lang="en-US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    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⑷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2m+3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÷t</a:t>
            </a:r>
            <a:r>
              <a:rPr lang="en-US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</a:t>
            </a:r>
            <a:r>
              <a:rPr 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是正整数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843213" y="1412875"/>
          <a:ext cx="7556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r:id="rId3" imgW="177800" imgH="203835" progId="Equation.DSMT4">
                  <p:embed/>
                </p:oleObj>
              </mc:Choice>
              <mc:Fallback>
                <p:oleObj r:id="rId3" imgW="177800" imgH="2038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412875"/>
                        <a:ext cx="75565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563938" y="2276475"/>
          <a:ext cx="915987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r:id="rId5" imgW="254635" imgH="203835" progId="Equation.DSMT4">
                  <p:embed/>
                </p:oleObj>
              </mc:Choice>
              <mc:Fallback>
                <p:oleObj r:id="rId5" imgW="254635" imgH="2038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276475"/>
                        <a:ext cx="915987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3635375" y="3068638"/>
          <a:ext cx="127158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r:id="rId7" imgW="305435" imgH="203200" progId="Equation.DSMT4">
                  <p:embed/>
                </p:oleObj>
              </mc:Choice>
              <mc:Fallback>
                <p:oleObj r:id="rId7" imgW="305435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3068638"/>
                        <a:ext cx="1271588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5580063" y="3860800"/>
          <a:ext cx="129698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r:id="rId9" imgW="305435" imgH="203200" progId="Equation.DSMT4">
                  <p:embed/>
                </p:oleObj>
              </mc:Choice>
              <mc:Fallback>
                <p:oleObj r:id="rId9" imgW="305435" imgH="203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860800"/>
                        <a:ext cx="129698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练一练 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1763713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1412875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latin typeface="Times New Roman" panose="02020603050405020304" pitchFamily="18" charset="0"/>
              </a:rPr>
              <a:t>1.</a:t>
            </a:r>
            <a:r>
              <a:rPr lang="zh-CN" sz="3200" b="1" dirty="0">
                <a:latin typeface="Times New Roman" panose="02020603050405020304" pitchFamily="18" charset="0"/>
              </a:rPr>
              <a:t>下面的计算是否正确？如有错误，请指出错误，并改正</a:t>
            </a:r>
            <a:r>
              <a:rPr lang="en-US" sz="32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785938" y="2643188"/>
            <a:ext cx="79216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Times New Roman" panose="02020603050405020304" pitchFamily="18" charset="0"/>
              </a:rPr>
              <a:t>⑴ </a:t>
            </a:r>
            <a:r>
              <a:rPr lang="en-US" sz="4000" b="1" i="1">
                <a:latin typeface="Times New Roman" panose="02020603050405020304" pitchFamily="18" charset="0"/>
              </a:rPr>
              <a:t>a</a:t>
            </a:r>
            <a:r>
              <a:rPr lang="en-US" sz="4000" b="1" baseline="30000">
                <a:latin typeface="Times New Roman" panose="02020603050405020304" pitchFamily="18" charset="0"/>
              </a:rPr>
              <a:t>8</a:t>
            </a:r>
            <a:r>
              <a:rPr lang="en-US" sz="4000" b="1">
                <a:latin typeface="Times New Roman" panose="02020603050405020304" pitchFamily="18" charset="0"/>
              </a:rPr>
              <a:t>÷</a:t>
            </a:r>
            <a:r>
              <a:rPr lang="en-US" sz="4000" b="1" i="1">
                <a:latin typeface="Times New Roman" panose="02020603050405020304" pitchFamily="18" charset="0"/>
              </a:rPr>
              <a:t>a</a:t>
            </a:r>
            <a:r>
              <a:rPr lang="en-US" sz="4000" b="1" baseline="30000">
                <a:latin typeface="Times New Roman" panose="02020603050405020304" pitchFamily="18" charset="0"/>
              </a:rPr>
              <a:t>4</a:t>
            </a:r>
            <a:r>
              <a:rPr lang="en-US" sz="4000" b="1">
                <a:latin typeface="Times New Roman" panose="02020603050405020304" pitchFamily="18" charset="0"/>
              </a:rPr>
              <a:t>=</a:t>
            </a:r>
            <a:r>
              <a:rPr lang="en-US" sz="4000" b="1" i="1">
                <a:latin typeface="Times New Roman" panose="02020603050405020304" pitchFamily="18" charset="0"/>
              </a:rPr>
              <a:t>a</a:t>
            </a:r>
            <a:r>
              <a:rPr lang="en-US" sz="4000" b="1" baseline="30000">
                <a:latin typeface="Times New Roman" panose="02020603050405020304" pitchFamily="18" charset="0"/>
              </a:rPr>
              <a:t>2</a:t>
            </a:r>
            <a:r>
              <a:rPr lang="en-US" sz="4000" b="1">
                <a:latin typeface="Times New Roman" panose="02020603050405020304" pitchFamily="18" charset="0"/>
              </a:rPr>
              <a:t> </a:t>
            </a:r>
            <a:r>
              <a:rPr lang="zh-CN" sz="4000" b="1">
                <a:latin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sz="4000" b="1">
                <a:latin typeface="Times New Roman" panose="02020603050405020304" pitchFamily="18" charset="0"/>
              </a:rPr>
              <a:t>⑵ </a:t>
            </a:r>
            <a:r>
              <a:rPr lang="en-US" sz="4000" b="1">
                <a:latin typeface="Times New Roman" panose="02020603050405020304" pitchFamily="18" charset="0"/>
              </a:rPr>
              <a:t>t</a:t>
            </a:r>
            <a:r>
              <a:rPr lang="en-US" sz="4000" b="1" baseline="30000">
                <a:latin typeface="Times New Roman" panose="02020603050405020304" pitchFamily="18" charset="0"/>
              </a:rPr>
              <a:t>10</a:t>
            </a:r>
            <a:r>
              <a:rPr lang="en-US" sz="4000" b="1">
                <a:latin typeface="Times New Roman" panose="02020603050405020304" pitchFamily="18" charset="0"/>
              </a:rPr>
              <a:t>÷t</a:t>
            </a:r>
            <a:r>
              <a:rPr lang="en-US" sz="4000" b="1" baseline="30000">
                <a:latin typeface="Times New Roman" panose="02020603050405020304" pitchFamily="18" charset="0"/>
              </a:rPr>
              <a:t>9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= t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⑶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÷m=m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 eaLnBrk="1" hangingPunct="1">
              <a:spcBef>
                <a:spcPct val="50000"/>
              </a:spcBef>
            </a:pPr>
            <a:r>
              <a:rPr lang="zh-C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⑷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(-z)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÷(-z)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=-z</a:t>
            </a:r>
            <a:r>
              <a:rPr lang="en-US" sz="4000" b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000625" y="2714625"/>
          <a:ext cx="17573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r:id="rId4" imgW="635000" imgH="215900" progId="Equation.DSMT4">
                  <p:embed/>
                </p:oleObj>
              </mc:Choice>
              <mc:Fallback>
                <p:oleObj r:id="rId4" imgW="635000" imgH="215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714625"/>
                        <a:ext cx="17573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5072063" y="3571875"/>
          <a:ext cx="94932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0" r:id="rId6" imgW="343535" imgH="203200" progId="Equation.DSMT4">
                  <p:embed/>
                </p:oleObj>
              </mc:Choice>
              <mc:Fallback>
                <p:oleObj r:id="rId6" imgW="343535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3571875"/>
                        <a:ext cx="94932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216525" y="4429125"/>
          <a:ext cx="18986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r:id="rId8" imgW="685800" imgH="215900" progId="Equation.DSMT4">
                  <p:embed/>
                </p:oleObj>
              </mc:Choice>
              <mc:Fallback>
                <p:oleObj r:id="rId8" imgW="685800" imgH="2159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6525" y="4429125"/>
                        <a:ext cx="18986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6088063" y="5429250"/>
          <a:ext cx="17224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r:id="rId10" imgW="622300" imgH="215900" progId="Equation.DSMT4">
                  <p:embed/>
                </p:oleObj>
              </mc:Choice>
              <mc:Fallback>
                <p:oleObj r:id="rId10" imgW="622300" imgH="2159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5429250"/>
                        <a:ext cx="1722437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凸显 1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FFFFFF"/>
      </a:accent3>
      <a:accent4>
        <a:srgbClr val="000000"/>
      </a:accent4>
      <a:accent5>
        <a:srgbClr val="FEC3AE"/>
      </a:accent5>
      <a:accent6>
        <a:srgbClr val="6989C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华文楷体"/>
        <a:cs typeface=""/>
      </a:majorFont>
      <a:minorFont>
        <a:latin typeface="Century Schoolbook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凸显 1">
        <a:dk1>
          <a:srgbClr val="000000"/>
        </a:dk1>
        <a:lt1>
          <a:srgbClr val="FFFFFF"/>
        </a:lt1>
        <a:dk2>
          <a:srgbClr val="575F6D"/>
        </a:dk2>
        <a:lt2>
          <a:srgbClr val="FFF39D"/>
        </a:lt2>
        <a:accent1>
          <a:srgbClr val="FE8637"/>
        </a:accent1>
        <a:accent2>
          <a:srgbClr val="7598D9"/>
        </a:accent2>
        <a:accent3>
          <a:srgbClr val="FFFFFF"/>
        </a:accent3>
        <a:accent4>
          <a:srgbClr val="000000"/>
        </a:accent4>
        <a:accent5>
          <a:srgbClr val="FEC3AE"/>
        </a:accent5>
        <a:accent6>
          <a:srgbClr val="6989C4"/>
        </a:accent6>
        <a:hlink>
          <a:srgbClr val="D2611C"/>
        </a:hlink>
        <a:folHlink>
          <a:srgbClr val="3B435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627</Words>
  <Application>Microsoft Office PowerPoint</Application>
  <PresentationFormat>全屏显示(4:3)</PresentationFormat>
  <Paragraphs>148</Paragraphs>
  <Slides>18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41" baseType="lpstr">
      <vt:lpstr>Dotum</vt:lpstr>
      <vt:lpstr>MingLiU</vt:lpstr>
      <vt:lpstr>黑体</vt:lpstr>
      <vt:lpstr>华文彩云</vt:lpstr>
      <vt:lpstr>华文行楷</vt:lpstr>
      <vt:lpstr>华文楷体</vt:lpstr>
      <vt:lpstr>华文细黑</vt:lpstr>
      <vt:lpstr>华文新魏</vt:lpstr>
      <vt:lpstr>华文中宋</vt:lpstr>
      <vt:lpstr>楷体_GB2312</vt:lpstr>
      <vt:lpstr>宋体</vt:lpstr>
      <vt:lpstr>微软雅黑</vt:lpstr>
      <vt:lpstr>Arial</vt:lpstr>
      <vt:lpstr>Calibri</vt:lpstr>
      <vt:lpstr>Century Schoolbook</vt:lpstr>
      <vt:lpstr>Goudy Stout</vt:lpstr>
      <vt:lpstr>MS Outlook</vt:lpstr>
      <vt:lpstr>Tahoma</vt:lpstr>
      <vt:lpstr>Times New Roman</vt:lpstr>
      <vt:lpstr>Wingdings</vt:lpstr>
      <vt:lpstr>Wingdings 2</vt:lpstr>
      <vt:lpstr>WWW.2PPT.COM
</vt:lpstr>
      <vt:lpstr>Equation.DSMT4</vt:lpstr>
      <vt:lpstr>     8.3 同底数幂的除法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2022-01-07T05:34:13Z</dcterms:created>
  <dcterms:modified xsi:type="dcterms:W3CDTF">2023-01-16T20:31:14Z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7B4EE8FF2D7E4F55BEF801D7D2B5EF54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