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99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60"/>
  </p:normalViewPr>
  <p:slideViewPr>
    <p:cSldViewPr>
      <p:cViewPr>
        <p:scale>
          <a:sx n="100" d="100"/>
          <a:sy n="100" d="100"/>
        </p:scale>
        <p:origin x="-366" y="-264"/>
      </p:cViewPr>
      <p:guideLst>
        <p:guide orient="horz" pos="2160"/>
        <p:guide pos="29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D4E22-081A-4A5E-97FF-886670B7FDB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F386F-6A9E-420F-8FD0-DD318E672B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F386F-6A9E-420F-8FD0-DD318E672BA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864;&#25945;&#19971;&#19979;%20Unit%205\Lesson%2026\L26-No.1.mp3" TargetMode="External"/><Relationship Id="rId1" Type="http://schemas.microsoft.com/office/2007/relationships/media" Target="file:///C:\Documents%20and%20Settings\Administrator\&#26700;&#38754;\&#20864;&#25945;&#19971;&#19979;%20Unit%205\Lesson%2026\L26-No.1.mp3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20864;&#25945;&#19971;&#19979;Unit5&#35838;&#20214;&#65288;&#24352;-&#31243;&#65289;\Lesson26\L26&#21333;&#35789;.mp3" TargetMode="External"/><Relationship Id="rId1" Type="http://schemas.microsoft.com/office/2007/relationships/media" Target="file:///C:\Users\Administrator\Desktop\&#20864;&#25945;&#19971;&#19979;Unit5&#35838;&#20214;&#65288;&#24352;-&#31243;&#65289;\Lesson26\L26&#21333;&#35789;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864;&#25945;&#19971;&#19979;%20Unit%205\Lesson%2026\L26&#35838;&#25991;&#26391;&#35835;.mp3" TargetMode="External"/><Relationship Id="rId1" Type="http://schemas.microsoft.com/office/2007/relationships/media" Target="file:///C:\Documents%20and%20Settings\Administrator\&#26700;&#38754;\&#20864;&#25945;&#19971;&#19979;%20Unit%205\Lesson%2026\L26&#35838;&#25991;&#26391;&#35835;.mp3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0" y="2667000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000" b="1" dirty="0" smtClean="0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Online </a:t>
            </a:r>
            <a:r>
              <a:rPr lang="en-US" altLang="zh-CN" sz="6000" b="1" dirty="0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Phone Calls</a:t>
            </a:r>
            <a:endParaRPr lang="zh-CN" altLang="en-US" sz="6000" b="1" dirty="0">
              <a:solidFill>
                <a:srgbClr val="0000CC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96179" y="54798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200" y="1369367"/>
            <a:ext cx="8991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5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Love Learning English!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71475" y="1052513"/>
            <a:ext cx="8761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1. Listen and circle the correct words.</a:t>
            </a:r>
          </a:p>
        </p:txBody>
      </p:sp>
      <p:sp>
        <p:nvSpPr>
          <p:cNvPr id="12291" name="文本框 40961"/>
          <p:cNvSpPr txBox="1">
            <a:spLocks noChangeArrowheads="1"/>
          </p:cNvSpPr>
          <p:nvPr/>
        </p:nvSpPr>
        <p:spPr bwMode="auto">
          <a:xfrm>
            <a:off x="3130550" y="523875"/>
            <a:ext cx="2527300" cy="644525"/>
          </a:xfrm>
          <a:prstGeom prst="rect">
            <a:avLst/>
          </a:prstGeom>
          <a:solidFill>
            <a:srgbClr val="D39E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/>
              <a:t>Let’s Do It!</a:t>
            </a:r>
          </a:p>
        </p:txBody>
      </p:sp>
      <p:sp>
        <p:nvSpPr>
          <p:cNvPr id="12292" name="文本框 1"/>
          <p:cNvSpPr txBox="1">
            <a:spLocks noChangeArrowheads="1"/>
          </p:cNvSpPr>
          <p:nvPr/>
        </p:nvSpPr>
        <p:spPr bwMode="auto">
          <a:xfrm>
            <a:off x="381000" y="1412875"/>
            <a:ext cx="8094663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Alicia is from (Russia/Canada).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Ms. Bell is (a Canadian/an American) teacher.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They speak English online (three times/twice) a week.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Alicia is so (unhappy/excited) today.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Ms. Bell and Alicia will meet in Canada (this year/next year).</a:t>
            </a:r>
            <a:endParaRPr lang="zh-CN" altLang="en-US" sz="2800" dirty="0"/>
          </a:p>
        </p:txBody>
      </p:sp>
      <p:sp>
        <p:nvSpPr>
          <p:cNvPr id="3" name="椭圆 2"/>
          <p:cNvSpPr/>
          <p:nvPr/>
        </p:nvSpPr>
        <p:spPr>
          <a:xfrm>
            <a:off x="3059113" y="1628775"/>
            <a:ext cx="1081087" cy="504825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2" name="椭圆 2"/>
          <p:cNvSpPr/>
          <p:nvPr/>
        </p:nvSpPr>
        <p:spPr>
          <a:xfrm>
            <a:off x="2627313" y="2420938"/>
            <a:ext cx="1800225" cy="6477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4" name="椭圆 2"/>
          <p:cNvSpPr/>
          <p:nvPr/>
        </p:nvSpPr>
        <p:spPr>
          <a:xfrm>
            <a:off x="6877050" y="3284538"/>
            <a:ext cx="863600" cy="541337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5" name="椭圆 2"/>
          <p:cNvSpPr/>
          <p:nvPr/>
        </p:nvSpPr>
        <p:spPr>
          <a:xfrm>
            <a:off x="4140200" y="4797425"/>
            <a:ext cx="1223963" cy="576263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6" name="椭圆 2"/>
          <p:cNvSpPr/>
          <p:nvPr/>
        </p:nvSpPr>
        <p:spPr>
          <a:xfrm>
            <a:off x="1619250" y="6165850"/>
            <a:ext cx="1511300" cy="47625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pic>
        <p:nvPicPr>
          <p:cNvPr id="12300" name="L26-No.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981075"/>
            <a:ext cx="5032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97179" fill="hold"/>
                                        <p:tgtEl>
                                          <p:spTgt spid="12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0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0"/>
                </p:tgtEl>
              </p:cMediaNode>
            </p:audio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4"/>
          <p:cNvSpPr txBox="1">
            <a:spLocks noChangeArrowheads="1"/>
          </p:cNvSpPr>
          <p:nvPr/>
        </p:nvSpPr>
        <p:spPr bwMode="auto">
          <a:xfrm>
            <a:off x="179388" y="692150"/>
            <a:ext cx="8724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2. Read the lesson and answer the questions.</a:t>
            </a:r>
          </a:p>
        </p:txBody>
      </p:sp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269875" y="1222375"/>
            <a:ext cx="8602663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What is Alicia’s good news?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2. How does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Ms</a:t>
            </a:r>
            <a:r>
              <a:rPr lang="en-US" altLang="zh-CN" sz="2800" b="1" dirty="0">
                <a:latin typeface="Times New Roman" panose="02020603050405020304" pitchFamily="18" charset="0"/>
              </a:rPr>
              <a:t> Bell help Alicia with her English?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3. What did Alicia win?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4. How long will Alicia stay in Canada?</a:t>
            </a:r>
            <a:endParaRPr lang="zh-CN" altLang="en-US" sz="2800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84213" y="2133600"/>
            <a:ext cx="6726237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She won first place at the National English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Competition.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55650" y="4149725"/>
            <a:ext cx="40735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Ms. Bell talks with Alicia.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84213" y="5086350"/>
            <a:ext cx="41402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She won a trip to Canada.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9750" y="6124575"/>
            <a:ext cx="60150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She will stay in Canada for two weeks.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98438" y="635000"/>
            <a:ext cx="8382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3. Number the phone conversation in the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   correct order.</a:t>
            </a:r>
          </a:p>
        </p:txBody>
      </p:sp>
      <p:sp>
        <p:nvSpPr>
          <p:cNvPr id="2" name="文本框 5"/>
          <p:cNvSpPr txBox="1">
            <a:spLocks noChangeArrowheads="1"/>
          </p:cNvSpPr>
          <p:nvPr/>
        </p:nvSpPr>
        <p:spPr bwMode="auto">
          <a:xfrm>
            <a:off x="198438" y="1814513"/>
            <a:ext cx="7653337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>
                <a:latin typeface="Times New Roman" panose="02020603050405020304" pitchFamily="18" charset="0"/>
              </a:rPr>
              <a:t> Everything is good with me. How is school?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>
                <a:latin typeface="Times New Roman" panose="02020603050405020304" pitchFamily="18" charset="0"/>
              </a:rPr>
              <a:t> OK. Sounds good. See you this weekend.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>
                <a:latin typeface="Times New Roman" panose="02020603050405020304" pitchFamily="18" charset="0"/>
              </a:rPr>
              <a:t> Hello? Dave, are you there?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>
                <a:latin typeface="Times New Roman" panose="02020603050405020304" pitchFamily="18" charset="0"/>
              </a:rPr>
              <a:t> OK. See you. Bye.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>
                <a:latin typeface="Times New Roman" panose="02020603050405020304" pitchFamily="18" charset="0"/>
              </a:rPr>
              <a:t> I’m good. How are things with you?</a:t>
            </a:r>
            <a:endParaRPr lang="zh-CN" altLang="en-US" sz="2800"/>
          </a:p>
        </p:txBody>
      </p:sp>
      <p:pic>
        <p:nvPicPr>
          <p:cNvPr id="14340" name="图片 14340" descr="RXN57E2LDD07OA~A_N[{5~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4508500"/>
            <a:ext cx="20637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"/>
          <p:cNvSpPr txBox="1">
            <a:spLocks noChangeArrowheads="1"/>
          </p:cNvSpPr>
          <p:nvPr/>
        </p:nvSpPr>
        <p:spPr bwMode="auto">
          <a:xfrm>
            <a:off x="395288" y="889000"/>
            <a:ext cx="8234362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6. Yes. I’m here. How are you, Matt?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7. That’s great! Do you want to get together this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    weekend?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8. School is good. I’m doing well this year.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9. Sure. Let’s go and see a movie.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      The correct order is:____________________</a:t>
            </a:r>
            <a:endParaRPr lang="zh-CN" altLang="en-US" sz="280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318000" y="5129213"/>
            <a:ext cx="32067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3, 6, 5, 1, 8, 7, 9, 2, 4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37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1">
                                            <p:txEl>
                                              <p:charRg st="37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96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1">
                                            <p:txEl>
                                              <p:charRg st="96" end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141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1">
                                            <p:txEl>
                                              <p:charRg st="141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176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charRg st="176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9460" descr="timg (2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62700" y="3092450"/>
            <a:ext cx="25939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81000" y="700088"/>
            <a:ext cx="8382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4. Work in pairs. Do you have some good news   </a:t>
            </a:r>
          </a:p>
          <a:p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   you would like to share? Have an online chat  </a:t>
            </a:r>
          </a:p>
          <a:p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   about it with your partner.</a:t>
            </a:r>
          </a:p>
        </p:txBody>
      </p:sp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300038" y="2058988"/>
            <a:ext cx="6062662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Example：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A：Hello？Jack</a:t>
            </a:r>
            <a:r>
              <a:rPr lang="en-US" altLang="zh-CN" sz="2800" b="1">
                <a:latin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</a:rPr>
              <a:t>can you hear me？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B：Yes. I can hear you. How are you？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A：I'm great！I have some good news.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B：Really？What is it？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A：...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B：Good for you！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1300" y="1227138"/>
            <a:ext cx="86629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They speak English online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twice a week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57188" y="1868488"/>
            <a:ext cx="81407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twice a week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一周两次。</a:t>
            </a:r>
            <a:r>
              <a:rPr lang="en-US" altLang="zh-CN" sz="2800" b="1" dirty="0">
                <a:latin typeface="Times New Roman" panose="02020603050405020304" pitchFamily="18" charset="0"/>
              </a:rPr>
              <a:t>once a year </a:t>
            </a:r>
            <a:r>
              <a:rPr lang="zh-CN" altLang="en-US" sz="2800" b="1" dirty="0">
                <a:latin typeface="Times New Roman" panose="02020603050405020304" pitchFamily="18" charset="0"/>
              </a:rPr>
              <a:t>一年一次。三次以上需用“数词</a:t>
            </a:r>
            <a:r>
              <a:rPr lang="en-US" altLang="zh-CN" sz="2800" b="1" dirty="0">
                <a:latin typeface="Times New Roman" panose="02020603050405020304" pitchFamily="18" charset="0"/>
              </a:rPr>
              <a:t>+ times</a:t>
            </a:r>
            <a:r>
              <a:rPr lang="zh-CN" altLang="en-US" sz="2800" b="1" dirty="0">
                <a:latin typeface="Times New Roman" panose="02020603050405020304" pitchFamily="18" charset="0"/>
              </a:rPr>
              <a:t>”构成。例：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four times a day </a:t>
            </a:r>
            <a:r>
              <a:rPr lang="zh-CN" altLang="en-US" sz="2800" b="1" dirty="0">
                <a:latin typeface="Times New Roman" panose="02020603050405020304" pitchFamily="18" charset="0"/>
              </a:rPr>
              <a:t>一天四次。</a:t>
            </a:r>
            <a:r>
              <a:rPr lang="en-US" altLang="zh-CN" sz="2800" b="1" dirty="0">
                <a:latin typeface="Times New Roman" panose="02020603050405020304" pitchFamily="18" charset="0"/>
              </a:rPr>
              <a:t>Take this medicine three times a day.</a:t>
            </a:r>
            <a:r>
              <a:rPr lang="zh-CN" altLang="en-US" sz="2800" b="1" dirty="0">
                <a:latin typeface="Times New Roman" panose="02020603050405020304" pitchFamily="18" charset="0"/>
              </a:rPr>
              <a:t>这药一天吃三次。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1285875" y="552450"/>
            <a:ext cx="645477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pic>
        <p:nvPicPr>
          <p:cNvPr id="17413" name="图片 24581" descr="L[V7{}O8RWE(TM`V[_EC{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8563" y="3970338"/>
            <a:ext cx="2079625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4475" y="692150"/>
            <a:ext cx="86550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Alicia does not hear a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reply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1428750"/>
            <a:ext cx="8783637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reply</a:t>
            </a:r>
            <a:r>
              <a:rPr lang="zh-CN" altLang="zh-CN" sz="2800" b="1" dirty="0">
                <a:latin typeface="Times New Roman" panose="02020603050405020304" pitchFamily="18" charset="0"/>
              </a:rPr>
              <a:t>既可作名词也可作动词，意为“回答，答复”。reply较正式，多指经过考虑而作出答复。其后除接 that从句时是及物动词外，一般只用作不及物动词。其后若接名词或代词作宾语，应加介词 to，即：</a:t>
            </a:r>
            <a:r>
              <a:rPr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reply to</a:t>
            </a:r>
            <a:r>
              <a:rPr lang="zh-CN" altLang="zh-CN" sz="2800" b="1" dirty="0">
                <a:latin typeface="Times New Roman" panose="02020603050405020304" pitchFamily="18" charset="0"/>
              </a:rPr>
              <a:t>对</a:t>
            </a:r>
            <a:r>
              <a:rPr lang="en-US" altLang="zh-CN" sz="2800" b="1" dirty="0">
                <a:latin typeface="Times New Roman" panose="02020603050405020304" pitchFamily="18" charset="0"/>
              </a:rPr>
              <a:t>······</a:t>
            </a:r>
            <a:r>
              <a:rPr lang="zh-CN" altLang="zh-CN" sz="2800" b="1" dirty="0">
                <a:latin typeface="Times New Roman" panose="02020603050405020304" pitchFamily="18" charset="0"/>
              </a:rPr>
              <a:t>作出答复。例：The company didn't give me a reply.那家公司没有给我一个答复。He replied that he had changed his mind.他回答说他改变了主意。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8900" y="690563"/>
            <a:ext cx="8805863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【学以致用】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</a:rPr>
              <a:t>这些短信很无聊，不值得回复。</a:t>
            </a:r>
          </a:p>
          <a:p>
            <a:pPr algn="just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These short messages are so boring that they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_______________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</a:rPr>
              <a:t>请尽快给我回复。</a:t>
            </a:r>
          </a:p>
          <a:p>
            <a:pPr algn="just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Please give me your ________ as soon as possible.</a:t>
            </a:r>
          </a:p>
        </p:txBody>
      </p:sp>
      <p:pic>
        <p:nvPicPr>
          <p:cNvPr id="19459" name="图片 40963" descr="timg (5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4050" y="4540250"/>
            <a:ext cx="39957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47650" y="2503488"/>
            <a:ext cx="43053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are not worth replying to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73463" y="3803650"/>
            <a:ext cx="11699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reply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5"/>
          <p:cNvSpPr txBox="1">
            <a:spLocks noChangeArrowheads="1"/>
          </p:cNvSpPr>
          <p:nvPr/>
        </p:nvSpPr>
        <p:spPr bwMode="auto">
          <a:xfrm>
            <a:off x="209550" y="704850"/>
            <a:ext cx="84867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It's all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thanks to</a:t>
            </a:r>
            <a:r>
              <a:rPr lang="en-US" altLang="zh-CN" sz="2800" b="1" dirty="0">
                <a:latin typeface="Times New Roman" panose="02020603050405020304" pitchFamily="18" charset="0"/>
              </a:rPr>
              <a:t> you.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文本框 1"/>
          <p:cNvSpPr txBox="1">
            <a:spLocks noChangeArrowheads="1"/>
          </p:cNvSpPr>
          <p:nvPr/>
        </p:nvSpPr>
        <p:spPr bwMode="auto">
          <a:xfrm>
            <a:off x="209550" y="1295400"/>
            <a:ext cx="8486775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thanks to</a:t>
            </a:r>
            <a:r>
              <a:rPr lang="zh-CN" altLang="en-US" sz="2800" b="1" dirty="0">
                <a:latin typeface="Times New Roman" panose="02020603050405020304" pitchFamily="18" charset="0"/>
              </a:rPr>
              <a:t>为固定短语，表示原因，意为“由于，多亏”。</a:t>
            </a:r>
            <a:r>
              <a:rPr lang="en-US" altLang="zh-CN" sz="2800" b="1" dirty="0">
                <a:latin typeface="Times New Roman" panose="02020603050405020304" pitchFamily="18" charset="0"/>
              </a:rPr>
              <a:t>thanks</a:t>
            </a:r>
            <a:r>
              <a:rPr lang="zh-CN" altLang="en-US" sz="2800" b="1" dirty="0">
                <a:latin typeface="Times New Roman" panose="02020603050405020304" pitchFamily="18" charset="0"/>
              </a:rPr>
              <a:t>不可以改为</a:t>
            </a:r>
            <a:r>
              <a:rPr lang="en-US" altLang="zh-CN" sz="2800" b="1" dirty="0">
                <a:latin typeface="Times New Roman" panose="02020603050405020304" pitchFamily="18" charset="0"/>
              </a:rPr>
              <a:t>thank you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to</a:t>
            </a:r>
            <a:r>
              <a:rPr lang="zh-CN" altLang="en-US" sz="2800" b="1" dirty="0">
                <a:latin typeface="Times New Roman" panose="02020603050405020304" pitchFamily="18" charset="0"/>
              </a:rPr>
              <a:t>后也不接动词原形，而要接感谢的对象。例：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Thanks to the English language, we can learn a lot from other countries.</a:t>
            </a:r>
            <a:r>
              <a:rPr lang="zh-CN" altLang="en-US" sz="2800" b="1" dirty="0">
                <a:latin typeface="Times New Roman" panose="02020603050405020304" pitchFamily="18" charset="0"/>
              </a:rPr>
              <a:t>由于英语这门语言，我们能从其他国家学到很多东西。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99"/>
          <p:cNvSpPr txBox="1">
            <a:spLocks noChangeArrowheads="1"/>
          </p:cNvSpPr>
          <p:nvPr/>
        </p:nvSpPr>
        <p:spPr bwMode="auto">
          <a:xfrm>
            <a:off x="93663" y="746125"/>
            <a:ext cx="8956675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  <a:r>
              <a:rPr lang="en-US" altLang="zh-CN" sz="2800" b="1" dirty="0">
                <a:latin typeface="Times New Roman" panose="02020603050405020304" pitchFamily="18" charset="0"/>
              </a:rPr>
              <a:t> so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proud of</a:t>
            </a:r>
            <a:r>
              <a:rPr lang="en-US" altLang="zh-CN" sz="2800" b="1" dirty="0">
                <a:latin typeface="Times New Roman" panose="02020603050405020304" pitchFamily="18" charset="0"/>
              </a:rPr>
              <a:t> you.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proud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是形容词，意为“自豪的；骄傲的”，常用短语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 be proud of,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后可跟人、事物及动词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拓展】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pride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proud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的名词形式，意为“骄傲；自豪”，常用短语：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take pride in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后可跟人或物。例：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take pride in you/your success.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我为你（的成功）感到自豪。</a:t>
            </a:r>
            <a:endParaRPr lang="zh-CN" altLang="en-US" sz="2800" b="1" dirty="0"/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zh-CN" altLang="en-US" sz="2800" b="1" dirty="0"/>
          </a:p>
        </p:txBody>
      </p:sp>
      <p:pic>
        <p:nvPicPr>
          <p:cNvPr id="21507" name="图片 21507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08600" y="4705350"/>
            <a:ext cx="3492500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charRg st="25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charRg st="25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charRg st="8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05">
                                            <p:txEl>
                                              <p:charRg st="85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QQ截图201409011149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9238" y="1530350"/>
            <a:ext cx="6111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35038" y="1290638"/>
            <a:ext cx="7920037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Be able to use the words: Russia, reply,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competition, proud, such, 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speak English online,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win first place, the National English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Competition, thanks to, be proud of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Learn to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speak English online 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endParaRPr lang="en-US" altLang="zh-CN" sz="2800" b="1" i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Learn some key sentences: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  (1)</a:t>
            </a:r>
            <a:r>
              <a:rPr lang="en-US" altLang="zh-CN" sz="2800" b="1" dirty="0">
                <a:latin typeface="Times New Roman" panose="02020603050405020304" pitchFamily="18" charset="0"/>
              </a:rPr>
              <a:t>They speak English online twice a week.</a:t>
            </a:r>
            <a:endParaRPr lang="en-US" altLang="zh-CN" sz="28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pic>
        <p:nvPicPr>
          <p:cNvPr id="6148" name="Picture 6" descr="QQ截图20140901114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992563"/>
            <a:ext cx="6127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QQ截图20140901114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743450"/>
            <a:ext cx="611188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2359025" y="619125"/>
            <a:ext cx="5072063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Learning targets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charRg st="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charRg st="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01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charRg st="201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charRg st="201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31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charRg st="231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charRg st="231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87325" y="590550"/>
            <a:ext cx="78501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</a:t>
            </a:r>
            <a:r>
              <a: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Talking with</a:t>
            </a:r>
            <a:r>
              <a:rPr lang="en-US" altLang="zh-CN" sz="2800" b="1" dirty="0">
                <a:latin typeface="Times New Roman" panose="02020603050405020304" pitchFamily="18" charset="0"/>
              </a:rPr>
              <a:t> you is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</a:t>
            </a:r>
            <a:r>
              <a:rPr lang="en-US" altLang="zh-CN" sz="2800" b="1" dirty="0">
                <a:latin typeface="Times New Roman" panose="02020603050405020304" pitchFamily="18" charset="0"/>
              </a:rPr>
              <a:t> a great help.</a:t>
            </a:r>
            <a:r>
              <a:rPr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7325" y="1187450"/>
            <a:ext cx="86296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zh-CN" sz="2800" b="1" dirty="0">
                <a:latin typeface="Times New Roman" panose="02020603050405020304" pitchFamily="18" charset="0"/>
              </a:rPr>
              <a:t>(1)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talking with you</a:t>
            </a:r>
            <a:r>
              <a:rPr lang="zh-CN" altLang="zh-CN" sz="2800" b="1" dirty="0">
                <a:latin typeface="Times New Roman" panose="02020603050405020304" pitchFamily="18" charset="0"/>
              </a:rPr>
              <a:t>为动名词短语，在句中作主语。动名词(短语)作主语时，谓语动词用单数形式。例：Swimming is good for your health.游泳对你的健康有好处。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   (2)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zh-CN" sz="2800" b="1" dirty="0">
                <a:latin typeface="Times New Roman" panose="02020603050405020304" pitchFamily="18" charset="0"/>
              </a:rPr>
              <a:t>作形容词，意为“那么的，这样的”。它修饰名词。常用结构：such＋a(n)＋形容词＋可数名词单数＋that... 意为“如此</a:t>
            </a:r>
            <a:r>
              <a:rPr lang="en-US" altLang="zh-CN" sz="2800" b="1" dirty="0">
                <a:latin typeface="Times New Roman" panose="02020603050405020304" pitchFamily="18" charset="0"/>
              </a:rPr>
              <a:t>······</a:t>
            </a:r>
            <a:r>
              <a:rPr lang="zh-CN" altLang="zh-CN" sz="2800" b="1" dirty="0">
                <a:latin typeface="Times New Roman" panose="02020603050405020304" pitchFamily="18" charset="0"/>
              </a:rPr>
              <a:t>以至于</a:t>
            </a:r>
            <a:r>
              <a:rPr lang="en-US" altLang="zh-CN" sz="2800" b="1" dirty="0">
                <a:latin typeface="Times New Roman" panose="02020603050405020304" pitchFamily="18" charset="0"/>
              </a:rPr>
              <a:t>······</a:t>
            </a:r>
            <a:r>
              <a:rPr lang="zh-CN" altLang="zh-CN" sz="2800" b="1" dirty="0">
                <a:latin typeface="Times New Roman" panose="02020603050405020304" pitchFamily="18" charset="0"/>
              </a:rPr>
              <a:t>”。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"/>
          <p:cNvSpPr txBox="1">
            <a:spLocks noChangeArrowheads="1"/>
          </p:cNvSpPr>
          <p:nvPr/>
        </p:nvSpPr>
        <p:spPr bwMode="auto">
          <a:xfrm>
            <a:off x="169862" y="1066800"/>
            <a:ext cx="8804275" cy="50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探究总结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】such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的用法辨析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都可以用来表示程度，意思是“如此；这样”，但用法却不相同。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(1)such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是形容词，用来修饰名词，名词前有无形容词都可以；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是副词，用来修饰形容词或副词，形容词后可以省略名词。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单数名词前有不定冠词与形容词时，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的位置不同。前者为“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形容词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冠词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名词”，后者为“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such+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冠词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形容词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名词”。</a:t>
            </a:r>
            <a:endParaRPr lang="zh-CN" alt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65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3">
                                            <p:txEl>
                                              <p:charRg st="65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charRg st="125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3">
                                            <p:txEl>
                                              <p:charRg st="125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1"/>
          <p:cNvSpPr txBox="1">
            <a:spLocks noChangeArrowheads="1"/>
          </p:cNvSpPr>
          <p:nvPr/>
        </p:nvSpPr>
        <p:spPr bwMode="auto">
          <a:xfrm>
            <a:off x="241300" y="808038"/>
            <a:ext cx="831215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(3)so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后即使有形容词，也不能修饰复数名词或不可数名词，而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则可以。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名词前有表示“多少”意义的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many, much, few, little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等修饰词时，要用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(5)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当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little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表示“小”的意思修饰可数名词时，其前只能用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such,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不能用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800" dirty="0"/>
          </a:p>
        </p:txBody>
      </p:sp>
      <p:pic>
        <p:nvPicPr>
          <p:cNvPr id="24579" name="图片 24579" descr="图片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365625"/>
            <a:ext cx="2690812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41313" y="731838"/>
            <a:ext cx="8462962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学以致用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填空。</a:t>
            </a:r>
          </a:p>
          <a:p>
            <a:pPr algn="just"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①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Ye Shiwen is ______ good a swimmer; we all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like her.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②Ye Shiwen is ______ a good swimmer; we all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like her.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③It’s not good for you to eat </a:t>
            </a:r>
            <a:r>
              <a:rPr lang="en-US" altLang="zh-CN" sz="28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many eggs  a  day.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 flipH="1">
            <a:off x="2965450" y="1397000"/>
            <a:ext cx="838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 flipH="1">
            <a:off x="2774950" y="2670175"/>
            <a:ext cx="1219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such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 flipH="1">
            <a:off x="5102225" y="3916363"/>
            <a:ext cx="838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</a:p>
        </p:txBody>
      </p:sp>
      <p:pic>
        <p:nvPicPr>
          <p:cNvPr id="25606" name="图片 25607" descr="7~F{VVJJ7R7K[2[J1DXT[P3_看图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652963"/>
            <a:ext cx="21463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3" grpId="0"/>
      <p:bldP spid="2560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5588" y="1011238"/>
            <a:ext cx="8631237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Ⅰ. </a:t>
            </a:r>
            <a:r>
              <a:rPr lang="zh-CN" altLang="en-US" sz="32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单项选择。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Hello, Jim! Can you hear _______?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I              B. my             C. mine           D. me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My success is all thanks _______ you.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to            B. for              C. of                D. by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Moscow is in _______.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Russia                          B. Russian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Canada                        D. Canadian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 flipH="1">
            <a:off x="4903788" y="1731963"/>
            <a:ext cx="5873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 flipH="1">
            <a:off x="4760913" y="3059113"/>
            <a:ext cx="5873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 flipH="1">
            <a:off x="3073400" y="4283075"/>
            <a:ext cx="5873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630" name="TextBox 8"/>
          <p:cNvSpPr txBox="1">
            <a:spLocks noChangeArrowheads="1"/>
          </p:cNvSpPr>
          <p:nvPr/>
        </p:nvSpPr>
        <p:spPr bwMode="auto">
          <a:xfrm>
            <a:off x="1344613" y="407988"/>
            <a:ext cx="6453187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Exercises</a:t>
            </a:r>
          </a:p>
        </p:txBody>
      </p:sp>
      <p:pic>
        <p:nvPicPr>
          <p:cNvPr id="26631" name="图片 26631" descr="M[97LII)%8[WLGATF]MR0K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91375" y="4537075"/>
            <a:ext cx="1576388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7" grpId="0"/>
      <p:bldP spid="266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03200" y="908050"/>
            <a:ext cx="87423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Listening to English songs is _______. 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great a help            B. so a great help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such a great help   D. such great a help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It is ________ a beautiful garden ________ we  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like to play in it. </a:t>
            </a:r>
            <a:r>
              <a:rPr lang="en-US" altLang="zh-CN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四川宜宾中考</a:t>
            </a:r>
            <a:r>
              <a:rPr lang="en-US" altLang="zh-CN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so; that　	B. such; that　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too; to　	D. very; that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 flipH="1">
            <a:off x="6132513" y="1022350"/>
            <a:ext cx="5873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auto">
          <a:xfrm flipH="1">
            <a:off x="1828800" y="3219450"/>
            <a:ext cx="5873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27653" name="图片 27653" descr="u=1686986789,1778941102&amp;fm=27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62650" y="4532313"/>
            <a:ext cx="28416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6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44500" y="590550"/>
            <a:ext cx="8255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Ⅱ. </a:t>
            </a:r>
            <a:r>
              <a:rPr lang="zh-CN" altLang="en-US" sz="32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根据汉语意思完成句子。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我们大家都为莫言感到自豪。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We ______ all ______ ______ Mo Yan.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我真的迫不及待去参观香港了！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really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visit Hong Kong!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06525" y="2686050"/>
            <a:ext cx="4718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           proud    of </a:t>
            </a:r>
          </a:p>
        </p:txBody>
      </p:sp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2127250" y="4629150"/>
            <a:ext cx="4618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can’t        wait       to</a:t>
            </a:r>
          </a:p>
        </p:txBody>
      </p:sp>
      <p:pic>
        <p:nvPicPr>
          <p:cNvPr id="28677" name="图片 28677" descr="图片155"/>
          <p:cNvPicPr>
            <a:picLocks noChangeAspect="1" noChangeArrowheads="1"/>
          </p:cNvPicPr>
          <p:nvPr/>
        </p:nvPicPr>
        <p:blipFill>
          <a:blip r:embed="rId2" cstate="email"/>
          <a:srcRect r="1308"/>
          <a:stretch>
            <a:fillRect/>
          </a:stretch>
        </p:blipFill>
        <p:spPr bwMode="auto">
          <a:xfrm>
            <a:off x="6265863" y="590550"/>
            <a:ext cx="2433637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550" y="939800"/>
            <a:ext cx="8980488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汤姆在校汉语比赛中荣获一等奖。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Tom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______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at the School Chinese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Competition.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你能听到回答吗？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______ you hear a ______? 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我认为我自己能做到。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I think I can do it ______ ______.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36675" y="1547813"/>
            <a:ext cx="54705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won          first        prize</a:t>
            </a:r>
          </a:p>
        </p:txBody>
      </p:sp>
      <p:sp>
        <p:nvSpPr>
          <p:cNvPr id="29699" name="Text Box 7"/>
          <p:cNvSpPr txBox="1">
            <a:spLocks noChangeArrowheads="1"/>
          </p:cNvSpPr>
          <p:nvPr/>
        </p:nvSpPr>
        <p:spPr bwMode="auto">
          <a:xfrm>
            <a:off x="420688" y="3492500"/>
            <a:ext cx="48720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Can                          reply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3346450" y="4795838"/>
            <a:ext cx="2590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by       myself</a:t>
            </a:r>
          </a:p>
        </p:txBody>
      </p:sp>
      <p:pic>
        <p:nvPicPr>
          <p:cNvPr id="29702" name="图片 29702" descr="图片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644900"/>
            <a:ext cx="35718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699" grpId="0"/>
      <p:bldP spid="2970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2"/>
          <p:cNvSpPr txBox="1">
            <a:spLocks noChangeArrowheads="1"/>
          </p:cNvSpPr>
          <p:nvPr/>
        </p:nvSpPr>
        <p:spPr bwMode="auto">
          <a:xfrm>
            <a:off x="514350" y="1409884"/>
            <a:ext cx="8629650" cy="466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Learned some useful words and phrases in this  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lesson: Russia, reply, competition, proud, such, 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speak English online, thanks to, be proud of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…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2. Some key sentences: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They speak English online twice a week.</a:t>
            </a:r>
            <a:endParaRPr lang="en-US" altLang="zh-CN" sz="2400" b="1" dirty="0">
              <a:latin typeface="Times New Roman" panose="02020603050405020304" pitchFamily="18" charset="0"/>
              <a:ea typeface="楷体_GB2312" pitchFamily="49" charset="-122"/>
              <a:sym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Alicia does not hear a reply.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I won first place at the National English Competition！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It's all thanks to you.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...</a:t>
            </a:r>
          </a:p>
        </p:txBody>
      </p:sp>
      <p:sp>
        <p:nvSpPr>
          <p:cNvPr id="30723" name="TextBox 8"/>
          <p:cNvSpPr txBox="1">
            <a:spLocks noChangeArrowheads="1"/>
          </p:cNvSpPr>
          <p:nvPr/>
        </p:nvSpPr>
        <p:spPr bwMode="auto">
          <a:xfrm>
            <a:off x="1158875" y="549275"/>
            <a:ext cx="64531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图片 1" descr="QQ图片201802021506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784225"/>
            <a:ext cx="888365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043113" y="2109788"/>
            <a:ext cx="599281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1.Do you have some good news you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would like to share? Have an online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chat about it with your classmates in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English</a:t>
            </a:r>
            <a:r>
              <a:rPr lang="en-US" altLang="zh-CN" sz="2800" b="1" dirty="0">
                <a:latin typeface="Times New Roman" panose="02020603050405020304" pitchFamily="18" charset="0"/>
              </a:rPr>
              <a:t>. </a:t>
            </a:r>
            <a:r>
              <a:rPr lang="en-US" altLang="zh-CN" sz="2800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2. Finish the exercise of this lesson</a:t>
            </a:r>
            <a:r>
              <a:rPr lang="en-US" altLang="zh-CN" sz="2800" b="1" dirty="0" smtClean="0">
                <a:latin typeface="Times New Roman" panose="02020603050405020304" pitchFamily="18" charset="0"/>
                <a:sym typeface="宋体" panose="02010600030101010101" pitchFamily="2" charset="-122"/>
              </a:rPr>
              <a:t>. </a:t>
            </a:r>
            <a:endParaRPr lang="en-US" altLang="zh-CN" sz="28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1346200" y="784225"/>
            <a:ext cx="645318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charRg st="0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118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842">
                                            <p:txEl>
                                              <p:charRg st="118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>
            <a:spLocks noChangeArrowheads="1"/>
          </p:cNvSpPr>
          <p:nvPr/>
        </p:nvSpPr>
        <p:spPr bwMode="auto">
          <a:xfrm>
            <a:off x="257175" y="792163"/>
            <a:ext cx="8867775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(2)Alicia does not hear a reply.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(3)</a:t>
            </a: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I won first place at the National English Competition！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(4)It's all thanks to you.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(5)I am so proud of you.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(6)Talking with you is such a great help.</a:t>
            </a:r>
          </a:p>
        </p:txBody>
      </p:sp>
      <p:pic>
        <p:nvPicPr>
          <p:cNvPr id="5123" name="图片 6146" descr="tim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0475" y="4113213"/>
            <a:ext cx="3186113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2"/>
          <p:cNvSpPr>
            <a:spLocks noChangeArrowheads="1"/>
          </p:cNvSpPr>
          <p:nvPr/>
        </p:nvSpPr>
        <p:spPr bwMode="auto">
          <a:xfrm>
            <a:off x="455613" y="1325563"/>
            <a:ext cx="823277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80000"/>
              </a:lnSpc>
            </a:pPr>
            <a:r>
              <a:rPr lang="en-US" altLang="zh-C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Can you use a computer?</a:t>
            </a:r>
          </a:p>
          <a:p>
            <a:pPr eaLnBrk="0" hangingPunct="0">
              <a:lnSpc>
                <a:spcPct val="180000"/>
              </a:lnSpc>
            </a:pPr>
            <a:r>
              <a:rPr lang="en-US" altLang="zh-C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Can you speak English online?</a:t>
            </a:r>
          </a:p>
          <a:p>
            <a:pPr eaLnBrk="0" hangingPunct="0">
              <a:lnSpc>
                <a:spcPct val="180000"/>
              </a:lnSpc>
            </a:pPr>
            <a:r>
              <a:rPr lang="en-US" altLang="zh-C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What do you usually speak online?</a:t>
            </a:r>
          </a:p>
        </p:txBody>
      </p: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3232150" y="630238"/>
            <a:ext cx="32258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Lead in</a:t>
            </a:r>
          </a:p>
        </p:txBody>
      </p:sp>
      <p:pic>
        <p:nvPicPr>
          <p:cNvPr id="6148" name="图片 1" descr="图片0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3713163"/>
            <a:ext cx="3278187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090988" y="396399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169" name="Text Box 4"/>
          <p:cNvSpPr txBox="1">
            <a:spLocks noChangeArrowheads="1"/>
          </p:cNvSpPr>
          <p:nvPr/>
        </p:nvSpPr>
        <p:spPr bwMode="auto">
          <a:xfrm>
            <a:off x="4949825" y="2024063"/>
            <a:ext cx="3760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speak English online</a:t>
            </a:r>
            <a:endParaRPr lang="en-US" altLang="zh-CN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0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463" y="914400"/>
            <a:ext cx="473233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61938" y="5189538"/>
            <a:ext cx="372268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English competition</a:t>
            </a:r>
            <a:endParaRPr lang="en-US" altLang="zh-CN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2" name="图片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0988" y="3432175"/>
            <a:ext cx="489902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23553"/>
          <p:cNvSpPr txBox="1">
            <a:spLocks noChangeArrowheads="1"/>
          </p:cNvSpPr>
          <p:nvPr/>
        </p:nvSpPr>
        <p:spPr bwMode="auto">
          <a:xfrm>
            <a:off x="192088" y="1004888"/>
            <a:ext cx="4610100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Russia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reply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competition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proud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such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speak English online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win first place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the National English Competition thanks to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be proud of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23555" name="矩形 23554"/>
          <p:cNvSpPr>
            <a:spLocks noChangeArrowheads="1"/>
          </p:cNvSpPr>
          <p:nvPr/>
        </p:nvSpPr>
        <p:spPr bwMode="auto">
          <a:xfrm>
            <a:off x="4956175" y="1004888"/>
            <a:ext cx="4100513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俄罗斯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地名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 &amp; v.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回答；答复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比赛；竞赛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自豪的；引以为荣的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那么的；这样的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在线说英语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获得第一名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全国英语竞赛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由于；多亏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······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为骄傲；为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······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自豪</a:t>
            </a:r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2173288" y="400050"/>
            <a:ext cx="645318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Words and expression</a:t>
            </a:r>
          </a:p>
        </p:txBody>
      </p:sp>
      <p:pic>
        <p:nvPicPr>
          <p:cNvPr id="4" name="L26单词.mp3">
            <a:hlinkClick r:id="" action="ppaction://media"/>
          </p:cNvPr>
          <p:cNvPicPr>
            <a:picLocks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1004888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8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charRg st="8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charRg st="8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221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3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8"/>
          <p:cNvSpPr txBox="1">
            <a:spLocks noChangeArrowheads="1"/>
          </p:cNvSpPr>
          <p:nvPr/>
        </p:nvSpPr>
        <p:spPr bwMode="auto">
          <a:xfrm>
            <a:off x="1444625" y="471488"/>
            <a:ext cx="64531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2" name="文本框 12291"/>
          <p:cNvSpPr txBox="1">
            <a:spLocks noChangeArrowheads="1"/>
          </p:cNvSpPr>
          <p:nvPr/>
        </p:nvSpPr>
        <p:spPr bwMode="auto">
          <a:xfrm>
            <a:off x="153988" y="995363"/>
            <a:ext cx="883602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i="1" dirty="0">
                <a:latin typeface="Times New Roman" panose="02020603050405020304" pitchFamily="18" charset="0"/>
              </a:rPr>
              <a:t>     Alicia is from Russia. She is learning English. Ms. Bell is a Canadian teacher. They speak English online twice a week. Ms. Bell helps Alicia with her </a:t>
            </a:r>
            <a:r>
              <a:rPr lang="en-US" altLang="zh-CN" sz="2800" b="1" i="1" dirty="0" err="1">
                <a:latin typeface="Times New Roman" panose="02020603050405020304" pitchFamily="18" charset="0"/>
              </a:rPr>
              <a:t>English.Today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, Alicia has some good news for her teacher!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Alicia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Hi, Ms. Bell</a:t>
            </a:r>
            <a:r>
              <a:rPr lang="zh-CN" altLang="en-US" sz="2800" b="1" dirty="0">
                <a:latin typeface="Times New Roman" panose="02020603050405020304" pitchFamily="18" charset="0"/>
              </a:rPr>
              <a:t>！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you hear me?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(Alicia does not hear a reply.)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Alicia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Hello</a:t>
            </a:r>
            <a:r>
              <a:rPr lang="zh-CN" altLang="en-US" sz="2800" b="1" dirty="0">
                <a:latin typeface="Times New Roman" panose="02020603050405020304" pitchFamily="18" charset="0"/>
              </a:rPr>
              <a:t>？</a:t>
            </a:r>
            <a:r>
              <a:rPr lang="en-US" altLang="zh-CN" sz="2800" b="1" dirty="0">
                <a:latin typeface="Times New Roman" panose="02020603050405020304" pitchFamily="18" charset="0"/>
              </a:rPr>
              <a:t>Ms. Bell, are you there?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Ms.Bell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r>
              <a:rPr lang="en-US" altLang="zh-CN" sz="2800" b="1" dirty="0">
                <a:latin typeface="Times New Roman" panose="02020603050405020304" pitchFamily="18" charset="0"/>
              </a:rPr>
              <a:t>Hi, Alicia. Yes, I'm here!</a:t>
            </a:r>
          </a:p>
        </p:txBody>
      </p:sp>
      <p:pic>
        <p:nvPicPr>
          <p:cNvPr id="9222" name="L26课文朗读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7239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0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0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09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charRg st="209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charRg st="209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46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charRg st="246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charRg st="246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79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279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279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17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317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charRg st="317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92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audio>
              <p:cMediaNode numSld="3"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35843"/>
          <p:cNvSpPr txBox="1">
            <a:spLocks noChangeArrowheads="1"/>
          </p:cNvSpPr>
          <p:nvPr/>
        </p:nvSpPr>
        <p:spPr bwMode="auto">
          <a:xfrm>
            <a:off x="134938" y="342900"/>
            <a:ext cx="886142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Alicia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r>
              <a:rPr lang="en-US" altLang="zh-CN" sz="2800" b="1" dirty="0">
                <a:latin typeface="Times New Roman" panose="02020603050405020304" pitchFamily="18" charset="0"/>
              </a:rPr>
              <a:t>Oh good. I'm so excited today. I have some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good news!</a:t>
            </a:r>
            <a:endParaRPr lang="en-US" altLang="zh-CN" sz="28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Ms. </a:t>
            </a:r>
            <a:r>
              <a:rPr lang="en-US" altLang="zh-CN" sz="28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Bell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：Really？What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it, Alicia?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Alicia</a:t>
            </a:r>
            <a:r>
              <a:rPr lang="zh-CN" altLang="en-US" sz="2800" b="1" dirty="0">
                <a:latin typeface="Times New Roman" panose="02020603050405020304" pitchFamily="18" charset="0"/>
              </a:rPr>
              <a:t>：I won first place at the National English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   Competition!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Ms. Bell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2800" b="1" dirty="0">
                <a:latin typeface="Times New Roman" panose="02020603050405020304" pitchFamily="18" charset="0"/>
              </a:rPr>
              <a:t>Good for you</a:t>
            </a:r>
            <a:r>
              <a:rPr lang="en-US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AliciaYou really improved a lot!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Alicia</a:t>
            </a:r>
            <a:r>
              <a:rPr lang="zh-CN" altLang="en-US" sz="2800" b="1" dirty="0">
                <a:latin typeface="Times New Roman" panose="02020603050405020304" pitchFamily="18" charset="0"/>
              </a:rPr>
              <a:t>：It's all thanks to you.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Ms. Bell</a:t>
            </a:r>
            <a:r>
              <a:rPr lang="zh-CN" altLang="en-US" sz="2800" b="1" dirty="0">
                <a:latin typeface="Times New Roman" panose="02020603050405020304" pitchFamily="18" charset="0"/>
              </a:rPr>
              <a:t>：No. I didn't do anything. You did all the hard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       work yourself. I am so proud of you.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1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1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1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6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1">
                                            <p:txEl>
                                              <p:charRg st="6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1">
                                            <p:txEl>
                                              <p:charRg st="6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1">
                                            <p:txEl>
                                              <p:charRg st="6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1">
                                            <p:txEl>
                                              <p:charRg st="61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97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1">
                                            <p:txEl>
                                              <p:charRg st="97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1">
                                            <p:txEl>
                                              <p:charRg st="97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1">
                                            <p:txEl>
                                              <p:charRg st="97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1">
                                            <p:txEl>
                                              <p:charRg st="97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15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1">
                                            <p:txEl>
                                              <p:charRg st="15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1">
                                            <p:txEl>
                                              <p:charRg st="15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1">
                                            <p:txEl>
                                              <p:charRg st="15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1">
                                            <p:txEl>
                                              <p:charRg st="159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216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1">
                                            <p:txEl>
                                              <p:charRg st="216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1">
                                            <p:txEl>
                                              <p:charRg st="216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1">
                                            <p:txEl>
                                              <p:charRg st="216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41">
                                            <p:txEl>
                                              <p:charRg st="216" end="2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247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1">
                                            <p:txEl>
                                              <p:charRg st="247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1">
                                            <p:txEl>
                                              <p:charRg st="247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1">
                                            <p:txEl>
                                              <p:charRg st="247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41">
                                            <p:txEl>
                                              <p:charRg st="247" end="3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4"/>
          <p:cNvSpPr txBox="1">
            <a:spLocks noChangeArrowheads="1"/>
          </p:cNvSpPr>
          <p:nvPr/>
        </p:nvSpPr>
        <p:spPr bwMode="auto">
          <a:xfrm>
            <a:off x="174625" y="511175"/>
            <a:ext cx="8332788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Alicia</a:t>
            </a:r>
            <a:r>
              <a:rPr lang="en-US" altLang="zh-CN" sz="2800" b="1">
                <a:latin typeface="Times New Roman" panose="02020603050405020304" pitchFamily="18" charset="0"/>
              </a:rPr>
              <a:t>：I couldn't do it by myself. Talking with you is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such a great help. Thank you, Ms. Bell.And 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guess what</a:t>
            </a:r>
            <a:r>
              <a:rPr lang="zh-CN" altLang="en-US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latin typeface="Times New Roman" panose="02020603050405020304" pitchFamily="18" charset="0"/>
              </a:rPr>
              <a:t>I won a great prize!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Ms.Bell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That's great</a:t>
            </a:r>
            <a:r>
              <a:rPr lang="zh-CN" altLang="en-US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latin typeface="Times New Roman" panose="02020603050405020304" pitchFamily="18" charset="0"/>
              </a:rPr>
              <a:t>What did you win?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Alicia</a:t>
            </a:r>
            <a:r>
              <a:rPr lang="en-US" altLang="zh-CN" sz="2800" b="1">
                <a:latin typeface="Times New Roman" panose="02020603050405020304" pitchFamily="18" charset="0"/>
              </a:rPr>
              <a:t>：I won a trip to Canada！Next year, I will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visit Canada for two weeks. I can meet you in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Canada.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Ms.Bell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Wow</a:t>
            </a:r>
            <a:r>
              <a:rPr lang="zh-CN" altLang="en-US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latin typeface="Times New Roman" panose="02020603050405020304" pitchFamily="18" charset="0"/>
              </a:rPr>
              <a:t>That is great news</a:t>
            </a:r>
            <a:r>
              <a:rPr lang="zh-CN" altLang="en-US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latin typeface="Times New Roman" panose="02020603050405020304" pitchFamily="18" charset="0"/>
              </a:rPr>
              <a:t>You can stay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with me. I can't wait to see you!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charRg st="0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charRg st="0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charRg st="13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265">
                                            <p:txEl>
                                              <p:charRg st="130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charRg st="169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265">
                                            <p:txEl>
                                              <p:charRg st="169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charRg st="271" end="3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65">
                                            <p:txEl>
                                              <p:charRg st="271" end="3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2068</Words>
  <Application>Microsoft Office PowerPoint</Application>
  <PresentationFormat>全屏显示(4:3)</PresentationFormat>
  <Paragraphs>210</Paragraphs>
  <Slides>29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2018-05-17T01:32:00Z</dcterms:created>
  <dcterms:modified xsi:type="dcterms:W3CDTF">2023-01-16T20:31:28Z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B6A8B6FEB1194F519B2FD3AE20DB9E91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