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436" r:id="rId3"/>
    <p:sldId id="964" r:id="rId4"/>
    <p:sldId id="965" r:id="rId5"/>
    <p:sldId id="947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6" r:id="rId19"/>
    <p:sldId id="960" r:id="rId20"/>
    <p:sldId id="961" r:id="rId21"/>
    <p:sldId id="962" r:id="rId22"/>
    <p:sldId id="967" r:id="rId23"/>
    <p:sldId id="968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1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F3FC"/>
    <a:srgbClr val="E6FBFE"/>
    <a:srgbClr val="57D2E3"/>
    <a:srgbClr val="21B1C5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36" y="-90"/>
      </p:cViewPr>
      <p:guideLst>
        <p:guide orient="horz" pos="1601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4967695-BDC9-4DBD-A104-4659CDE7FD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B4A8B66-2C2C-49A5-A9A7-8F97B4CB6F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D9311A-C70E-4521-B7D4-325682535C11}" type="slidenum">
              <a:rPr lang="zh-CN" altLang="en-US" sz="1800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4AA9A-05D7-4CB3-ADE7-88503C8E3F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94AA-C953-45C9-A3C7-BB0B3F8A9F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ED84-9047-477E-A75E-CE21872D64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2AD8A-7886-42A6-953F-19AB8484AC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11AE-1FF1-40F0-B704-8994954BF9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35234-7CD4-4BA0-8E81-EA9D1593C2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0338-034F-4F37-81D1-6B5438832A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740B6-3B2C-4EBF-8CCB-16DF1460AF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9FF1-A4DA-419D-9320-289433CA15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C7739-76F5-4476-9534-6C70EB03A4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EAB0-6481-4CBC-AE55-461F02A533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7EC77-AC7D-48C9-9C7C-3D335B245A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4EDA4-46E6-4DE4-9450-BD7CCCCCEB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B1E9-D9F0-49B6-BAAE-AF47854CB6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516C-F291-4A45-BFAF-A179BB4E3D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0A2B7-F028-420C-AB41-BDBEA70EB3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0D68D-B78B-4F62-9CD3-AB6690EA24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B2381-739C-436A-9FEB-6C9CEECEEF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CF0CF-4454-43D7-AB64-6A2B7AA94D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8CB8-093E-43E9-AFBF-F0E9F25F9F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C64F-DBE7-4E80-B081-282F9230FA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79609-FC4F-4809-8F2E-F93D91BFB8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E470-DC32-42DE-BEBE-4DB3850129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700C5-EDEB-4091-9A56-F7B480163F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E758B-8496-4FA0-8950-655FF4AAB3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8355-02F4-48CF-8144-1E47CAAD20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2735-DEE2-40BE-8BF3-340B0D8A7B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C8FD4-F678-4DEA-A222-0298108D4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5C4B-50F7-43F4-8D9B-BA39279A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85F36-52AC-41A3-B185-7A9D2526C0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A99AD-BA60-407A-B66C-531F0D18F4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6205-6387-4922-A7AC-F1AAC4CFE4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CF2CD-6666-4431-9628-E818B266BA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EF020-0E43-4EC4-AFF7-32CA507E3E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0A6D-26A7-4EB9-8BF1-A80F47DFDF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A0BEE-8BE0-4A6B-8F71-E764FEB72F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8B914-C656-45C9-943C-D80613C74D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D42A6-021D-4E60-9EBD-2462F090C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BC4D-7FE9-4715-A90F-63D4F56295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14001-9EA4-4E00-884E-9A6905557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A0FE-7F43-47A6-B446-D08A94AD2F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452D9-7EB3-45B3-8814-F687A404A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B4D80-111D-417A-BF6D-E626E53F89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B64-9B3C-4519-A754-6BE4823A93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7230-10C4-4F07-88F2-2DB2CD6542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22CD-1BA9-40BB-8399-ED07B61E7D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B6EB-C306-443F-8AE5-9BDA734522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F1444-932B-4A10-A28A-0B5327F14E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4C941-6941-42C0-B404-3B2E40702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9B2B-C50F-4C78-A2B6-265F1AE02D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23543-B852-47F6-BB7A-F2CBCFC6AA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9634F-5A55-4B16-ABD7-FFA0C0AA43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CAB8E-FE4D-41D6-964C-42D2A5EA3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A610-7D67-46AE-91F6-EEB4FAF672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C947-915F-49F3-A8AF-28052479A8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F205B-7CD1-4234-B3A0-1E092CBEC1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8745F-0603-443B-8426-915B4A9E16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8A2F-FB53-43AA-8BE6-4449CE77B2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A80E3-7BD2-47AA-9421-73CB050A80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2A0E-62EF-4899-B4B0-8D6B50C177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14786-FAF0-40AD-B4B2-7D205E7991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7D4-8FE4-4DCC-BF94-130805B55E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52DF-70EA-4C68-9F69-DC31CE3017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7CAB-6421-4822-957F-182E75FCFE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09669-EC99-4924-B4F4-4FCC8E870A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FF8E2-673B-4161-B868-09D5913658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0A372-3E86-42C6-9BDE-84BF73F248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F2797-E57B-4EF5-AED9-BE6A0044A9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640E-55B0-46F6-8C7A-9ADD140203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6E86D-1DA6-4336-AE30-19FADCCE47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A7C4B-20AD-4F5D-9348-1EED80DA7A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429B-3446-4FBC-A04C-2A4394F3E8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97178-F04C-409E-943E-8B5D2F98CF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A6F2-D34F-4C41-A6A5-E44B1379EA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E1F9E-F850-4B85-8594-057A908522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9B34-1D89-4268-A8ED-F94D9ED6D2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7B5C-7D18-4888-BB16-A83DC8E27D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6AEE-5F17-4B46-9D18-38894A3A06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6BC1-51BE-4BFC-8E31-060911013A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AD0D7-3231-4CDC-B27A-74B4CC06E1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54B8-E6C4-445A-B98E-A8C987E19E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1306-CDBC-436C-899F-32CBBD2167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0A5AD-3C8C-4083-9027-99E20B33E1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F7BC-3B89-48D5-A953-84C53FB343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CB4CA-E0A3-4D46-A1C6-6B5344F588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D70FB-A697-4D4A-B522-EF7275414C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076E5-8754-434E-8642-B89E069230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FD426-6B06-4F9E-B323-15A6E4953E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33F92-3D6E-4E33-B652-C480B5143A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0044-B0F8-4798-9832-949539192C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F19B9-1003-4903-9CED-F2829182F3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FED9-577E-47FA-876B-11CE6655B2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7B639-107F-4A6E-B9A4-C3A95DA73F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F0F53F77-E133-434F-BD5A-64D7C78BE6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4098" name="组合 8"/>
          <p:cNvGrpSpPr/>
          <p:nvPr/>
        </p:nvGrpSpPr>
        <p:grpSpPr bwMode="auto">
          <a:xfrm>
            <a:off x="0" y="1310345"/>
            <a:ext cx="6312695" cy="1296141"/>
            <a:chOff x="1178398" y="1942955"/>
            <a:chExt cx="3658465" cy="172911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59391" y="1942955"/>
              <a:ext cx="2496478" cy="55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1 Part B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70"/>
              <a:ext cx="3658465" cy="1047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sz="4500" b="1" noProof="1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M</a:t>
              </a:r>
              <a:r>
                <a:rPr lang="en-US" altLang="zh-CN" sz="4500" b="1" noProof="1"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y classroom</a:t>
              </a:r>
              <a:endParaRPr lang="en-US" sz="45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4101" name="图片 1" descr="E:\汪敏-四上资源包\人教PEP四年级上册资源包（for 讯飞）\人教PEP 4A 底图\img100.jpgimg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2694" y="1137048"/>
            <a:ext cx="2831306" cy="400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66383" y="430219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8920" indent="-248920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 descr="look choose and wr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29" y="710803"/>
            <a:ext cx="8913019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92354" y="2636044"/>
            <a:ext cx="1888331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desk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40029" y="3274219"/>
            <a:ext cx="188833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chair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35254" y="3988594"/>
            <a:ext cx="192166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window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写一写说一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53779"/>
            <a:ext cx="895707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7"/>
          <p:cNvGrpSpPr/>
          <p:nvPr/>
        </p:nvGrpSpPr>
        <p:grpSpPr bwMode="auto">
          <a:xfrm>
            <a:off x="3132535" y="735807"/>
            <a:ext cx="2736056" cy="594122"/>
            <a:chOff x="0" y="0"/>
            <a:chExt cx="1439999" cy="642942"/>
          </a:xfrm>
        </p:grpSpPr>
        <p:pic>
          <p:nvPicPr>
            <p:cNvPr id="16386" name="图片 5" descr="DT1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439999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Box 5"/>
            <p:cNvSpPr txBox="1">
              <a:spLocks noChangeArrowheads="1"/>
            </p:cNvSpPr>
            <p:nvPr/>
          </p:nvSpPr>
          <p:spPr bwMode="auto">
            <a:xfrm>
              <a:off x="71445" y="130176"/>
              <a:ext cx="1143108" cy="4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>
                  <a:ea typeface="微软雅黑" panose="020B0503020204020204" pitchFamily="34" charset="-122"/>
                </a:rPr>
                <a:t>   Let's </a:t>
              </a:r>
              <a:r>
                <a:rPr lang="en-US" altLang="zh-CN" sz="2100" b="1">
                  <a:ea typeface="微软雅黑" panose="020B0503020204020204" pitchFamily="34" charset="-122"/>
                </a:rPr>
                <a:t>check</a:t>
              </a:r>
              <a:endParaRPr lang="zh-CN" altLang="en-US" sz="2100" b="1">
                <a:ea typeface="微软雅黑" panose="020B0503020204020204" pitchFamily="34" charset="-122"/>
              </a:endParaRPr>
            </a:p>
          </p:txBody>
        </p:sp>
      </p:grpSp>
      <p:pic>
        <p:nvPicPr>
          <p:cNvPr id="16388" name="Picture 4" descr="53b3683ce23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0525" y="2139554"/>
            <a:ext cx="28670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2"/>
          <p:cNvSpPr>
            <a:spLocks noChangeArrowheads="1"/>
          </p:cNvSpPr>
          <p:nvPr/>
        </p:nvSpPr>
        <p:spPr bwMode="auto">
          <a:xfrm>
            <a:off x="2052637" y="1545432"/>
            <a:ext cx="5978129" cy="3512344"/>
          </a:xfrm>
          <a:prstGeom prst="roundRect">
            <a:avLst>
              <a:gd name="adj" fmla="val 16667"/>
            </a:avLst>
          </a:prstGeom>
          <a:solidFill>
            <a:srgbClr val="CCFFCC">
              <a:alpha val="7843"/>
            </a:srgbClr>
          </a:solidFill>
          <a:ln w="19050">
            <a:solidFill>
              <a:srgbClr val="339966"/>
            </a:solidFill>
            <a:prstDash val="sysDot"/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6390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44341" y="1754982"/>
            <a:ext cx="5532834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 descr="look and cir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48" y="681038"/>
            <a:ext cx="8832056" cy="40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420667" y="2999185"/>
            <a:ext cx="792956" cy="733425"/>
          </a:xfrm>
          <a:prstGeom prst="ellipse">
            <a:avLst/>
          </a:prstGeom>
          <a:noFill/>
          <a:ln w="698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1"/>
          <p:cNvGrpSpPr/>
          <p:nvPr/>
        </p:nvGrpSpPr>
        <p:grpSpPr bwMode="auto">
          <a:xfrm>
            <a:off x="2271712" y="681038"/>
            <a:ext cx="4605338" cy="3526631"/>
            <a:chOff x="1335946" y="1628800"/>
            <a:chExt cx="3596093" cy="4701074"/>
          </a:xfrm>
        </p:grpSpPr>
        <p:pic>
          <p:nvPicPr>
            <p:cNvPr id="18434" name="图片 14" descr="Wooden board in the grass (5)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35946" y="1628800"/>
              <a:ext cx="3596093" cy="470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6"/>
            <p:cNvSpPr txBox="1"/>
            <p:nvPr/>
          </p:nvSpPr>
          <p:spPr>
            <a:xfrm>
              <a:off x="1693938" y="2913944"/>
              <a:ext cx="2899450" cy="800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rgbClr val="333399">
                    <a:tint val="20000"/>
                  </a:srgb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300" b="1" spc="38" noProof="1"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erlin Sans FB Demi" panose="020E0802020502020306" pitchFamily="34" charset="0"/>
                  <a:cs typeface="+mn-ea"/>
                  <a:sym typeface="+mn-ea"/>
                </a:rPr>
                <a:t>Story time</a:t>
              </a:r>
              <a:endParaRPr lang="en-US" altLang="zh-CN" sz="3300" b="1" spc="38" noProof="1"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  <a:sym typeface="+mn-ea"/>
              </a:endParaRPr>
            </a:p>
          </p:txBody>
        </p:sp>
      </p:grp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910" y="1610916"/>
            <a:ext cx="2226470" cy="25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860" y="3153967"/>
            <a:ext cx="2245519" cy="21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460" y="1059657"/>
            <a:ext cx="2995613" cy="22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67917" y="1221582"/>
            <a:ext cx="4793456" cy="1412081"/>
          </a:xfrm>
          <a:prstGeom prst="cloudCallout">
            <a:avLst>
              <a:gd name="adj1" fmla="val -56083"/>
              <a:gd name="adj2" fmla="val 66218"/>
            </a:avLst>
          </a:prstGeom>
          <a:gradFill rotWithShape="1">
            <a:gsLst>
              <a:gs pos="0">
                <a:srgbClr val="FFFF00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/>
          <a:p>
            <a:r>
              <a:rPr lang="en-US" altLang="zh-CN" sz="2100">
                <a:latin typeface="Times New Roman" panose="02020603050405020304" pitchFamily="18" charset="0"/>
              </a:rPr>
              <a:t>       </a:t>
            </a:r>
            <a:r>
              <a:rPr lang="en-US" altLang="zh-CN" sz="2100" b="1">
                <a:solidFill>
                  <a:srgbClr val="00B050"/>
                </a:solidFill>
                <a:latin typeface="Times New Roman" panose="02020603050405020304" pitchFamily="18" charset="0"/>
              </a:rPr>
              <a:t>Look! </a:t>
            </a:r>
          </a:p>
          <a:p>
            <a:r>
              <a:rPr lang="en-US" altLang="zh-CN" sz="2100" b="1">
                <a:solidFill>
                  <a:srgbClr val="00B050"/>
                </a:solidFill>
                <a:latin typeface="Times New Roman" panose="02020603050405020304" pitchFamily="18" charset="0"/>
              </a:rPr>
              <a:t>   This is a bee.</a:t>
            </a:r>
            <a:endParaRPr lang="en-US" altLang="zh-CN" sz="21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85285" y="3705225"/>
            <a:ext cx="280154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Bee  </a:t>
            </a:r>
            <a:r>
              <a:rPr lang="zh-CN" altLang="zh-CN" sz="2100" b="1">
                <a:latin typeface="Times New Roman" panose="02020603050405020304" pitchFamily="18" charset="0"/>
              </a:rPr>
              <a:t>蜜蜂</a:t>
            </a:r>
            <a:endParaRPr lang="zh-CN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7" descr="未命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85" y="3165873"/>
            <a:ext cx="1745456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097" descr="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47" y="792956"/>
            <a:ext cx="894873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395288" y="842962"/>
            <a:ext cx="4685110" cy="1244204"/>
          </a:xfrm>
          <a:prstGeom prst="cloudCallout">
            <a:avLst>
              <a:gd name="adj1" fmla="val -15907"/>
              <a:gd name="adj2" fmla="val 91441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is a bee in the classroom.</a:t>
            </a:r>
          </a:p>
        </p:txBody>
      </p:sp>
      <p:pic>
        <p:nvPicPr>
          <p:cNvPr id="20483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054" y="3003947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10" y="789385"/>
            <a:ext cx="8974931" cy="36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422" y="2518172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2987279" y="465535"/>
            <a:ext cx="4686300" cy="1244203"/>
          </a:xfrm>
          <a:prstGeom prst="cloudCallout">
            <a:avLst>
              <a:gd name="adj1" fmla="val -15907"/>
              <a:gd name="adj2" fmla="val 91441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is a bee on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62200" y="1306116"/>
            <a:ext cx="5426869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57200" indent="-457200">
              <a:spcBef>
                <a:spcPct val="20000"/>
              </a:spcBef>
            </a:pPr>
            <a:r>
              <a:rPr lang="zh-CN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Who are they in the story</a:t>
            </a:r>
            <a:r>
              <a:rPr lang="zh-CN" altLang="zh-CN" dirty="0">
                <a:latin typeface="Times New Roman" panose="02020603050405020304" pitchFamily="18" charset="0"/>
              </a:rPr>
              <a:t>？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are Zoom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Zip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rabbit and a sheep.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25" y="3158729"/>
            <a:ext cx="6225779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57200" indent="-457200">
              <a:spcBef>
                <a:spcPct val="2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</a:rPr>
              <a:t>Where is the bee at last?</a:t>
            </a:r>
          </a:p>
          <a:p>
            <a:pPr marL="457200" indent="-457200"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It’s on the blackboard.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15779" y="2241948"/>
            <a:ext cx="4873228" cy="65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zh-CN" b="1" noProof="1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Where are they?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are  in the classroom.</a:t>
            </a:r>
          </a:p>
        </p:txBody>
      </p:sp>
      <p:pic>
        <p:nvPicPr>
          <p:cNvPr id="22532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6079" y="3499247"/>
            <a:ext cx="83105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11"/>
          <p:cNvSpPr>
            <a:spLocks noChangeArrowheads="1"/>
          </p:cNvSpPr>
          <p:nvPr/>
        </p:nvSpPr>
        <p:spPr bwMode="auto">
          <a:xfrm>
            <a:off x="40481" y="736998"/>
            <a:ext cx="1547813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endParaRPr lang="en-US" altLang="zh-CN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2534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0456" y="1950244"/>
            <a:ext cx="1524000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1769" y="736998"/>
            <a:ext cx="3439716" cy="53101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000" spc="-225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Story time</a:t>
            </a:r>
            <a:endParaRPr kumimoji="1" lang="zh-CN" altLang="en-US" sz="3000" spc="-225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7"/>
          <p:cNvGrpSpPr/>
          <p:nvPr/>
        </p:nvGrpSpPr>
        <p:grpSpPr bwMode="auto">
          <a:xfrm>
            <a:off x="3132535" y="735807"/>
            <a:ext cx="2736056" cy="594122"/>
            <a:chOff x="0" y="0"/>
            <a:chExt cx="1439999" cy="642942"/>
          </a:xfrm>
        </p:grpSpPr>
        <p:pic>
          <p:nvPicPr>
            <p:cNvPr id="23554" name="图片 5" descr="DT1.t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439999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Box 5"/>
            <p:cNvSpPr txBox="1">
              <a:spLocks noChangeArrowheads="1"/>
            </p:cNvSpPr>
            <p:nvPr/>
          </p:nvSpPr>
          <p:spPr bwMode="auto">
            <a:xfrm>
              <a:off x="71445" y="130176"/>
              <a:ext cx="1143108" cy="4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>
                  <a:ea typeface="微软雅黑" panose="020B0503020204020204" pitchFamily="34" charset="-122"/>
                </a:rPr>
                <a:t>     Story time</a:t>
              </a:r>
            </a:p>
          </p:txBody>
        </p:sp>
      </p:grpSp>
      <p:pic>
        <p:nvPicPr>
          <p:cNvPr id="23556" name="Picture 4" descr="53b3683ce23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0525" y="2139554"/>
            <a:ext cx="28670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2"/>
          <p:cNvSpPr>
            <a:spLocks noChangeArrowheads="1"/>
          </p:cNvSpPr>
          <p:nvPr/>
        </p:nvSpPr>
        <p:spPr bwMode="auto">
          <a:xfrm>
            <a:off x="2051448" y="1545432"/>
            <a:ext cx="5978128" cy="3512344"/>
          </a:xfrm>
          <a:prstGeom prst="roundRect">
            <a:avLst>
              <a:gd name="adj" fmla="val 16667"/>
            </a:avLst>
          </a:prstGeom>
          <a:solidFill>
            <a:srgbClr val="CCFFCC">
              <a:alpha val="7843"/>
            </a:srgbClr>
          </a:solidFill>
          <a:ln w="19050">
            <a:solidFill>
              <a:srgbClr val="339966"/>
            </a:solidFill>
            <a:prstDash val="sysDot"/>
            <a:miter lim="800000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23558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9585" y="1720454"/>
            <a:ext cx="5462588" cy="3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"/>
          <p:cNvSpPr txBox="1">
            <a:spLocks noChangeArrowheads="1"/>
          </p:cNvSpPr>
          <p:nvPr/>
        </p:nvSpPr>
        <p:spPr bwMode="auto">
          <a:xfrm>
            <a:off x="3052763" y="1709738"/>
            <a:ext cx="303966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7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第三课时</a:t>
            </a:r>
          </a:p>
        </p:txBody>
      </p:sp>
      <p:sp>
        <p:nvSpPr>
          <p:cNvPr id="6146" name="文本框 4"/>
          <p:cNvSpPr txBox="1">
            <a:spLocks noChangeArrowheads="1"/>
          </p:cNvSpPr>
          <p:nvPr/>
        </p:nvSpPr>
        <p:spPr bwMode="auto">
          <a:xfrm>
            <a:off x="2778919" y="2525316"/>
            <a:ext cx="418504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</a:rPr>
              <a:t>Read &amp;write &amp; Story time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14400" y="1275160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zh-CN" altLang="en-US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</a:rPr>
              <a:t>①There is a cat in the classroom .    </a:t>
            </a:r>
          </a:p>
          <a:p>
            <a:pPr marL="0" indent="0">
              <a:buNone/>
            </a:pPr>
            <a:endParaRPr lang="zh-CN" altLang="en-US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</a:rPr>
              <a:t>②The bee is on the teacher</a:t>
            </a:r>
            <a:r>
              <a:rPr lang="en-US" altLang="zh-CN" dirty="0" smtClean="0">
                <a:latin typeface="Times New Roman" panose="02020603050405020304" pitchFamily="18" charset="0"/>
              </a:rPr>
              <a:t>’</a:t>
            </a:r>
            <a:r>
              <a:rPr lang="zh-CN" altLang="en-US" dirty="0" smtClean="0">
                <a:latin typeface="Times New Roman" panose="02020603050405020304" pitchFamily="18" charset="0"/>
              </a:rPr>
              <a:t>s desk . </a:t>
            </a:r>
          </a:p>
          <a:p>
            <a:pPr marL="0" indent="0">
              <a:buNone/>
            </a:pPr>
            <a:endParaRPr lang="zh-CN" altLang="en-US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Times New Roman" panose="02020603050405020304" pitchFamily="18" charset="0"/>
              </a:rPr>
              <a:t>③The bee is on the board .          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78" name="组合 24586"/>
          <p:cNvGrpSpPr/>
          <p:nvPr/>
        </p:nvGrpSpPr>
        <p:grpSpPr bwMode="auto">
          <a:xfrm>
            <a:off x="2601516" y="686991"/>
            <a:ext cx="3343275" cy="695325"/>
            <a:chOff x="0" y="0"/>
            <a:chExt cx="2788" cy="584"/>
          </a:xfrm>
        </p:grpSpPr>
        <p:pic>
          <p:nvPicPr>
            <p:cNvPr id="24579" name="矩形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8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文本框 24588"/>
            <p:cNvSpPr txBox="1">
              <a:spLocks noChangeArrowheads="1"/>
            </p:cNvSpPr>
            <p:nvPr/>
          </p:nvSpPr>
          <p:spPr bwMode="auto">
            <a:xfrm>
              <a:off x="82" y="131"/>
              <a:ext cx="263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2100" b="1" dirty="0">
                  <a:solidFill>
                    <a:srgbClr val="604A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判断对错</a:t>
              </a:r>
            </a:p>
          </p:txBody>
        </p:sp>
      </p:grpSp>
      <p:sp>
        <p:nvSpPr>
          <p:cNvPr id="37" name="乘号 36"/>
          <p:cNvSpPr/>
          <p:nvPr/>
        </p:nvSpPr>
        <p:spPr>
          <a:xfrm>
            <a:off x="6587728" y="1815704"/>
            <a:ext cx="1071563" cy="877490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 形 7"/>
          <p:cNvSpPr/>
          <p:nvPr/>
        </p:nvSpPr>
        <p:spPr>
          <a:xfrm rot="17975383">
            <a:off x="6710363" y="2727722"/>
            <a:ext cx="957263" cy="654844"/>
          </a:xfrm>
          <a:prstGeom prst="corne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 形 3"/>
          <p:cNvSpPr/>
          <p:nvPr/>
        </p:nvSpPr>
        <p:spPr>
          <a:xfrm rot="17975383">
            <a:off x="5197674" y="3645099"/>
            <a:ext cx="957263" cy="656035"/>
          </a:xfrm>
          <a:prstGeom prst="corne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53b3683ce23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3153" y="1815704"/>
            <a:ext cx="2867026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0482"/>
          <p:cNvSpPr txBox="1">
            <a:spLocks noChangeArrowheads="1"/>
          </p:cNvSpPr>
          <p:nvPr/>
        </p:nvSpPr>
        <p:spPr bwMode="auto">
          <a:xfrm>
            <a:off x="2187178" y="1884760"/>
            <a:ext cx="482441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跟读录音，注意语音语调分角色表演对话内容。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老师评出最佳表演小组。</a:t>
            </a:r>
          </a:p>
        </p:txBody>
      </p:sp>
      <p:sp>
        <p:nvSpPr>
          <p:cNvPr id="2" name="矩形 1"/>
          <p:cNvSpPr/>
          <p:nvPr/>
        </p:nvSpPr>
        <p:spPr>
          <a:xfrm>
            <a:off x="2925128" y="1123206"/>
            <a:ext cx="2702904" cy="761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4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+mn-ea"/>
              </a:rPr>
              <a:t>Role paly</a:t>
            </a:r>
            <a:endParaRPr lang="zh-CN" altLang="en-US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+mn-ea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05991" y="812007"/>
            <a:ext cx="144541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协作交流</a:t>
            </a:r>
            <a:endParaRPr lang="zh-CN" altLang="en-US"/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 11"/>
          <p:cNvGrpSpPr/>
          <p:nvPr/>
        </p:nvGrpSpPr>
        <p:grpSpPr bwMode="auto">
          <a:xfrm>
            <a:off x="865585" y="3449241"/>
            <a:ext cx="1245394" cy="1662113"/>
            <a:chOff x="-474161" y="4081888"/>
            <a:chExt cx="1981984" cy="2645369"/>
          </a:xfrm>
        </p:grpSpPr>
        <p:pic>
          <p:nvPicPr>
            <p:cNvPr id="26626" name="Picture 47" descr="연필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7" name="Picture 43" descr="꽃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图片 13" descr="热气球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6194" y="4647010"/>
            <a:ext cx="36195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3"/>
          <p:cNvSpPr txBox="1">
            <a:spLocks noChangeArrowheads="1"/>
          </p:cNvSpPr>
          <p:nvPr/>
        </p:nvSpPr>
        <p:spPr bwMode="auto">
          <a:xfrm>
            <a:off x="1918097" y="1284685"/>
            <a:ext cx="5348288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Where is it?     It's on light.    </a:t>
            </a:r>
          </a:p>
          <a:p>
            <a:pPr>
              <a:lnSpc>
                <a:spcPct val="20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What's this?       It's a bee.</a:t>
            </a:r>
            <a:endParaRPr lang="zh-CN" altLang="zh-C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文本框 1"/>
          <p:cNvSpPr txBox="1">
            <a:spLocks noChangeArrowheads="1"/>
          </p:cNvSpPr>
          <p:nvPr/>
        </p:nvSpPr>
        <p:spPr bwMode="auto">
          <a:xfrm>
            <a:off x="244079" y="840581"/>
            <a:ext cx="13537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总结提高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73844" y="854869"/>
            <a:ext cx="147756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Homework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27472" y="1423988"/>
            <a:ext cx="7333059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 Listen and tell the story to your parents. Then, make a new dialogue   according to this story.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2.Finish the relevant workbook exercises.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>
            <a:spLocks noChangeArrowheads="1"/>
          </p:cNvSpPr>
          <p:nvPr/>
        </p:nvSpPr>
        <p:spPr bwMode="auto">
          <a:xfrm>
            <a:off x="1763316" y="1762125"/>
            <a:ext cx="576143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100">
                <a:latin typeface="Times New Roman" panose="02020603050405020304" pitchFamily="18" charset="0"/>
              </a:rPr>
              <a:t>   </a:t>
            </a:r>
            <a:endParaRPr lang="en-US" altLang="zh-CN" sz="410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矩形 6146"/>
          <p:cNvSpPr>
            <a:spLocks noChangeArrowheads="1"/>
          </p:cNvSpPr>
          <p:nvPr/>
        </p:nvSpPr>
        <p:spPr bwMode="auto">
          <a:xfrm>
            <a:off x="1981200" y="1259682"/>
            <a:ext cx="5111354" cy="3040856"/>
          </a:xfrm>
          <a:prstGeom prst="rect">
            <a:avLst/>
          </a:prstGeom>
          <a:noFill/>
          <a:ln w="76200" cap="rnd">
            <a:solidFill>
              <a:srgbClr val="099F0D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图片 6147" descr="4873369_132611448212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760810"/>
            <a:ext cx="1514475" cy="26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6148" descr="2419558_181310055358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5816"/>
            <a:ext cx="1834754" cy="19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6149"/>
          <p:cNvSpPr txBox="1">
            <a:spLocks noChangeArrowheads="1"/>
          </p:cNvSpPr>
          <p:nvPr/>
        </p:nvSpPr>
        <p:spPr bwMode="auto">
          <a:xfrm>
            <a:off x="1981200" y="1950244"/>
            <a:ext cx="48244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 have a new classroom.</a:t>
            </a:r>
          </a:p>
          <a:p>
            <a:pPr algn="ctr" eaLnBrk="1" hangingPunct="1"/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Really? That’s great!</a:t>
            </a:r>
          </a:p>
          <a:p>
            <a:pPr algn="ctr" eaLnBrk="1" hangingPunct="1"/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232173" y="854869"/>
            <a:ext cx="128706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创设情境</a:t>
            </a:r>
          </a:p>
          <a:p>
            <a:pPr eaLnBrk="1" hangingPunct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启发思考</a:t>
            </a:r>
          </a:p>
        </p:txBody>
      </p:sp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1257300" y="1371600"/>
            <a:ext cx="65817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81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4413" y="1297781"/>
            <a:ext cx="6668691" cy="31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ca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8767" y="3094435"/>
            <a:ext cx="1964531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403747" y="1329929"/>
            <a:ext cx="5976938" cy="1674019"/>
          </a:xfrm>
          <a:prstGeom prst="cloudCallout">
            <a:avLst>
              <a:gd name="adj1" fmla="val 20981"/>
              <a:gd name="adj2" fmla="val -3912"/>
            </a:avLst>
          </a:prstGeom>
          <a:solidFill>
            <a:srgbClr val="FFCCCC"/>
          </a:solidFill>
          <a:ln w="9525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pPr algn="ctr"/>
            <a:endParaRPr lang="zh-CN" altLang="en-US" sz="21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100" b="1">
                <a:solidFill>
                  <a:schemeClr val="bg1"/>
                </a:solidFill>
                <a:latin typeface="Times New Roman" panose="02020603050405020304" pitchFamily="18" charset="0"/>
              </a:rPr>
              <a:t>et's review</a:t>
            </a:r>
            <a:endParaRPr lang="en-US" altLang="zh-CN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>
            <a:spLocks noChangeArrowheads="1"/>
          </p:cNvSpPr>
          <p:nvPr/>
        </p:nvSpPr>
        <p:spPr bwMode="auto">
          <a:xfrm>
            <a:off x="401241" y="1941910"/>
            <a:ext cx="11811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i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n</a:t>
            </a:r>
            <a:endParaRPr lang="zh-CN" altLang="en-US" sz="2700" b="1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zh-CN" altLang="en-US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在里面</a:t>
            </a:r>
          </a:p>
        </p:txBody>
      </p:sp>
      <p:sp>
        <p:nvSpPr>
          <p:cNvPr id="10243" name="TextBox 2"/>
          <p:cNvSpPr>
            <a:spLocks noChangeArrowheads="1"/>
          </p:cNvSpPr>
          <p:nvPr/>
        </p:nvSpPr>
        <p:spPr bwMode="auto">
          <a:xfrm>
            <a:off x="4537472" y="1939528"/>
            <a:ext cx="11811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u</a:t>
            </a:r>
            <a:r>
              <a:rPr lang="en-US" altLang="zh-CN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nd</a:t>
            </a:r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er</a:t>
            </a:r>
            <a:endParaRPr lang="zh-CN" altLang="en-US" sz="2700" b="1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zh-CN" altLang="en-US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在下面</a:t>
            </a:r>
          </a:p>
        </p:txBody>
      </p:sp>
      <p:sp>
        <p:nvSpPr>
          <p:cNvPr id="10244" name="TextBox 3"/>
          <p:cNvSpPr>
            <a:spLocks noChangeArrowheads="1"/>
          </p:cNvSpPr>
          <p:nvPr/>
        </p:nvSpPr>
        <p:spPr bwMode="auto">
          <a:xfrm>
            <a:off x="2296716" y="1939528"/>
            <a:ext cx="11811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o</a:t>
            </a:r>
            <a:r>
              <a:rPr lang="en-US" altLang="zh-CN" sz="2700" b="1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n</a:t>
            </a:r>
            <a:endParaRPr lang="zh-CN" altLang="en-US" sz="2700" b="1" dirty="0">
              <a:solidFill>
                <a:srgbClr val="00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zh-CN" altLang="en-US" sz="2700" b="1" dirty="0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在上面</a:t>
            </a:r>
          </a:p>
        </p:txBody>
      </p:sp>
      <p:sp>
        <p:nvSpPr>
          <p:cNvPr id="10245" name="TextBox 4"/>
          <p:cNvSpPr>
            <a:spLocks noChangeArrowheads="1"/>
          </p:cNvSpPr>
          <p:nvPr/>
        </p:nvSpPr>
        <p:spPr bwMode="auto">
          <a:xfrm>
            <a:off x="539354" y="1168004"/>
            <a:ext cx="81081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7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表示位置的介词</a:t>
            </a:r>
            <a:r>
              <a:rPr lang="en-US" altLang="zh-CN" sz="27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——</a:t>
            </a:r>
            <a:r>
              <a:rPr lang="zh-CN" altLang="en-US" sz="2700" b="1" dirty="0">
                <a:solidFill>
                  <a:srgbClr val="0000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华文琥珀" panose="02010800040101010101" pitchFamily="2" charset="-122"/>
              </a:rPr>
              <a:t>方位介词 </a:t>
            </a:r>
            <a:r>
              <a:rPr lang="en-US" altLang="zh-CN" sz="2700" b="1" dirty="0">
                <a:solidFill>
                  <a:srgbClr val="000000"/>
                </a:solidFill>
                <a:latin typeface="Comic Sans MS" panose="030F0702030302020204" pitchFamily="66" charset="0"/>
                <a:ea typeface="华文琥珀" panose="02010800040101010101" pitchFamily="2" charset="-122"/>
                <a:sym typeface="Comic Sans MS" panose="030F0702030302020204" pitchFamily="66" charset="0"/>
              </a:rPr>
              <a:t>(prep)</a:t>
            </a:r>
            <a:endParaRPr lang="zh-CN" altLang="en-US" sz="2700" dirty="0"/>
          </a:p>
        </p:txBody>
      </p:sp>
      <p:sp>
        <p:nvSpPr>
          <p:cNvPr id="10246" name="TextBox 5"/>
          <p:cNvSpPr>
            <a:spLocks noChangeArrowheads="1"/>
          </p:cNvSpPr>
          <p:nvPr/>
        </p:nvSpPr>
        <p:spPr bwMode="auto">
          <a:xfrm>
            <a:off x="6909197" y="1955006"/>
            <a:ext cx="11811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n</a:t>
            </a:r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ear</a:t>
            </a:r>
            <a:endParaRPr lang="zh-CN" altLang="en-US" sz="2700" b="1">
              <a:solidFill>
                <a:srgbClr val="FF0000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algn="ctr"/>
            <a:r>
              <a:rPr lang="zh-CN" altLang="en-US" sz="2700" b="1">
                <a:solidFill>
                  <a:srgbClr val="000000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在旁边</a:t>
            </a:r>
          </a:p>
        </p:txBody>
      </p:sp>
      <p:pic>
        <p:nvPicPr>
          <p:cNvPr id="2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8191" y="3028951"/>
            <a:ext cx="2327672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3" grpId="0" bldLvl="0"/>
      <p:bldP spid="10244" grpId="0" bldLvl="0"/>
      <p:bldP spid="10245" grpId="0" bldLvl="0"/>
      <p:bldP spid="1024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"/>
          <p:cNvPicPr>
            <a:picLocks noChangeAspect="1" noChangeArrowheads="1"/>
          </p:cNvPicPr>
          <p:nvPr/>
        </p:nvPicPr>
        <p:blipFill>
          <a:blip r:embed="rId2" cstate="email"/>
          <a:srcRect t="-2267" r="-3429"/>
          <a:stretch>
            <a:fillRect/>
          </a:stretch>
        </p:blipFill>
        <p:spPr bwMode="auto">
          <a:xfrm>
            <a:off x="34529" y="897732"/>
            <a:ext cx="9113044" cy="35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7"/>
          <p:cNvSpPr>
            <a:spLocks noChangeArrowheads="1"/>
          </p:cNvSpPr>
          <p:nvPr/>
        </p:nvSpPr>
        <p:spPr bwMode="auto">
          <a:xfrm>
            <a:off x="1526382" y="3165872"/>
            <a:ext cx="9072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latin typeface="Times New Roman" panose="02020603050405020304" pitchFamily="18" charset="0"/>
                <a:sym typeface="Comic Sans MS" panose="030F0702030302020204" pitchFamily="66" charset="0"/>
              </a:rPr>
              <a:t>chair</a:t>
            </a: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sp>
        <p:nvSpPr>
          <p:cNvPr id="12300" name="TextBox 7"/>
          <p:cNvSpPr>
            <a:spLocks noChangeArrowheads="1"/>
          </p:cNvSpPr>
          <p:nvPr/>
        </p:nvSpPr>
        <p:spPr bwMode="auto">
          <a:xfrm>
            <a:off x="358379" y="4138613"/>
            <a:ext cx="88820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latin typeface="Times New Roman" panose="02020603050405020304" pitchFamily="18" charset="0"/>
                <a:sym typeface="Comic Sans MS" panose="030F0702030302020204" pitchFamily="66" charset="0"/>
              </a:rPr>
              <a:t>ruler</a:t>
            </a: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sp>
        <p:nvSpPr>
          <p:cNvPr id="12301" name="TextBox 7"/>
          <p:cNvSpPr>
            <a:spLocks noChangeArrowheads="1"/>
          </p:cNvSpPr>
          <p:nvPr/>
        </p:nvSpPr>
        <p:spPr bwMode="auto">
          <a:xfrm>
            <a:off x="4256485" y="3489722"/>
            <a:ext cx="81200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>
                <a:latin typeface="Times New Roman" panose="02020603050405020304" pitchFamily="18" charset="0"/>
                <a:sym typeface="Comic Sans MS" panose="030F0702030302020204" pitchFamily="66" charset="0"/>
              </a:rPr>
              <a:t>desk</a:t>
            </a: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5724525" y="2518172"/>
            <a:ext cx="26003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2700" b="1">
                <a:latin typeface="Times New Roman" panose="02020603050405020304" pitchFamily="18" charset="0"/>
                <a:sym typeface="Comic Sans MS" panose="030F0702030302020204" pitchFamily="66" charset="0"/>
              </a:rPr>
              <a:t>schoolbag</a:t>
            </a: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 pitchFamily="66" charset="0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3132535" y="1004887"/>
            <a:ext cx="3395663" cy="919163"/>
          </a:xfrm>
          <a:prstGeom prst="cloudCallout">
            <a:avLst>
              <a:gd name="adj1" fmla="val -15907"/>
              <a:gd name="adj2" fmla="val 91441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15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 is.....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6804422" y="897732"/>
            <a:ext cx="2343150" cy="917972"/>
          </a:xfrm>
          <a:prstGeom prst="cloudCallout">
            <a:avLst>
              <a:gd name="adj1" fmla="val -15907"/>
              <a:gd name="adj2" fmla="val 91441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1500" b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ldLvl="0"/>
      <p:bldP spid="12300" grpId="0" bldLvl="0"/>
      <p:bldP spid="12301" grpId="0" bldLvl="0"/>
      <p:bldP spid="4" grpId="0" bldLvl="0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7"/>
          <p:cNvGrpSpPr/>
          <p:nvPr/>
        </p:nvGrpSpPr>
        <p:grpSpPr bwMode="auto">
          <a:xfrm>
            <a:off x="3061098" y="735807"/>
            <a:ext cx="3926681" cy="594122"/>
            <a:chOff x="0" y="0"/>
            <a:chExt cx="1497469" cy="642942"/>
          </a:xfrm>
        </p:grpSpPr>
        <p:pic>
          <p:nvPicPr>
            <p:cNvPr id="12290" name="图片 5" descr="DT1.t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39999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1" name="TextBox 5"/>
            <p:cNvSpPr txBox="1">
              <a:spLocks noChangeArrowheads="1"/>
            </p:cNvSpPr>
            <p:nvPr/>
          </p:nvSpPr>
          <p:spPr bwMode="auto">
            <a:xfrm>
              <a:off x="71634" y="130392"/>
              <a:ext cx="1425835" cy="45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 dirty="0">
                  <a:ea typeface="微软雅黑" panose="020B0503020204020204" pitchFamily="34" charset="-122"/>
                </a:rPr>
                <a:t>     </a:t>
              </a:r>
              <a:r>
                <a:rPr lang="en-US" altLang="zh-CN" sz="2100" b="1" dirty="0">
                  <a:ea typeface="微软雅黑" panose="020B0503020204020204" pitchFamily="34" charset="-122"/>
                </a:rPr>
                <a:t>Read and Write</a:t>
              </a:r>
            </a:p>
          </p:txBody>
        </p:sp>
      </p:grpSp>
      <p:pic>
        <p:nvPicPr>
          <p:cNvPr id="12292" name="Picture 4" descr="53b3683ce23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0525" y="2139554"/>
            <a:ext cx="28670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2"/>
          <p:cNvSpPr>
            <a:spLocks noChangeArrowheads="1"/>
          </p:cNvSpPr>
          <p:nvPr/>
        </p:nvSpPr>
        <p:spPr bwMode="auto">
          <a:xfrm>
            <a:off x="2052637" y="1545432"/>
            <a:ext cx="5978129" cy="3512344"/>
          </a:xfrm>
          <a:prstGeom prst="roundRect">
            <a:avLst>
              <a:gd name="adj" fmla="val 16667"/>
            </a:avLst>
          </a:prstGeom>
          <a:solidFill>
            <a:srgbClr val="CCFFCC">
              <a:alpha val="7843"/>
            </a:srgbClr>
          </a:solidFill>
          <a:ln w="19050">
            <a:solidFill>
              <a:srgbClr val="339966"/>
            </a:solidFill>
            <a:prstDash val="sysDot"/>
            <a:round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pic>
        <p:nvPicPr>
          <p:cNvPr id="12294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4569" y="1792486"/>
            <a:ext cx="5766197" cy="30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18497" y="2882504"/>
            <a:ext cx="2321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×</a:t>
            </a:r>
            <a:endParaRPr lang="zh-CN" altLang="en-US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3436144"/>
            <a:ext cx="20240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×</a:t>
            </a:r>
            <a:endParaRPr lang="zh-CN" altLang="en-US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/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8263" y="3223022"/>
            <a:ext cx="20240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√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3883819"/>
            <a:ext cx="22026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√</a:t>
            </a:r>
          </a:p>
          <a:p>
            <a:pPr eaLnBrk="1" hangingPunct="1"/>
            <a:endParaRPr lang="zh-CN" altLang="en-US"/>
          </a:p>
        </p:txBody>
      </p:sp>
      <p:sp>
        <p:nvSpPr>
          <p:cNvPr id="12299" name="TextBox 7"/>
          <p:cNvSpPr txBox="1">
            <a:spLocks noChangeArrowheads="1"/>
          </p:cNvSpPr>
          <p:nvPr/>
        </p:nvSpPr>
        <p:spPr bwMode="auto">
          <a:xfrm>
            <a:off x="379810" y="856060"/>
            <a:ext cx="1497806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read and t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9" y="681038"/>
            <a:ext cx="9017794" cy="397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06054" y="2194322"/>
            <a:ext cx="742950" cy="27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noProof="1">
                <a:solidFill>
                  <a:srgbClr val="FF0000"/>
                </a:solidFill>
                <a:sym typeface="+mn-ea"/>
              </a:rPr>
              <a:t>on</a:t>
            </a:r>
          </a:p>
        </p:txBody>
      </p:sp>
      <p:sp>
        <p:nvSpPr>
          <p:cNvPr id="7" name="矩形 6"/>
          <p:cNvSpPr/>
          <p:nvPr/>
        </p:nvSpPr>
        <p:spPr>
          <a:xfrm>
            <a:off x="1476375" y="3599260"/>
            <a:ext cx="1963341" cy="27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noProof="1">
                <a:solidFill>
                  <a:srgbClr val="FF0000"/>
                </a:solidFill>
                <a:sym typeface="+mn-ea"/>
              </a:rPr>
              <a:t>the bag.</a:t>
            </a:r>
          </a:p>
        </p:txBody>
      </p:sp>
      <p:sp>
        <p:nvSpPr>
          <p:cNvPr id="37" name="乘号 36"/>
          <p:cNvSpPr/>
          <p:nvPr/>
        </p:nvSpPr>
        <p:spPr>
          <a:xfrm>
            <a:off x="3851673" y="1869281"/>
            <a:ext cx="1078706" cy="800100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</a:endParaRPr>
          </a:p>
        </p:txBody>
      </p:sp>
      <p:sp>
        <p:nvSpPr>
          <p:cNvPr id="8" name="L 形 7"/>
          <p:cNvSpPr/>
          <p:nvPr/>
        </p:nvSpPr>
        <p:spPr>
          <a:xfrm rot="17975383">
            <a:off x="4089202" y="2641402"/>
            <a:ext cx="617935" cy="459581"/>
          </a:xfrm>
          <a:prstGeom prst="corne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</a:endParaRPr>
          </a:p>
        </p:txBody>
      </p:sp>
      <p:sp>
        <p:nvSpPr>
          <p:cNvPr id="9" name="乘号 8"/>
          <p:cNvSpPr/>
          <p:nvPr/>
        </p:nvSpPr>
        <p:spPr>
          <a:xfrm>
            <a:off x="3708797" y="3327798"/>
            <a:ext cx="1066800" cy="787003"/>
          </a:xfrm>
          <a:prstGeom prst="mathMultiply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</a:endParaRPr>
          </a:p>
        </p:txBody>
      </p:sp>
      <p:sp>
        <p:nvSpPr>
          <p:cNvPr id="10" name="L 形 9"/>
          <p:cNvSpPr/>
          <p:nvPr/>
        </p:nvSpPr>
        <p:spPr>
          <a:xfrm rot="17975383">
            <a:off x="4017765" y="4045149"/>
            <a:ext cx="617934" cy="459581"/>
          </a:xfrm>
          <a:prstGeom prst="corne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4100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全屏显示(16:9)</PresentationFormat>
  <Paragraphs>76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华文仿宋</vt:lpstr>
      <vt:lpstr>华文琥珀</vt:lpstr>
      <vt:lpstr>华文中宋</vt:lpstr>
      <vt:lpstr>宋体</vt:lpstr>
      <vt:lpstr>微软雅黑</vt:lpstr>
      <vt:lpstr>Arial</vt:lpstr>
      <vt:lpstr>Berlin Sans FB Demi</vt:lpstr>
      <vt:lpstr>Calibri</vt:lpstr>
      <vt:lpstr>Calibri Light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BE61E048C1B04D4BADDD864DBD61DF92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