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00"/>
    <a:srgbClr val="000000"/>
    <a:srgbClr val="FF3300"/>
    <a:srgbClr val="FF33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9"/>
    <p:restoredTop sz="94682"/>
  </p:normalViewPr>
  <p:slideViewPr>
    <p:cSldViewPr showGuides="1">
      <p:cViewPr varScale="1">
        <p:scale>
          <a:sx n="108" d="100"/>
          <a:sy n="108" d="100"/>
        </p:scale>
        <p:origin x="-1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95" name="Group 14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8201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8205" name="Freeform 1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Freeform 14"/>
          <p:cNvSpPr/>
          <p:nvPr/>
        </p:nvSpPr>
        <p:spPr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0" b="0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0" name="Freeform 18"/>
          <p:cNvSpPr/>
          <p:nvPr/>
        </p:nvSpPr>
        <p:spPr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0" b="0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1" name="Freeform 22"/>
          <p:cNvSpPr/>
          <p:nvPr/>
        </p:nvSpPr>
        <p:spPr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0" b="0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26"/>
          <p:cNvSpPr/>
          <p:nvPr/>
        </p:nvSpPr>
        <p:spPr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0" b="0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 useBgFill="1">
        <p:nvSpPr>
          <p:cNvPr id="4103" name="Freeform 10"/>
          <p:cNvSpPr/>
          <p:nvPr/>
        </p:nvSpPr>
        <p:spPr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0" b="0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123" name="Group 15"/>
          <p:cNvGrpSpPr>
            <a:grpSpLocks noChangeAspect="1"/>
          </p:cNvGrpSpPr>
          <p:nvPr userDrawn="1"/>
        </p:nvGrpSpPr>
        <p:grpSpPr>
          <a:xfrm>
            <a:off x="192088" y="4930775"/>
            <a:ext cx="8723312" cy="1328738"/>
            <a:chOff x="-3905251" y="4294188"/>
            <a:chExt cx="13027839" cy="1892300"/>
          </a:xfrm>
        </p:grpSpPr>
        <p:sp>
          <p:nvSpPr>
            <p:cNvPr id="5129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5133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147" name="Group 23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153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6157" name="Freeform 28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1" name="Group 8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177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7181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>
          <a:xfrm>
            <a:off x="192088" y="4930775"/>
            <a:ext cx="8723312" cy="1328738"/>
            <a:chOff x="-3905251" y="4294188"/>
            <a:chExt cx="13027839" cy="1892300"/>
          </a:xfrm>
        </p:grpSpPr>
        <p:sp>
          <p:nvSpPr>
            <p:cNvPr id="1033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1037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  <a:t>‹#›</a:t>
            </a:fld>
            <a:endParaRPr lang="en-US" altLang="zh-CN" dirty="0">
              <a:latin typeface="Verdana" panose="020B0604030504040204" pitchFamily="34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hecker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57325" y="1905000"/>
            <a:ext cx="60499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9600" b="1" i="1" kern="1200" cap="none" spc="0" normalizeH="0" baseline="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观察物体</a:t>
            </a:r>
          </a:p>
        </p:txBody>
      </p:sp>
      <p:sp>
        <p:nvSpPr>
          <p:cNvPr id="20483" name="Text Box 6"/>
          <p:cNvSpPr txBox="1"/>
          <p:nvPr/>
        </p:nvSpPr>
        <p:spPr>
          <a:xfrm>
            <a:off x="609600" y="703263"/>
            <a:ext cx="655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Verdana" panose="020B0604030504040204" pitchFamily="34" charset="0"/>
              </a:rPr>
              <a:t>苏教版四年级数学上册</a:t>
            </a:r>
          </a:p>
        </p:txBody>
      </p:sp>
      <p:sp>
        <p:nvSpPr>
          <p:cNvPr id="7" name="矩形 6"/>
          <p:cNvSpPr/>
          <p:nvPr/>
        </p:nvSpPr>
        <p:spPr>
          <a:xfrm>
            <a:off x="3334436" y="60198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5" name="Text Box 17"/>
          <p:cNvSpPr txBox="1"/>
          <p:nvPr/>
        </p:nvSpPr>
        <p:spPr>
          <a:xfrm>
            <a:off x="1752600" y="3313113"/>
            <a:ext cx="437356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Verdana" panose="020B0604030504040204" pitchFamily="34" charset="0"/>
              </a:rPr>
              <a:t>从侧面看到的是           ；</a:t>
            </a:r>
          </a:p>
        </p:txBody>
      </p:sp>
      <p:sp>
        <p:nvSpPr>
          <p:cNvPr id="37890" name="Text Box 2"/>
          <p:cNvSpPr txBox="1"/>
          <p:nvPr/>
        </p:nvSpPr>
        <p:spPr>
          <a:xfrm>
            <a:off x="685800" y="685800"/>
            <a:ext cx="76930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Verdana" panose="020B0604030504040204" pitchFamily="34" charset="0"/>
              </a:rPr>
              <a:t>我用</a:t>
            </a:r>
            <a:r>
              <a:rPr lang="en-US" altLang="zh-CN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5</a:t>
            </a:r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个</a:t>
            </a:r>
            <a:r>
              <a:rPr lang="zh-CN" altLang="en-US" sz="2800" b="1" dirty="0">
                <a:latin typeface="Verdana" panose="020B0604030504040204" pitchFamily="34" charset="0"/>
              </a:rPr>
              <a:t>同样大的正方体       摆成了一个物体。</a:t>
            </a:r>
          </a:p>
        </p:txBody>
      </p:sp>
      <p:sp>
        <p:nvSpPr>
          <p:cNvPr id="37891" name="Text Box 3"/>
          <p:cNvSpPr txBox="1"/>
          <p:nvPr/>
        </p:nvSpPr>
        <p:spPr>
          <a:xfrm>
            <a:off x="685800" y="1392238"/>
            <a:ext cx="812006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Verdana" panose="020B0604030504040204" pitchFamily="34" charset="0"/>
              </a:rPr>
              <a:t>根据所提供的信息</a:t>
            </a:r>
            <a:r>
              <a:rPr lang="zh-CN" altLang="en-US" sz="2800" b="1" dirty="0">
                <a:latin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想一想</a:t>
            </a:r>
            <a:r>
              <a:rPr lang="zh-CN" altLang="en-US" sz="2800" b="1" dirty="0">
                <a:latin typeface="Verdana" panose="020B0604030504040204" pitchFamily="34" charset="0"/>
              </a:rPr>
              <a:t>、</a:t>
            </a:r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猜一猜</a:t>
            </a:r>
            <a:r>
              <a:rPr lang="zh-CN" altLang="en-US" sz="2800" b="1" dirty="0">
                <a:latin typeface="Verdana" panose="020B0604030504040204" pitchFamily="34" charset="0"/>
              </a:rPr>
              <a:t>、摆一摆</a:t>
            </a:r>
            <a:r>
              <a:rPr lang="zh-CN" altLang="en-US" sz="2800" b="1" dirty="0">
                <a:latin typeface="Arial" panose="020B0604020202020204" pitchFamily="34" charset="0"/>
              </a:rPr>
              <a:t>”</a:t>
            </a:r>
            <a:r>
              <a:rPr lang="zh-CN" altLang="en-US" sz="2800" b="1" dirty="0">
                <a:latin typeface="Verdana" panose="020B0604030504040204" pitchFamily="34" charset="0"/>
              </a:rPr>
              <a:t>。</a:t>
            </a:r>
          </a:p>
        </p:txBody>
      </p:sp>
      <p:sp>
        <p:nvSpPr>
          <p:cNvPr id="37892" name="Text Box 4"/>
          <p:cNvSpPr txBox="1"/>
          <p:nvPr/>
        </p:nvSpPr>
        <p:spPr>
          <a:xfrm>
            <a:off x="1752600" y="2322513"/>
            <a:ext cx="54737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Verdana" panose="020B0604030504040204" pitchFamily="34" charset="0"/>
              </a:rPr>
              <a:t>从正面看到的是                    ；</a:t>
            </a:r>
          </a:p>
        </p:txBody>
      </p:sp>
      <p:grpSp>
        <p:nvGrpSpPr>
          <p:cNvPr id="37915" name="Group 27"/>
          <p:cNvGrpSpPr/>
          <p:nvPr/>
        </p:nvGrpSpPr>
        <p:grpSpPr>
          <a:xfrm>
            <a:off x="4502150" y="2362200"/>
            <a:ext cx="1828800" cy="457200"/>
            <a:chOff x="1872" y="1296"/>
            <a:chExt cx="1152" cy="288"/>
          </a:xfrm>
        </p:grpSpPr>
        <p:sp>
          <p:nvSpPr>
            <p:cNvPr id="29721" name="Rectangle 5"/>
            <p:cNvSpPr/>
            <p:nvPr/>
          </p:nvSpPr>
          <p:spPr>
            <a:xfrm>
              <a:off x="2448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22" name="Rectangle 6"/>
            <p:cNvSpPr/>
            <p:nvPr/>
          </p:nvSpPr>
          <p:spPr>
            <a:xfrm>
              <a:off x="2160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23" name="Rectangle 7"/>
            <p:cNvSpPr/>
            <p:nvPr/>
          </p:nvSpPr>
          <p:spPr>
            <a:xfrm>
              <a:off x="1872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24" name="Rectangle 10"/>
            <p:cNvSpPr/>
            <p:nvPr/>
          </p:nvSpPr>
          <p:spPr>
            <a:xfrm>
              <a:off x="2736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7914" name="Group 26"/>
          <p:cNvGrpSpPr/>
          <p:nvPr/>
        </p:nvGrpSpPr>
        <p:grpSpPr>
          <a:xfrm>
            <a:off x="4502150" y="3352800"/>
            <a:ext cx="914400" cy="457200"/>
            <a:chOff x="1872" y="1920"/>
            <a:chExt cx="576" cy="288"/>
          </a:xfrm>
        </p:grpSpPr>
        <p:sp>
          <p:nvSpPr>
            <p:cNvPr id="29719" name="Rectangle 12"/>
            <p:cNvSpPr/>
            <p:nvPr/>
          </p:nvSpPr>
          <p:spPr>
            <a:xfrm>
              <a:off x="2160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20" name="Rectangle 13"/>
            <p:cNvSpPr/>
            <p:nvPr/>
          </p:nvSpPr>
          <p:spPr>
            <a:xfrm>
              <a:off x="1872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7913" name="Group 25"/>
          <p:cNvGrpSpPr/>
          <p:nvPr/>
        </p:nvGrpSpPr>
        <p:grpSpPr>
          <a:xfrm>
            <a:off x="4502150" y="4267200"/>
            <a:ext cx="1828800" cy="914400"/>
            <a:chOff x="1872" y="2496"/>
            <a:chExt cx="1152" cy="576"/>
          </a:xfrm>
        </p:grpSpPr>
        <p:sp>
          <p:nvSpPr>
            <p:cNvPr id="29714" name="Rectangle 9"/>
            <p:cNvSpPr/>
            <p:nvPr/>
          </p:nvSpPr>
          <p:spPr>
            <a:xfrm>
              <a:off x="2160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5" name="Rectangle 11"/>
            <p:cNvSpPr/>
            <p:nvPr/>
          </p:nvSpPr>
          <p:spPr>
            <a:xfrm>
              <a:off x="2736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6" name="Rectangle 14"/>
            <p:cNvSpPr/>
            <p:nvPr/>
          </p:nvSpPr>
          <p:spPr>
            <a:xfrm>
              <a:off x="24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7" name="Rectangle 15"/>
            <p:cNvSpPr/>
            <p:nvPr/>
          </p:nvSpPr>
          <p:spPr>
            <a:xfrm>
              <a:off x="2160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8" name="Rectangle 16"/>
            <p:cNvSpPr/>
            <p:nvPr/>
          </p:nvSpPr>
          <p:spPr>
            <a:xfrm>
              <a:off x="1872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7906" name="Text Box 18"/>
          <p:cNvSpPr txBox="1"/>
          <p:nvPr/>
        </p:nvSpPr>
        <p:spPr>
          <a:xfrm>
            <a:off x="1752600" y="4227513"/>
            <a:ext cx="54737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Verdana" panose="020B0604030504040204" pitchFamily="34" charset="0"/>
              </a:rPr>
              <a:t>从上面看到的是                    。</a:t>
            </a:r>
          </a:p>
        </p:txBody>
      </p:sp>
      <p:grpSp>
        <p:nvGrpSpPr>
          <p:cNvPr id="37916" name="Group 28"/>
          <p:cNvGrpSpPr/>
          <p:nvPr/>
        </p:nvGrpSpPr>
        <p:grpSpPr>
          <a:xfrm>
            <a:off x="4349750" y="5791200"/>
            <a:ext cx="1981200" cy="685800"/>
            <a:chOff x="1776" y="3456"/>
            <a:chExt cx="1248" cy="432"/>
          </a:xfrm>
        </p:grpSpPr>
        <p:sp>
          <p:nvSpPr>
            <p:cNvPr id="29709" name="AutoShape 19"/>
            <p:cNvSpPr/>
            <p:nvPr/>
          </p:nvSpPr>
          <p:spPr>
            <a:xfrm>
              <a:off x="1776" y="34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0" name="AutoShape 20"/>
            <p:cNvSpPr/>
            <p:nvPr/>
          </p:nvSpPr>
          <p:spPr>
            <a:xfrm>
              <a:off x="2064" y="34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1" name="AutoShape 21"/>
            <p:cNvSpPr/>
            <p:nvPr/>
          </p:nvSpPr>
          <p:spPr>
            <a:xfrm>
              <a:off x="2352" y="34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2" name="AutoShape 22"/>
            <p:cNvSpPr/>
            <p:nvPr/>
          </p:nvSpPr>
          <p:spPr>
            <a:xfrm>
              <a:off x="1968" y="35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9713" name="AutoShape 23"/>
            <p:cNvSpPr/>
            <p:nvPr/>
          </p:nvSpPr>
          <p:spPr>
            <a:xfrm>
              <a:off x="2640" y="34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7912" name="AutoShape 24"/>
          <p:cNvSpPr/>
          <p:nvPr/>
        </p:nvSpPr>
        <p:spPr>
          <a:xfrm>
            <a:off x="4724400" y="6858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37917" name="Text Box 29"/>
          <p:cNvSpPr txBox="1"/>
          <p:nvPr/>
        </p:nvSpPr>
        <p:spPr>
          <a:xfrm>
            <a:off x="1828800" y="5500688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latin typeface="Verdana" panose="020B0604030504040204" pitchFamily="34" charset="0"/>
              </a:rPr>
              <a:t>怎样的呢？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/>
      <p:bldP spid="37890" grpId="0"/>
      <p:bldP spid="37891" grpId="0"/>
      <p:bldP spid="37892" grpId="0"/>
      <p:bldP spid="37906" grpId="0"/>
      <p:bldP spid="37912" grpId="0" animBg="1"/>
      <p:bldP spid="379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57" name="Text Box 45"/>
          <p:cNvSpPr txBox="1"/>
          <p:nvPr/>
        </p:nvSpPr>
        <p:spPr>
          <a:xfrm>
            <a:off x="5029200" y="5745163"/>
            <a:ext cx="22288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有（   ）个</a:t>
            </a:r>
          </a:p>
        </p:txBody>
      </p:sp>
      <p:sp>
        <p:nvSpPr>
          <p:cNvPr id="38956" name="Text Box 44"/>
          <p:cNvSpPr txBox="1"/>
          <p:nvPr/>
        </p:nvSpPr>
        <p:spPr>
          <a:xfrm>
            <a:off x="1295400" y="5715000"/>
            <a:ext cx="22558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有（  ）个 </a:t>
            </a:r>
          </a:p>
        </p:txBody>
      </p:sp>
      <p:sp>
        <p:nvSpPr>
          <p:cNvPr id="38955" name="Text Box 43"/>
          <p:cNvSpPr txBox="1"/>
          <p:nvPr/>
        </p:nvSpPr>
        <p:spPr>
          <a:xfrm>
            <a:off x="4953000" y="3124200"/>
            <a:ext cx="20891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有（  ）个</a:t>
            </a:r>
          </a:p>
        </p:txBody>
      </p:sp>
      <p:sp>
        <p:nvSpPr>
          <p:cNvPr id="38916" name="Text Box 4"/>
          <p:cNvSpPr txBox="1"/>
          <p:nvPr/>
        </p:nvSpPr>
        <p:spPr>
          <a:xfrm>
            <a:off x="609600" y="685800"/>
            <a:ext cx="7983538" cy="641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先</a:t>
            </a:r>
            <a:r>
              <a:rPr lang="zh-CN" altLang="en-US" sz="3600" b="1" dirty="0">
                <a:latin typeface="Verdana" panose="020B0604030504040204" pitchFamily="34" charset="0"/>
              </a:rPr>
              <a:t>数一数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各有几个正方体，再</a:t>
            </a:r>
            <a:r>
              <a:rPr lang="zh-CN" altLang="en-US" sz="3600" b="1" dirty="0">
                <a:latin typeface="Verdana" panose="020B0604030504040204" pitchFamily="34" charset="0"/>
              </a:rPr>
              <a:t>摆一摆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。</a:t>
            </a:r>
          </a:p>
        </p:txBody>
      </p:sp>
      <p:sp>
        <p:nvSpPr>
          <p:cNvPr id="38950" name="Text Box 38"/>
          <p:cNvSpPr txBox="1"/>
          <p:nvPr/>
        </p:nvSpPr>
        <p:spPr>
          <a:xfrm>
            <a:off x="1295400" y="3124200"/>
            <a:ext cx="20891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有（  ）个</a:t>
            </a:r>
          </a:p>
        </p:txBody>
      </p:sp>
      <p:sp>
        <p:nvSpPr>
          <p:cNvPr id="38951" name="Text Box 39"/>
          <p:cNvSpPr txBox="1"/>
          <p:nvPr/>
        </p:nvSpPr>
        <p:spPr>
          <a:xfrm>
            <a:off x="5791200" y="3200400"/>
            <a:ext cx="4016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8952" name="Text Box 40"/>
          <p:cNvSpPr txBox="1"/>
          <p:nvPr/>
        </p:nvSpPr>
        <p:spPr>
          <a:xfrm>
            <a:off x="2117725" y="5791200"/>
            <a:ext cx="4016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38953" name="Text Box 41"/>
          <p:cNvSpPr txBox="1"/>
          <p:nvPr/>
        </p:nvSpPr>
        <p:spPr>
          <a:xfrm>
            <a:off x="5867400" y="5815013"/>
            <a:ext cx="6191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38954" name="Text Box 42"/>
          <p:cNvSpPr txBox="1"/>
          <p:nvPr/>
        </p:nvSpPr>
        <p:spPr>
          <a:xfrm>
            <a:off x="2193925" y="3155950"/>
            <a:ext cx="4016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7</a:t>
            </a:r>
          </a:p>
        </p:txBody>
      </p:sp>
      <p:grpSp>
        <p:nvGrpSpPr>
          <p:cNvPr id="38985" name="Group 73"/>
          <p:cNvGrpSpPr/>
          <p:nvPr/>
        </p:nvGrpSpPr>
        <p:grpSpPr>
          <a:xfrm>
            <a:off x="1676400" y="1752600"/>
            <a:ext cx="5257800" cy="3657600"/>
            <a:chOff x="1056" y="1104"/>
            <a:chExt cx="3312" cy="2304"/>
          </a:xfrm>
        </p:grpSpPr>
        <p:grpSp>
          <p:nvGrpSpPr>
            <p:cNvPr id="30732" name="Group 47"/>
            <p:cNvGrpSpPr/>
            <p:nvPr/>
          </p:nvGrpSpPr>
          <p:grpSpPr>
            <a:xfrm>
              <a:off x="1056" y="1104"/>
              <a:ext cx="1056" cy="768"/>
              <a:chOff x="1056" y="1104"/>
              <a:chExt cx="1056" cy="768"/>
            </a:xfrm>
          </p:grpSpPr>
          <p:sp>
            <p:nvSpPr>
              <p:cNvPr id="30770" name="AutoShape 5"/>
              <p:cNvSpPr/>
              <p:nvPr/>
            </p:nvSpPr>
            <p:spPr>
              <a:xfrm>
                <a:off x="1248" y="1344"/>
                <a:ext cx="384" cy="33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Verdana" panose="020B0604030504040204" pitchFamily="34" charset="0"/>
                </a:endParaRPr>
              </a:p>
            </p:txBody>
          </p:sp>
          <p:grpSp>
            <p:nvGrpSpPr>
              <p:cNvPr id="30771" name="Group 46"/>
              <p:cNvGrpSpPr/>
              <p:nvPr/>
            </p:nvGrpSpPr>
            <p:grpSpPr>
              <a:xfrm>
                <a:off x="1056" y="1104"/>
                <a:ext cx="1056" cy="768"/>
                <a:chOff x="912" y="1104"/>
                <a:chExt cx="1056" cy="768"/>
              </a:xfrm>
            </p:grpSpPr>
            <p:sp>
              <p:nvSpPr>
                <p:cNvPr id="30772" name="AutoShape 6"/>
                <p:cNvSpPr/>
                <p:nvPr/>
              </p:nvSpPr>
              <p:spPr>
                <a:xfrm>
                  <a:off x="1392" y="134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73" name="AutoShape 8"/>
                <p:cNvSpPr/>
                <p:nvPr/>
              </p:nvSpPr>
              <p:spPr>
                <a:xfrm>
                  <a:off x="1008" y="144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74" name="AutoShape 7"/>
                <p:cNvSpPr/>
                <p:nvPr/>
              </p:nvSpPr>
              <p:spPr>
                <a:xfrm>
                  <a:off x="1296" y="144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75" name="AutoShape 9"/>
                <p:cNvSpPr/>
                <p:nvPr/>
              </p:nvSpPr>
              <p:spPr>
                <a:xfrm>
                  <a:off x="1584" y="144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76" name="AutoShape 20"/>
                <p:cNvSpPr/>
                <p:nvPr/>
              </p:nvSpPr>
              <p:spPr>
                <a:xfrm>
                  <a:off x="912" y="153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77" name="AutoShape 21"/>
                <p:cNvSpPr/>
                <p:nvPr/>
              </p:nvSpPr>
              <p:spPr>
                <a:xfrm>
                  <a:off x="1104" y="110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</p:grpSp>
        <p:grpSp>
          <p:nvGrpSpPr>
            <p:cNvPr id="30733" name="Group 50"/>
            <p:cNvGrpSpPr/>
            <p:nvPr/>
          </p:nvGrpSpPr>
          <p:grpSpPr>
            <a:xfrm>
              <a:off x="3216" y="1104"/>
              <a:ext cx="1152" cy="768"/>
              <a:chOff x="3648" y="1104"/>
              <a:chExt cx="1152" cy="768"/>
            </a:xfrm>
          </p:grpSpPr>
          <p:grpSp>
            <p:nvGrpSpPr>
              <p:cNvPr id="30760" name="Group 49"/>
              <p:cNvGrpSpPr/>
              <p:nvPr/>
            </p:nvGrpSpPr>
            <p:grpSpPr>
              <a:xfrm>
                <a:off x="3840" y="1344"/>
                <a:ext cx="672" cy="336"/>
                <a:chOff x="3408" y="1344"/>
                <a:chExt cx="672" cy="336"/>
              </a:xfrm>
            </p:grpSpPr>
            <p:sp>
              <p:nvSpPr>
                <p:cNvPr id="30768" name="AutoShape 11"/>
                <p:cNvSpPr/>
                <p:nvPr/>
              </p:nvSpPr>
              <p:spPr>
                <a:xfrm>
                  <a:off x="3408" y="134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9" name="AutoShape 10"/>
                <p:cNvSpPr/>
                <p:nvPr/>
              </p:nvSpPr>
              <p:spPr>
                <a:xfrm>
                  <a:off x="3696" y="134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0761" name="Group 48"/>
              <p:cNvGrpSpPr/>
              <p:nvPr/>
            </p:nvGrpSpPr>
            <p:grpSpPr>
              <a:xfrm>
                <a:off x="3648" y="1104"/>
                <a:ext cx="1152" cy="768"/>
                <a:chOff x="3216" y="1104"/>
                <a:chExt cx="1152" cy="768"/>
              </a:xfrm>
            </p:grpSpPr>
            <p:sp>
              <p:nvSpPr>
                <p:cNvPr id="30762" name="AutoShape 12"/>
                <p:cNvSpPr/>
                <p:nvPr/>
              </p:nvSpPr>
              <p:spPr>
                <a:xfrm>
                  <a:off x="3984" y="134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3" name="AutoShape 13"/>
                <p:cNvSpPr/>
                <p:nvPr/>
              </p:nvSpPr>
              <p:spPr>
                <a:xfrm>
                  <a:off x="3312" y="144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4" name="AutoShape 14"/>
                <p:cNvSpPr/>
                <p:nvPr/>
              </p:nvSpPr>
              <p:spPr>
                <a:xfrm>
                  <a:off x="3216" y="153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5" name="AutoShape 22"/>
                <p:cNvSpPr/>
                <p:nvPr/>
              </p:nvSpPr>
              <p:spPr>
                <a:xfrm>
                  <a:off x="3408" y="110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6" name="AutoShape 23"/>
                <p:cNvSpPr/>
                <p:nvPr/>
              </p:nvSpPr>
              <p:spPr>
                <a:xfrm>
                  <a:off x="3696" y="110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67" name="AutoShape 24"/>
                <p:cNvSpPr/>
                <p:nvPr/>
              </p:nvSpPr>
              <p:spPr>
                <a:xfrm>
                  <a:off x="3600" y="144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</p:grpSp>
        <p:grpSp>
          <p:nvGrpSpPr>
            <p:cNvPr id="30734" name="Group 53"/>
            <p:cNvGrpSpPr/>
            <p:nvPr/>
          </p:nvGrpSpPr>
          <p:grpSpPr>
            <a:xfrm>
              <a:off x="1104" y="2640"/>
              <a:ext cx="960" cy="768"/>
              <a:chOff x="1776" y="2784"/>
              <a:chExt cx="960" cy="768"/>
            </a:xfrm>
          </p:grpSpPr>
          <p:grpSp>
            <p:nvGrpSpPr>
              <p:cNvPr id="30749" name="Group 52"/>
              <p:cNvGrpSpPr/>
              <p:nvPr/>
            </p:nvGrpSpPr>
            <p:grpSpPr>
              <a:xfrm>
                <a:off x="1824" y="3024"/>
                <a:ext cx="720" cy="336"/>
                <a:chOff x="1056" y="3024"/>
                <a:chExt cx="720" cy="336"/>
              </a:xfrm>
            </p:grpSpPr>
            <p:sp>
              <p:nvSpPr>
                <p:cNvPr id="30758" name="AutoShape 15"/>
                <p:cNvSpPr/>
                <p:nvPr/>
              </p:nvSpPr>
              <p:spPr>
                <a:xfrm>
                  <a:off x="1056" y="302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9" name="AutoShape 16"/>
                <p:cNvSpPr/>
                <p:nvPr/>
              </p:nvSpPr>
              <p:spPr>
                <a:xfrm>
                  <a:off x="1392" y="302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0750" name="Group 51"/>
              <p:cNvGrpSpPr/>
              <p:nvPr/>
            </p:nvGrpSpPr>
            <p:grpSpPr>
              <a:xfrm>
                <a:off x="1776" y="2784"/>
                <a:ext cx="960" cy="768"/>
                <a:chOff x="1008" y="2784"/>
                <a:chExt cx="960" cy="768"/>
              </a:xfrm>
            </p:grpSpPr>
            <p:sp>
              <p:nvSpPr>
                <p:cNvPr id="30751" name="AutoShape 18"/>
                <p:cNvSpPr/>
                <p:nvPr/>
              </p:nvSpPr>
              <p:spPr>
                <a:xfrm>
                  <a:off x="1008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2" name="AutoShape 19"/>
                <p:cNvSpPr/>
                <p:nvPr/>
              </p:nvSpPr>
              <p:spPr>
                <a:xfrm>
                  <a:off x="1296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3" name="AutoShape 17"/>
                <p:cNvSpPr/>
                <p:nvPr/>
              </p:nvSpPr>
              <p:spPr>
                <a:xfrm>
                  <a:off x="1584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4" name="AutoShape 25"/>
                <p:cNvSpPr/>
                <p:nvPr/>
              </p:nvSpPr>
              <p:spPr>
                <a:xfrm>
                  <a:off x="1488" y="321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5" name="AutoShape 28"/>
                <p:cNvSpPr/>
                <p:nvPr/>
              </p:nvSpPr>
              <p:spPr>
                <a:xfrm>
                  <a:off x="1104" y="278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6" name="AutoShape 27"/>
                <p:cNvSpPr/>
                <p:nvPr/>
              </p:nvSpPr>
              <p:spPr>
                <a:xfrm>
                  <a:off x="1392" y="278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57" name="AutoShape 26"/>
                <p:cNvSpPr/>
                <p:nvPr/>
              </p:nvSpPr>
              <p:spPr>
                <a:xfrm>
                  <a:off x="1008" y="288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</p:grpSp>
        <p:grpSp>
          <p:nvGrpSpPr>
            <p:cNvPr id="30735" name="Group 72"/>
            <p:cNvGrpSpPr/>
            <p:nvPr/>
          </p:nvGrpSpPr>
          <p:grpSpPr>
            <a:xfrm>
              <a:off x="3312" y="2496"/>
              <a:ext cx="1056" cy="912"/>
              <a:chOff x="3648" y="2880"/>
              <a:chExt cx="1056" cy="912"/>
            </a:xfrm>
          </p:grpSpPr>
          <p:grpSp>
            <p:nvGrpSpPr>
              <p:cNvPr id="30736" name="Group 71"/>
              <p:cNvGrpSpPr/>
              <p:nvPr/>
            </p:nvGrpSpPr>
            <p:grpSpPr>
              <a:xfrm>
                <a:off x="3744" y="3360"/>
                <a:ext cx="672" cy="336"/>
                <a:chOff x="4800" y="3360"/>
                <a:chExt cx="672" cy="336"/>
              </a:xfrm>
            </p:grpSpPr>
            <p:sp>
              <p:nvSpPr>
                <p:cNvPr id="30747" name="AutoShape 62"/>
                <p:cNvSpPr/>
                <p:nvPr/>
              </p:nvSpPr>
              <p:spPr>
                <a:xfrm>
                  <a:off x="4800" y="336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8" name="AutoShape 61"/>
                <p:cNvSpPr/>
                <p:nvPr/>
              </p:nvSpPr>
              <p:spPr>
                <a:xfrm>
                  <a:off x="5088" y="336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0737" name="Group 70"/>
              <p:cNvGrpSpPr/>
              <p:nvPr/>
            </p:nvGrpSpPr>
            <p:grpSpPr>
              <a:xfrm>
                <a:off x="3648" y="2880"/>
                <a:ext cx="1056" cy="912"/>
                <a:chOff x="4704" y="2880"/>
                <a:chExt cx="1056" cy="912"/>
              </a:xfrm>
            </p:grpSpPr>
            <p:sp>
              <p:nvSpPr>
                <p:cNvPr id="30738" name="AutoShape 60"/>
                <p:cNvSpPr/>
                <p:nvPr/>
              </p:nvSpPr>
              <p:spPr>
                <a:xfrm>
                  <a:off x="5376" y="336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39" name="AutoShape 58"/>
                <p:cNvSpPr/>
                <p:nvPr/>
              </p:nvSpPr>
              <p:spPr>
                <a:xfrm>
                  <a:off x="4704" y="345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0" name="AutoShape 56"/>
                <p:cNvSpPr/>
                <p:nvPr/>
              </p:nvSpPr>
              <p:spPr>
                <a:xfrm>
                  <a:off x="4992" y="345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1" name="AutoShape 57"/>
                <p:cNvSpPr/>
                <p:nvPr/>
              </p:nvSpPr>
              <p:spPr>
                <a:xfrm>
                  <a:off x="5280" y="345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2" name="AutoShape 67"/>
                <p:cNvSpPr/>
                <p:nvPr/>
              </p:nvSpPr>
              <p:spPr>
                <a:xfrm>
                  <a:off x="4800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3" name="AutoShape 66"/>
                <p:cNvSpPr/>
                <p:nvPr/>
              </p:nvSpPr>
              <p:spPr>
                <a:xfrm>
                  <a:off x="5088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4" name="AutoShape 59"/>
                <p:cNvSpPr/>
                <p:nvPr/>
              </p:nvSpPr>
              <p:spPr>
                <a:xfrm>
                  <a:off x="5376" y="312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5" name="AutoShape 68"/>
                <p:cNvSpPr/>
                <p:nvPr/>
              </p:nvSpPr>
              <p:spPr>
                <a:xfrm>
                  <a:off x="5280" y="3216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746" name="AutoShape 69"/>
                <p:cNvSpPr/>
                <p:nvPr/>
              </p:nvSpPr>
              <p:spPr>
                <a:xfrm>
                  <a:off x="5376" y="2880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7" grpId="0"/>
      <p:bldP spid="38956" grpId="0"/>
      <p:bldP spid="38955" grpId="0"/>
      <p:bldP spid="38916" grpId="0" animBg="1"/>
      <p:bldP spid="38950" grpId="0"/>
      <p:bldP spid="38951" grpId="0"/>
      <p:bldP spid="38952" grpId="0"/>
      <p:bldP spid="38953" grpId="0"/>
      <p:bldP spid="389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TextEdit="1"/>
          </p:cNvSpPr>
          <p:nvPr/>
        </p:nvSpPr>
        <p:spPr>
          <a:xfrm>
            <a:off x="2667000" y="609600"/>
            <a:ext cx="4114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6000" spc="1201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21507" name="Rectangle 5"/>
          <p:cNvSpPr/>
          <p:nvPr/>
        </p:nvSpPr>
        <p:spPr>
          <a:xfrm>
            <a:off x="1371600" y="2362200"/>
            <a:ext cx="6665913" cy="3378200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1.</a:t>
            </a:r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能辨认由</a:t>
            </a:r>
            <a:r>
              <a:rPr lang="en-US" altLang="zh-CN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5</a:t>
            </a:r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个或</a:t>
            </a:r>
            <a:r>
              <a:rPr lang="en-US" altLang="zh-CN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6</a:t>
            </a:r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个同样大的正方体摆成的不同物体的正面、侧面和上面看到的形状。</a:t>
            </a:r>
          </a:p>
          <a:p>
            <a:endParaRPr lang="zh-CN" altLang="en-US" sz="2400" b="1" dirty="0">
              <a:solidFill>
                <a:srgbClr val="FF3399"/>
              </a:solidFill>
              <a:latin typeface="Verdana" panose="020B0604030504040204" pitchFamily="34" charset="0"/>
            </a:endParaRPr>
          </a:p>
          <a:p>
            <a:r>
              <a:rPr lang="en-US" altLang="zh-CN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2.</a:t>
            </a:r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能根据看到的物体某个面的形状，用同样大的正方体摆出来。</a:t>
            </a:r>
          </a:p>
          <a:p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 </a:t>
            </a:r>
            <a:b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</a:br>
            <a:r>
              <a:rPr lang="en-US" altLang="zh-CN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3.</a:t>
            </a:r>
            <a:r>
              <a:rPr lang="zh-CN" altLang="en-US" sz="2400" b="1" dirty="0">
                <a:solidFill>
                  <a:srgbClr val="FF3399"/>
                </a:solidFill>
                <a:latin typeface="Verdana" panose="020B0604030504040204" pitchFamily="34" charset="0"/>
              </a:rPr>
              <a:t>通过观察、操作、交流，进一步积累从不同方位观察物体形状的经验，能联系看到的形状进行直观的有条理的思考。</a:t>
            </a:r>
            <a:r>
              <a:rPr lang="zh-CN" altLang="en-US" sz="2400" b="1" dirty="0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5" name="Group 25"/>
          <p:cNvGrpSpPr/>
          <p:nvPr/>
        </p:nvGrpSpPr>
        <p:grpSpPr>
          <a:xfrm>
            <a:off x="2362200" y="2590800"/>
            <a:ext cx="4800600" cy="533400"/>
            <a:chOff x="1104" y="1632"/>
            <a:chExt cx="3024" cy="336"/>
          </a:xfrm>
        </p:grpSpPr>
        <p:sp>
          <p:nvSpPr>
            <p:cNvPr id="22535" name="AutoShape 5"/>
            <p:cNvSpPr/>
            <p:nvPr/>
          </p:nvSpPr>
          <p:spPr>
            <a:xfrm>
              <a:off x="1104" y="163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2536" name="AutoShape 6"/>
            <p:cNvSpPr/>
            <p:nvPr/>
          </p:nvSpPr>
          <p:spPr>
            <a:xfrm>
              <a:off x="3744" y="163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2537" name="AutoShape 7"/>
            <p:cNvSpPr/>
            <p:nvPr/>
          </p:nvSpPr>
          <p:spPr>
            <a:xfrm>
              <a:off x="1968" y="163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2538" name="AutoShape 8"/>
            <p:cNvSpPr/>
            <p:nvPr/>
          </p:nvSpPr>
          <p:spPr>
            <a:xfrm>
              <a:off x="2928" y="163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22531" name="Text Box 4"/>
          <p:cNvSpPr txBox="1"/>
          <p:nvPr/>
        </p:nvSpPr>
        <p:spPr>
          <a:xfrm>
            <a:off x="1433513" y="946150"/>
            <a:ext cx="6491287" cy="1190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Verdana" panose="020B0604030504040204" pitchFamily="34" charset="0"/>
              </a:rPr>
              <a:t>      </a:t>
            </a:r>
            <a:r>
              <a:rPr lang="zh-CN" altLang="en-US" sz="3600" b="1" dirty="0">
                <a:latin typeface="Verdana" panose="020B0604030504040204" pitchFamily="34" charset="0"/>
              </a:rPr>
              <a:t>用</a:t>
            </a:r>
            <a:r>
              <a:rPr lang="en-US" altLang="zh-CN" sz="3600" b="1" dirty="0">
                <a:latin typeface="Verdana" panose="020B0604030504040204" pitchFamily="34" charset="0"/>
              </a:rPr>
              <a:t>4</a:t>
            </a:r>
            <a:r>
              <a:rPr lang="zh-CN" altLang="en-US" sz="3600" b="1" dirty="0">
                <a:latin typeface="Verdana" panose="020B0604030504040204" pitchFamily="34" charset="0"/>
              </a:rPr>
              <a:t>个      摆成一个物体，</a:t>
            </a:r>
          </a:p>
          <a:p>
            <a:r>
              <a:rPr lang="zh-CN" altLang="en-US" sz="3600" b="1" dirty="0">
                <a:latin typeface="Verdana" panose="020B0604030504040204" pitchFamily="34" charset="0"/>
              </a:rPr>
              <a:t>可以怎么摆？</a:t>
            </a:r>
          </a:p>
        </p:txBody>
      </p:sp>
      <p:sp>
        <p:nvSpPr>
          <p:cNvPr id="22532" name="AutoShape 24"/>
          <p:cNvSpPr/>
          <p:nvPr/>
        </p:nvSpPr>
        <p:spPr>
          <a:xfrm>
            <a:off x="3811588" y="9906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22533" name="Text Box 27"/>
          <p:cNvSpPr txBox="1"/>
          <p:nvPr/>
        </p:nvSpPr>
        <p:spPr>
          <a:xfrm>
            <a:off x="898525" y="35274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Verdana" panose="020B0604030504040204" pitchFamily="34" charset="0"/>
            </a:endParaRPr>
          </a:p>
        </p:txBody>
      </p:sp>
      <p:sp>
        <p:nvSpPr>
          <p:cNvPr id="25637" name="Text Box 37"/>
          <p:cNvSpPr txBox="1"/>
          <p:nvPr/>
        </p:nvSpPr>
        <p:spPr>
          <a:xfrm>
            <a:off x="2351088" y="4516438"/>
            <a:ext cx="4654550" cy="20415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chemeClr val="bg1"/>
              </a:gs>
            </a:gsLst>
            <a:path path="rect">
              <a:fillToRect l="100000" t="100000"/>
            </a:path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观察摆成的物体：</a:t>
            </a:r>
          </a:p>
          <a:p>
            <a:r>
              <a:rPr lang="zh-CN" altLang="en-US" sz="3200" b="1" dirty="0">
                <a:latin typeface="Verdana" panose="020B0604030504040204" pitchFamily="34" charset="0"/>
              </a:rPr>
              <a:t>从正面看形状是怎样的？</a:t>
            </a:r>
          </a:p>
          <a:p>
            <a:r>
              <a:rPr lang="zh-CN" altLang="en-US" sz="3200" b="1" dirty="0">
                <a:latin typeface="Verdana" panose="020B0604030504040204" pitchFamily="34" charset="0"/>
              </a:rPr>
              <a:t>从侧面看形状是怎样的？</a:t>
            </a:r>
          </a:p>
          <a:p>
            <a:r>
              <a:rPr lang="zh-CN" altLang="en-US" sz="3200" b="1" dirty="0">
                <a:latin typeface="Verdana" panose="020B0604030504040204" pitchFamily="34" charset="0"/>
              </a:rPr>
              <a:t>从上面看呢？  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4" name="Group 4"/>
          <p:cNvGrpSpPr/>
          <p:nvPr/>
        </p:nvGrpSpPr>
        <p:grpSpPr>
          <a:xfrm>
            <a:off x="3657600" y="3276600"/>
            <a:ext cx="1676400" cy="685800"/>
            <a:chOff x="288" y="2928"/>
            <a:chExt cx="1056" cy="432"/>
          </a:xfrm>
        </p:grpSpPr>
        <p:sp>
          <p:nvSpPr>
            <p:cNvPr id="23581" name="AutoShape 5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82" name="AutoShape 6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83" name="AutoShape 7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84" name="AutoShape 8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0729" name="Text Box 9"/>
          <p:cNvSpPr txBox="1"/>
          <p:nvPr/>
        </p:nvSpPr>
        <p:spPr>
          <a:xfrm>
            <a:off x="2081213" y="274638"/>
            <a:ext cx="5060950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从正面、侧面和上面分别</a:t>
            </a:r>
          </a:p>
          <a:p>
            <a:r>
              <a:rPr lang="zh-CN" altLang="en-US" sz="3200" b="1" dirty="0">
                <a:latin typeface="Verdana" panose="020B0604030504040204" pitchFamily="34" charset="0"/>
              </a:rPr>
              <a:t>观察物体，看到的形状是：</a:t>
            </a:r>
          </a:p>
        </p:txBody>
      </p:sp>
      <p:grpSp>
        <p:nvGrpSpPr>
          <p:cNvPr id="30745" name="Group 25"/>
          <p:cNvGrpSpPr/>
          <p:nvPr/>
        </p:nvGrpSpPr>
        <p:grpSpPr>
          <a:xfrm>
            <a:off x="1295400" y="2332038"/>
            <a:ext cx="1371600" cy="457200"/>
            <a:chOff x="672" y="2112"/>
            <a:chExt cx="864" cy="240"/>
          </a:xfrm>
        </p:grpSpPr>
        <p:sp>
          <p:nvSpPr>
            <p:cNvPr id="23578" name="Rectangle 10"/>
            <p:cNvSpPr/>
            <p:nvPr/>
          </p:nvSpPr>
          <p:spPr>
            <a:xfrm>
              <a:off x="672" y="211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79" name="Rectangle 11"/>
            <p:cNvSpPr/>
            <p:nvPr/>
          </p:nvSpPr>
          <p:spPr>
            <a:xfrm>
              <a:off x="960" y="211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80" name="Rectangle 12"/>
            <p:cNvSpPr/>
            <p:nvPr/>
          </p:nvSpPr>
          <p:spPr>
            <a:xfrm>
              <a:off x="1248" y="211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0746" name="Group 26"/>
          <p:cNvGrpSpPr/>
          <p:nvPr/>
        </p:nvGrpSpPr>
        <p:grpSpPr>
          <a:xfrm>
            <a:off x="4038600" y="2332038"/>
            <a:ext cx="914400" cy="457200"/>
            <a:chOff x="2400" y="2112"/>
            <a:chExt cx="576" cy="240"/>
          </a:xfrm>
        </p:grpSpPr>
        <p:sp>
          <p:nvSpPr>
            <p:cNvPr id="23576" name="Rectangle 13"/>
            <p:cNvSpPr/>
            <p:nvPr/>
          </p:nvSpPr>
          <p:spPr>
            <a:xfrm>
              <a:off x="2400" y="211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77" name="Rectangle 14"/>
            <p:cNvSpPr/>
            <p:nvPr/>
          </p:nvSpPr>
          <p:spPr>
            <a:xfrm>
              <a:off x="2688" y="211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0744" name="Group 24"/>
          <p:cNvGrpSpPr/>
          <p:nvPr/>
        </p:nvGrpSpPr>
        <p:grpSpPr>
          <a:xfrm>
            <a:off x="6324600" y="2332038"/>
            <a:ext cx="1371600" cy="838200"/>
            <a:chOff x="3840" y="2160"/>
            <a:chExt cx="864" cy="480"/>
          </a:xfrm>
        </p:grpSpPr>
        <p:sp>
          <p:nvSpPr>
            <p:cNvPr id="23572" name="Rectangle 15"/>
            <p:cNvSpPr/>
            <p:nvPr/>
          </p:nvSpPr>
          <p:spPr>
            <a:xfrm>
              <a:off x="3840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73" name="Rectangle 16"/>
            <p:cNvSpPr/>
            <p:nvPr/>
          </p:nvSpPr>
          <p:spPr>
            <a:xfrm>
              <a:off x="4128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74" name="Rectangle 17"/>
            <p:cNvSpPr/>
            <p:nvPr/>
          </p:nvSpPr>
          <p:spPr>
            <a:xfrm>
              <a:off x="4416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3575" name="Rectangle 18"/>
            <p:cNvSpPr/>
            <p:nvPr/>
          </p:nvSpPr>
          <p:spPr>
            <a:xfrm>
              <a:off x="3840" y="240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0739" name="Text Box 19"/>
          <p:cNvSpPr txBox="1"/>
          <p:nvPr/>
        </p:nvSpPr>
        <p:spPr>
          <a:xfrm>
            <a:off x="1431925" y="152400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正面</a:t>
            </a:r>
          </a:p>
        </p:txBody>
      </p:sp>
      <p:sp>
        <p:nvSpPr>
          <p:cNvPr id="30740" name="Text Box 20"/>
          <p:cNvSpPr txBox="1"/>
          <p:nvPr/>
        </p:nvSpPr>
        <p:spPr>
          <a:xfrm>
            <a:off x="3962400" y="144780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侧面</a:t>
            </a:r>
          </a:p>
        </p:txBody>
      </p:sp>
      <p:sp>
        <p:nvSpPr>
          <p:cNvPr id="30741" name="Text Box 21"/>
          <p:cNvSpPr txBox="1"/>
          <p:nvPr/>
        </p:nvSpPr>
        <p:spPr>
          <a:xfrm>
            <a:off x="6461125" y="144780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上面</a:t>
            </a:r>
          </a:p>
        </p:txBody>
      </p:sp>
      <p:grpSp>
        <p:nvGrpSpPr>
          <p:cNvPr id="30753" name="Group 33"/>
          <p:cNvGrpSpPr/>
          <p:nvPr/>
        </p:nvGrpSpPr>
        <p:grpSpPr>
          <a:xfrm>
            <a:off x="463550" y="4876800"/>
            <a:ext cx="8462963" cy="1449388"/>
            <a:chOff x="292" y="3168"/>
            <a:chExt cx="5331" cy="913"/>
          </a:xfrm>
        </p:grpSpPr>
        <p:grpSp>
          <p:nvGrpSpPr>
            <p:cNvPr id="23564" name="Group 32"/>
            <p:cNvGrpSpPr/>
            <p:nvPr/>
          </p:nvGrpSpPr>
          <p:grpSpPr>
            <a:xfrm>
              <a:off x="292" y="3216"/>
              <a:ext cx="5331" cy="865"/>
              <a:chOff x="292" y="3216"/>
              <a:chExt cx="5331" cy="865"/>
            </a:xfrm>
          </p:grpSpPr>
          <p:sp>
            <p:nvSpPr>
              <p:cNvPr id="23566" name="Text Box 22"/>
              <p:cNvSpPr txBox="1"/>
              <p:nvPr/>
            </p:nvSpPr>
            <p:spPr>
              <a:xfrm>
                <a:off x="292" y="3216"/>
                <a:ext cx="5331" cy="8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>
                    <a:latin typeface="Verdana" panose="020B0604030504040204" pitchFamily="34" charset="0"/>
                  </a:rPr>
                  <a:t>                  </a:t>
                </a:r>
                <a:r>
                  <a:rPr lang="zh-CN" altLang="en-US" sz="2800" b="1" dirty="0">
                    <a:latin typeface="Verdana" panose="020B0604030504040204" pitchFamily="34" charset="0"/>
                  </a:rPr>
                  <a:t>再添一个         ，从正面看形状不变，</a:t>
                </a:r>
              </a:p>
              <a:p>
                <a:endParaRPr lang="zh-CN" altLang="en-US" sz="2800" b="1" dirty="0">
                  <a:latin typeface="Verdana" panose="020B0604030504040204" pitchFamily="34" charset="0"/>
                </a:endParaRPr>
              </a:p>
              <a:p>
                <a:r>
                  <a:rPr lang="zh-CN" altLang="en-US" sz="2800" b="1" dirty="0">
                    <a:latin typeface="Verdana" panose="020B0604030504040204" pitchFamily="34" charset="0"/>
                  </a:rPr>
                  <a:t>                  应怎样摆？</a:t>
                </a:r>
                <a:r>
                  <a:rPr lang="zh-CN" altLang="en-US" sz="2800" b="1" dirty="0">
                    <a:solidFill>
                      <a:srgbClr val="FFFF00"/>
                    </a:solidFill>
                    <a:latin typeface="Verdana" panose="020B0604030504040204" pitchFamily="34" charset="0"/>
                  </a:rPr>
                  <a:t>试一试</a:t>
                </a:r>
                <a:r>
                  <a:rPr lang="zh-CN" altLang="en-US" sz="2800" b="1" dirty="0">
                    <a:latin typeface="Verdana" panose="020B0604030504040204" pitchFamily="34" charset="0"/>
                  </a:rPr>
                  <a:t>。</a:t>
                </a:r>
              </a:p>
            </p:txBody>
          </p:sp>
          <p:grpSp>
            <p:nvGrpSpPr>
              <p:cNvPr id="23567" name="Group 27"/>
              <p:cNvGrpSpPr/>
              <p:nvPr/>
            </p:nvGrpSpPr>
            <p:grpSpPr>
              <a:xfrm>
                <a:off x="624" y="3216"/>
                <a:ext cx="1056" cy="432"/>
                <a:chOff x="288" y="2928"/>
                <a:chExt cx="1056" cy="432"/>
              </a:xfrm>
            </p:grpSpPr>
            <p:sp>
              <p:nvSpPr>
                <p:cNvPr id="23568" name="AutoShape 28"/>
                <p:cNvSpPr/>
                <p:nvPr/>
              </p:nvSpPr>
              <p:spPr>
                <a:xfrm>
                  <a:off x="384" y="2928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23569" name="AutoShape 29"/>
                <p:cNvSpPr/>
                <p:nvPr/>
              </p:nvSpPr>
              <p:spPr>
                <a:xfrm>
                  <a:off x="672" y="2928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23570" name="AutoShape 30"/>
                <p:cNvSpPr/>
                <p:nvPr/>
              </p:nvSpPr>
              <p:spPr>
                <a:xfrm>
                  <a:off x="960" y="2928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23571" name="AutoShape 31"/>
                <p:cNvSpPr/>
                <p:nvPr/>
              </p:nvSpPr>
              <p:spPr>
                <a:xfrm>
                  <a:off x="288" y="3024"/>
                  <a:ext cx="384" cy="33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23565" name="AutoShape 23"/>
            <p:cNvSpPr/>
            <p:nvPr/>
          </p:nvSpPr>
          <p:spPr>
            <a:xfrm>
              <a:off x="2788" y="316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0756" name="Text Box 36"/>
          <p:cNvSpPr txBox="1"/>
          <p:nvPr/>
        </p:nvSpPr>
        <p:spPr>
          <a:xfrm>
            <a:off x="228600" y="228600"/>
            <a:ext cx="1752600" cy="579438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猜一猜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9" grpId="0"/>
      <p:bldP spid="30740" grpId="0"/>
      <p:bldP spid="30741" grpId="0"/>
      <p:bldP spid="307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5" name="Text Box 51"/>
          <p:cNvSpPr txBox="1"/>
          <p:nvPr/>
        </p:nvSpPr>
        <p:spPr>
          <a:xfrm>
            <a:off x="260350" y="533400"/>
            <a:ext cx="8807450" cy="1066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Verdana" panose="020B0604030504040204" pitchFamily="34" charset="0"/>
              </a:rPr>
              <a:t>                 </a:t>
            </a:r>
            <a:r>
              <a:rPr lang="zh-CN" altLang="en-US" sz="3200" b="1" dirty="0">
                <a:latin typeface="Verdana" panose="020B0604030504040204" pitchFamily="34" charset="0"/>
              </a:rPr>
              <a:t>再添一个      ，正面看形状不变。</a:t>
            </a:r>
          </a:p>
          <a:p>
            <a:endParaRPr lang="en-US" altLang="zh-CN" sz="3200" b="1" dirty="0">
              <a:latin typeface="Verdana" panose="020B0604030504040204" pitchFamily="34" charset="0"/>
            </a:endParaRPr>
          </a:p>
        </p:txBody>
      </p:sp>
      <p:sp>
        <p:nvSpPr>
          <p:cNvPr id="31789" name="AutoShape 45"/>
          <p:cNvSpPr/>
          <p:nvPr/>
        </p:nvSpPr>
        <p:spPr>
          <a:xfrm>
            <a:off x="7924800" y="47244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1788" name="AutoShape 44"/>
          <p:cNvSpPr/>
          <p:nvPr/>
        </p:nvSpPr>
        <p:spPr>
          <a:xfrm>
            <a:off x="4343400" y="4648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1787" name="AutoShape 43"/>
          <p:cNvSpPr/>
          <p:nvPr/>
        </p:nvSpPr>
        <p:spPr>
          <a:xfrm>
            <a:off x="762000" y="47244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grpSp>
        <p:nvGrpSpPr>
          <p:cNvPr id="31746" name="Group 2"/>
          <p:cNvGrpSpPr/>
          <p:nvPr/>
        </p:nvGrpSpPr>
        <p:grpSpPr>
          <a:xfrm>
            <a:off x="762000" y="609600"/>
            <a:ext cx="1676400" cy="685800"/>
            <a:chOff x="288" y="2928"/>
            <a:chExt cx="1056" cy="432"/>
          </a:xfrm>
        </p:grpSpPr>
        <p:sp>
          <p:nvSpPr>
            <p:cNvPr id="24621" name="AutoShape 3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22" name="AutoShape 4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23" name="AutoShape 5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24" name="AutoShape 6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54" name="Group 10"/>
          <p:cNvGrpSpPr/>
          <p:nvPr/>
        </p:nvGrpSpPr>
        <p:grpSpPr>
          <a:xfrm>
            <a:off x="990600" y="1676400"/>
            <a:ext cx="1371600" cy="457200"/>
            <a:chOff x="624" y="1392"/>
            <a:chExt cx="864" cy="240"/>
          </a:xfrm>
        </p:grpSpPr>
        <p:sp>
          <p:nvSpPr>
            <p:cNvPr id="24618" name="Rectangle 7"/>
            <p:cNvSpPr/>
            <p:nvPr/>
          </p:nvSpPr>
          <p:spPr>
            <a:xfrm>
              <a:off x="624" y="139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9" name="Rectangle 8"/>
            <p:cNvSpPr/>
            <p:nvPr/>
          </p:nvSpPr>
          <p:spPr>
            <a:xfrm>
              <a:off x="912" y="139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20" name="Rectangle 9"/>
            <p:cNvSpPr/>
            <p:nvPr/>
          </p:nvSpPr>
          <p:spPr>
            <a:xfrm>
              <a:off x="1200" y="1392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55" name="Group 11"/>
          <p:cNvGrpSpPr/>
          <p:nvPr/>
        </p:nvGrpSpPr>
        <p:grpSpPr>
          <a:xfrm>
            <a:off x="685800" y="2971800"/>
            <a:ext cx="1676400" cy="685800"/>
            <a:chOff x="288" y="2928"/>
            <a:chExt cx="1056" cy="432"/>
          </a:xfrm>
        </p:grpSpPr>
        <p:sp>
          <p:nvSpPr>
            <p:cNvPr id="24614" name="AutoShape 12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5" name="AutoShape 13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6" name="AutoShape 14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7" name="AutoShape 15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60" name="Group 16"/>
          <p:cNvGrpSpPr/>
          <p:nvPr/>
        </p:nvGrpSpPr>
        <p:grpSpPr>
          <a:xfrm>
            <a:off x="3505200" y="2971800"/>
            <a:ext cx="1676400" cy="685800"/>
            <a:chOff x="288" y="2928"/>
            <a:chExt cx="1056" cy="432"/>
          </a:xfrm>
        </p:grpSpPr>
        <p:sp>
          <p:nvSpPr>
            <p:cNvPr id="24610" name="AutoShape 17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1" name="AutoShape 18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2" name="AutoShape 19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13" name="AutoShape 20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65" name="Group 21"/>
          <p:cNvGrpSpPr/>
          <p:nvPr/>
        </p:nvGrpSpPr>
        <p:grpSpPr>
          <a:xfrm>
            <a:off x="6477000" y="2971800"/>
            <a:ext cx="1676400" cy="685800"/>
            <a:chOff x="288" y="2928"/>
            <a:chExt cx="1056" cy="432"/>
          </a:xfrm>
        </p:grpSpPr>
        <p:sp>
          <p:nvSpPr>
            <p:cNvPr id="24606" name="AutoShape 22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7" name="AutoShape 23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8" name="AutoShape 24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9" name="AutoShape 25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70" name="Group 26"/>
          <p:cNvGrpSpPr/>
          <p:nvPr/>
        </p:nvGrpSpPr>
        <p:grpSpPr>
          <a:xfrm>
            <a:off x="457200" y="4876800"/>
            <a:ext cx="1676400" cy="685800"/>
            <a:chOff x="288" y="2928"/>
            <a:chExt cx="1056" cy="432"/>
          </a:xfrm>
        </p:grpSpPr>
        <p:sp>
          <p:nvSpPr>
            <p:cNvPr id="24602" name="AutoShape 27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3" name="AutoShape 28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4" name="AutoShape 29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5" name="AutoShape 30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75" name="Group 31"/>
          <p:cNvGrpSpPr/>
          <p:nvPr/>
        </p:nvGrpSpPr>
        <p:grpSpPr>
          <a:xfrm>
            <a:off x="3581400" y="4800600"/>
            <a:ext cx="1676400" cy="685800"/>
            <a:chOff x="288" y="2928"/>
            <a:chExt cx="1056" cy="432"/>
          </a:xfrm>
        </p:grpSpPr>
        <p:sp>
          <p:nvSpPr>
            <p:cNvPr id="24598" name="AutoShape 32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599" name="AutoShape 33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0" name="AutoShape 34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601" name="AutoShape 35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1780" name="Group 36"/>
          <p:cNvGrpSpPr/>
          <p:nvPr/>
        </p:nvGrpSpPr>
        <p:grpSpPr>
          <a:xfrm>
            <a:off x="6705600" y="4876800"/>
            <a:ext cx="1676400" cy="685800"/>
            <a:chOff x="288" y="2928"/>
            <a:chExt cx="1056" cy="432"/>
          </a:xfrm>
        </p:grpSpPr>
        <p:sp>
          <p:nvSpPr>
            <p:cNvPr id="24594" name="AutoShape 37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595" name="AutoShape 38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596" name="AutoShape 39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597" name="AutoShape 40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1785" name="AutoShape 41"/>
          <p:cNvSpPr/>
          <p:nvPr/>
        </p:nvSpPr>
        <p:spPr>
          <a:xfrm>
            <a:off x="4419600" y="3124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1786" name="AutoShape 42"/>
          <p:cNvSpPr/>
          <p:nvPr/>
        </p:nvSpPr>
        <p:spPr>
          <a:xfrm>
            <a:off x="1143000" y="3124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1790" name="AutoShape 46"/>
          <p:cNvSpPr/>
          <p:nvPr/>
        </p:nvSpPr>
        <p:spPr>
          <a:xfrm>
            <a:off x="6324600" y="32766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1791" name="AutoShape 47"/>
          <p:cNvSpPr/>
          <p:nvPr/>
        </p:nvSpPr>
        <p:spPr>
          <a:xfrm>
            <a:off x="4419600" y="6096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sz="2800" b="1" dirty="0">
              <a:solidFill>
                <a:srgbClr val="FF33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" grpId="0" animBg="1"/>
      <p:bldP spid="31789" grpId="0" animBg="1"/>
      <p:bldP spid="31788" grpId="0" animBg="1"/>
      <p:bldP spid="31787" grpId="0" animBg="1"/>
      <p:bldP spid="31785" grpId="0" animBg="1"/>
      <p:bldP spid="31786" grpId="0" animBg="1"/>
      <p:bldP spid="31790" grpId="0" animBg="1"/>
      <p:bldP spid="317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28800" y="304800"/>
            <a:ext cx="6686550" cy="1554163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50000">
                <a:schemeClr val="bg1"/>
              </a:gs>
              <a:gs pos="100000">
                <a:srgbClr val="FF3399"/>
              </a:gs>
            </a:gsLst>
            <a:lin ang="2700000" scaled="1"/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 smtClean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                </a:t>
            </a:r>
            <a:r>
              <a:rPr kumimoji="0" lang="zh-CN" altLang="en-US" sz="3200" b="1" kern="1200" cap="none" spc="0" normalizeH="0" baseline="0" noProof="0" smtClean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如果添一个       ，</a:t>
            </a: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zh-CN" altLang="en-US" sz="3200" b="1" kern="1200" cap="none" spc="0" normalizeH="0" baseline="0" noProof="0" smtClean="0"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smtClean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从上面看形状不变，可以摆在哪里？</a:t>
            </a:r>
          </a:p>
        </p:txBody>
      </p:sp>
      <p:grpSp>
        <p:nvGrpSpPr>
          <p:cNvPr id="33794" name="Group 2"/>
          <p:cNvGrpSpPr/>
          <p:nvPr/>
        </p:nvGrpSpPr>
        <p:grpSpPr>
          <a:xfrm>
            <a:off x="2438400" y="381000"/>
            <a:ext cx="1676400" cy="685800"/>
            <a:chOff x="288" y="2928"/>
            <a:chExt cx="1056" cy="432"/>
          </a:xfrm>
        </p:grpSpPr>
        <p:sp>
          <p:nvSpPr>
            <p:cNvPr id="25635" name="AutoShape 3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6" name="AutoShape 4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7" name="AutoShape 5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8" name="AutoShape 6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3799" name="AutoShape 7"/>
          <p:cNvSpPr/>
          <p:nvPr/>
        </p:nvSpPr>
        <p:spPr>
          <a:xfrm>
            <a:off x="6324600" y="3048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sz="2800" b="1" dirty="0">
              <a:solidFill>
                <a:srgbClr val="FF3399"/>
              </a:solidFill>
              <a:latin typeface="Verdana" panose="020B0604030504040204" pitchFamily="34" charset="0"/>
            </a:endParaRPr>
          </a:p>
        </p:txBody>
      </p:sp>
      <p:sp>
        <p:nvSpPr>
          <p:cNvPr id="33801" name="Text Box 9"/>
          <p:cNvSpPr txBox="1"/>
          <p:nvPr/>
        </p:nvSpPr>
        <p:spPr>
          <a:xfrm>
            <a:off x="228600" y="228600"/>
            <a:ext cx="1752600" cy="579438"/>
          </a:xfrm>
          <a:prstGeom prst="rect">
            <a:avLst/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试一试</a:t>
            </a:r>
          </a:p>
        </p:txBody>
      </p:sp>
      <p:grpSp>
        <p:nvGrpSpPr>
          <p:cNvPr id="33804" name="Group 12"/>
          <p:cNvGrpSpPr/>
          <p:nvPr/>
        </p:nvGrpSpPr>
        <p:grpSpPr>
          <a:xfrm>
            <a:off x="3429000" y="2286000"/>
            <a:ext cx="1371600" cy="838200"/>
            <a:chOff x="3840" y="2160"/>
            <a:chExt cx="864" cy="480"/>
          </a:xfrm>
        </p:grpSpPr>
        <p:sp>
          <p:nvSpPr>
            <p:cNvPr id="25631" name="Rectangle 13"/>
            <p:cNvSpPr/>
            <p:nvPr/>
          </p:nvSpPr>
          <p:spPr>
            <a:xfrm>
              <a:off x="3840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2" name="Rectangle 14"/>
            <p:cNvSpPr/>
            <p:nvPr/>
          </p:nvSpPr>
          <p:spPr>
            <a:xfrm>
              <a:off x="4128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3" name="Rectangle 15"/>
            <p:cNvSpPr/>
            <p:nvPr/>
          </p:nvSpPr>
          <p:spPr>
            <a:xfrm>
              <a:off x="4416" y="216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4" name="Rectangle 16"/>
            <p:cNvSpPr/>
            <p:nvPr/>
          </p:nvSpPr>
          <p:spPr>
            <a:xfrm>
              <a:off x="3840" y="2400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3810" name="Group 18"/>
          <p:cNvGrpSpPr/>
          <p:nvPr/>
        </p:nvGrpSpPr>
        <p:grpSpPr>
          <a:xfrm>
            <a:off x="762000" y="3810000"/>
            <a:ext cx="1676400" cy="685800"/>
            <a:chOff x="288" y="2928"/>
            <a:chExt cx="1056" cy="432"/>
          </a:xfrm>
        </p:grpSpPr>
        <p:sp>
          <p:nvSpPr>
            <p:cNvPr id="25627" name="AutoShape 19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8" name="AutoShape 20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9" name="AutoShape 21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30" name="AutoShape 22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3815" name="Group 23"/>
          <p:cNvGrpSpPr/>
          <p:nvPr/>
        </p:nvGrpSpPr>
        <p:grpSpPr>
          <a:xfrm>
            <a:off x="3581400" y="3886200"/>
            <a:ext cx="1676400" cy="685800"/>
            <a:chOff x="288" y="2928"/>
            <a:chExt cx="1056" cy="432"/>
          </a:xfrm>
        </p:grpSpPr>
        <p:sp>
          <p:nvSpPr>
            <p:cNvPr id="25623" name="AutoShape 24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4" name="AutoShape 25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5" name="AutoShape 26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6" name="AutoShape 27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3820" name="Group 28"/>
          <p:cNvGrpSpPr/>
          <p:nvPr/>
        </p:nvGrpSpPr>
        <p:grpSpPr>
          <a:xfrm>
            <a:off x="6324600" y="3886200"/>
            <a:ext cx="1676400" cy="685800"/>
            <a:chOff x="288" y="2928"/>
            <a:chExt cx="1056" cy="432"/>
          </a:xfrm>
        </p:grpSpPr>
        <p:sp>
          <p:nvSpPr>
            <p:cNvPr id="25619" name="AutoShape 29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0" name="AutoShape 30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1" name="AutoShape 31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22" name="AutoShape 32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3825" name="AutoShape 33"/>
          <p:cNvSpPr/>
          <p:nvPr/>
        </p:nvSpPr>
        <p:spPr>
          <a:xfrm>
            <a:off x="914400" y="34290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3826" name="AutoShape 34"/>
          <p:cNvSpPr/>
          <p:nvPr/>
        </p:nvSpPr>
        <p:spPr>
          <a:xfrm>
            <a:off x="4191000" y="3505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3827" name="AutoShape 35"/>
          <p:cNvSpPr/>
          <p:nvPr/>
        </p:nvSpPr>
        <p:spPr>
          <a:xfrm>
            <a:off x="7391400" y="3505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grpSp>
        <p:nvGrpSpPr>
          <p:cNvPr id="33829" name="Group 37"/>
          <p:cNvGrpSpPr/>
          <p:nvPr/>
        </p:nvGrpSpPr>
        <p:grpSpPr>
          <a:xfrm>
            <a:off x="3657600" y="5334000"/>
            <a:ext cx="1676400" cy="685800"/>
            <a:chOff x="288" y="2928"/>
            <a:chExt cx="1056" cy="432"/>
          </a:xfrm>
        </p:grpSpPr>
        <p:sp>
          <p:nvSpPr>
            <p:cNvPr id="25615" name="AutoShape 38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16" name="AutoShape 39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17" name="AutoShape 40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5618" name="AutoShape 41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3828" name="AutoShape 36"/>
          <p:cNvSpPr/>
          <p:nvPr/>
        </p:nvSpPr>
        <p:spPr>
          <a:xfrm>
            <a:off x="3657600" y="51054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1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1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nimBg="1"/>
      <p:bldP spid="33799" grpId="0" animBg="1"/>
      <p:bldP spid="33801" grpId="0" animBg="1"/>
      <p:bldP spid="33825" grpId="0" animBg="1"/>
      <p:bldP spid="33826" grpId="0" animBg="1"/>
      <p:bldP spid="33827" grpId="0" animBg="1"/>
      <p:bldP spid="338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7"/>
          <p:cNvSpPr txBox="1"/>
          <p:nvPr/>
        </p:nvSpPr>
        <p:spPr>
          <a:xfrm>
            <a:off x="1981200" y="381000"/>
            <a:ext cx="6610350" cy="1554163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chemeClr val="bg1"/>
              </a:gs>
            </a:gsLst>
            <a:lin ang="189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Verdana" panose="020B0604030504040204" pitchFamily="34" charset="0"/>
              </a:rPr>
              <a:t>                 </a:t>
            </a:r>
            <a:r>
              <a:rPr lang="zh-CN" altLang="en-US" sz="3200" b="1" dirty="0">
                <a:latin typeface="Verdana" panose="020B0604030504040204" pitchFamily="34" charset="0"/>
              </a:rPr>
              <a:t>如果添一个       ，</a:t>
            </a:r>
          </a:p>
          <a:p>
            <a:endParaRPr lang="zh-CN" altLang="en-US" sz="3200" b="1" dirty="0">
              <a:latin typeface="Verdana" panose="020B0604030504040204" pitchFamily="34" charset="0"/>
            </a:endParaRPr>
          </a:p>
          <a:p>
            <a:r>
              <a:rPr lang="zh-CN" altLang="en-US" sz="3200" b="1" dirty="0">
                <a:latin typeface="Verdana" panose="020B0604030504040204" pitchFamily="34" charset="0"/>
              </a:rPr>
              <a:t>         从侧面看形状不变呢？</a:t>
            </a:r>
          </a:p>
        </p:txBody>
      </p:sp>
      <p:sp>
        <p:nvSpPr>
          <p:cNvPr id="34856" name="AutoShape 40"/>
          <p:cNvSpPr/>
          <p:nvPr/>
        </p:nvSpPr>
        <p:spPr>
          <a:xfrm>
            <a:off x="457200" y="51816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grpSp>
        <p:nvGrpSpPr>
          <p:cNvPr id="34818" name="Group 2"/>
          <p:cNvGrpSpPr/>
          <p:nvPr/>
        </p:nvGrpSpPr>
        <p:grpSpPr>
          <a:xfrm>
            <a:off x="2590800" y="457200"/>
            <a:ext cx="1676400" cy="685800"/>
            <a:chOff x="288" y="2928"/>
            <a:chExt cx="1056" cy="432"/>
          </a:xfrm>
        </p:grpSpPr>
        <p:sp>
          <p:nvSpPr>
            <p:cNvPr id="26663" name="AutoShape 3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64" name="AutoShape 4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65" name="AutoShape 5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66" name="AutoShape 6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4824" name="AutoShape 8"/>
          <p:cNvSpPr/>
          <p:nvPr/>
        </p:nvSpPr>
        <p:spPr>
          <a:xfrm>
            <a:off x="6629400" y="457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sz="2800" b="1" dirty="0">
              <a:solidFill>
                <a:srgbClr val="FF3399"/>
              </a:solidFill>
              <a:latin typeface="Verdana" panose="020B0604030504040204" pitchFamily="34" charset="0"/>
            </a:endParaRPr>
          </a:p>
        </p:txBody>
      </p:sp>
      <p:sp>
        <p:nvSpPr>
          <p:cNvPr id="34825" name="Text Box 9"/>
          <p:cNvSpPr txBox="1"/>
          <p:nvPr/>
        </p:nvSpPr>
        <p:spPr>
          <a:xfrm>
            <a:off x="304800" y="304800"/>
            <a:ext cx="1905000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Verdana" panose="020B0604030504040204" pitchFamily="34" charset="0"/>
              </a:rPr>
              <a:t>试一试</a:t>
            </a:r>
          </a:p>
        </p:txBody>
      </p:sp>
      <p:grpSp>
        <p:nvGrpSpPr>
          <p:cNvPr id="34858" name="Group 42"/>
          <p:cNvGrpSpPr/>
          <p:nvPr/>
        </p:nvGrpSpPr>
        <p:grpSpPr>
          <a:xfrm>
            <a:off x="3810000" y="2057400"/>
            <a:ext cx="914400" cy="457200"/>
            <a:chOff x="2064" y="1248"/>
            <a:chExt cx="576" cy="240"/>
          </a:xfrm>
        </p:grpSpPr>
        <p:sp>
          <p:nvSpPr>
            <p:cNvPr id="26661" name="Rectangle 12"/>
            <p:cNvSpPr/>
            <p:nvPr/>
          </p:nvSpPr>
          <p:spPr>
            <a:xfrm>
              <a:off x="2064" y="1248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62" name="Rectangle 15"/>
            <p:cNvSpPr/>
            <p:nvPr/>
          </p:nvSpPr>
          <p:spPr>
            <a:xfrm>
              <a:off x="2352" y="1248"/>
              <a:ext cx="288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4833" name="Group 17"/>
          <p:cNvGrpSpPr/>
          <p:nvPr/>
        </p:nvGrpSpPr>
        <p:grpSpPr>
          <a:xfrm>
            <a:off x="2286000" y="3352800"/>
            <a:ext cx="1676400" cy="685800"/>
            <a:chOff x="288" y="2928"/>
            <a:chExt cx="1056" cy="432"/>
          </a:xfrm>
        </p:grpSpPr>
        <p:sp>
          <p:nvSpPr>
            <p:cNvPr id="26657" name="AutoShape 18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8" name="AutoShape 19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9" name="AutoShape 20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60" name="AutoShape 21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4838" name="Group 22"/>
          <p:cNvGrpSpPr/>
          <p:nvPr/>
        </p:nvGrpSpPr>
        <p:grpSpPr>
          <a:xfrm>
            <a:off x="5410200" y="3352800"/>
            <a:ext cx="1676400" cy="685800"/>
            <a:chOff x="288" y="2928"/>
            <a:chExt cx="1056" cy="432"/>
          </a:xfrm>
        </p:grpSpPr>
        <p:sp>
          <p:nvSpPr>
            <p:cNvPr id="26653" name="AutoShape 23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4" name="AutoShape 24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5" name="AutoShape 25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6" name="AutoShape 26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4843" name="Group 27"/>
          <p:cNvGrpSpPr/>
          <p:nvPr/>
        </p:nvGrpSpPr>
        <p:grpSpPr>
          <a:xfrm>
            <a:off x="6705600" y="5181600"/>
            <a:ext cx="1676400" cy="685800"/>
            <a:chOff x="288" y="2928"/>
            <a:chExt cx="1056" cy="432"/>
          </a:xfrm>
        </p:grpSpPr>
        <p:sp>
          <p:nvSpPr>
            <p:cNvPr id="26649" name="AutoShape 28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0" name="AutoShape 29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1" name="AutoShape 30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52" name="AutoShape 31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4848" name="AutoShape 32"/>
          <p:cNvSpPr/>
          <p:nvPr/>
        </p:nvSpPr>
        <p:spPr>
          <a:xfrm>
            <a:off x="2743200" y="3505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4849" name="AutoShape 33"/>
          <p:cNvSpPr/>
          <p:nvPr/>
        </p:nvSpPr>
        <p:spPr>
          <a:xfrm>
            <a:off x="6324600" y="35052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sp>
        <p:nvSpPr>
          <p:cNvPr id="34850" name="AutoShape 34"/>
          <p:cNvSpPr/>
          <p:nvPr/>
        </p:nvSpPr>
        <p:spPr>
          <a:xfrm>
            <a:off x="8229600" y="51816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grpSp>
        <p:nvGrpSpPr>
          <p:cNvPr id="34851" name="Group 35"/>
          <p:cNvGrpSpPr/>
          <p:nvPr/>
        </p:nvGrpSpPr>
        <p:grpSpPr>
          <a:xfrm>
            <a:off x="762000" y="5181600"/>
            <a:ext cx="1676400" cy="685800"/>
            <a:chOff x="288" y="2928"/>
            <a:chExt cx="1056" cy="432"/>
          </a:xfrm>
        </p:grpSpPr>
        <p:sp>
          <p:nvSpPr>
            <p:cNvPr id="26645" name="AutoShape 36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6" name="AutoShape 37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7" name="AutoShape 38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8" name="AutoShape 39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4859" name="AutoShape 43"/>
          <p:cNvSpPr/>
          <p:nvPr/>
        </p:nvSpPr>
        <p:spPr>
          <a:xfrm>
            <a:off x="3505200" y="5334000"/>
            <a:ext cx="6096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添</a:t>
            </a:r>
          </a:p>
        </p:txBody>
      </p:sp>
      <p:grpSp>
        <p:nvGrpSpPr>
          <p:cNvPr id="34860" name="Group 44"/>
          <p:cNvGrpSpPr/>
          <p:nvPr/>
        </p:nvGrpSpPr>
        <p:grpSpPr>
          <a:xfrm>
            <a:off x="3962400" y="5181600"/>
            <a:ext cx="1676400" cy="685800"/>
            <a:chOff x="288" y="2928"/>
            <a:chExt cx="1056" cy="432"/>
          </a:xfrm>
        </p:grpSpPr>
        <p:sp>
          <p:nvSpPr>
            <p:cNvPr id="26641" name="AutoShape 45"/>
            <p:cNvSpPr/>
            <p:nvPr/>
          </p:nvSpPr>
          <p:spPr>
            <a:xfrm>
              <a:off x="384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2" name="AutoShape 46"/>
            <p:cNvSpPr/>
            <p:nvPr/>
          </p:nvSpPr>
          <p:spPr>
            <a:xfrm>
              <a:off x="672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3" name="AutoShape 47"/>
            <p:cNvSpPr/>
            <p:nvPr/>
          </p:nvSpPr>
          <p:spPr>
            <a:xfrm>
              <a:off x="960" y="29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6644" name="AutoShape 48"/>
            <p:cNvSpPr/>
            <p:nvPr/>
          </p:nvSpPr>
          <p:spPr>
            <a:xfrm>
              <a:off x="288" y="302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56" grpId="0" animBg="1"/>
      <p:bldP spid="34824" grpId="0" animBg="1"/>
      <p:bldP spid="34825" grpId="0" animBg="1"/>
      <p:bldP spid="34848" grpId="0" animBg="1"/>
      <p:bldP spid="34849" grpId="0" animBg="1"/>
      <p:bldP spid="34850" grpId="0" animBg="1"/>
      <p:bldP spid="348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/>
          <p:nvPr/>
        </p:nvSpPr>
        <p:spPr>
          <a:xfrm>
            <a:off x="19050" y="395288"/>
            <a:ext cx="2190750" cy="519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66CCFF"/>
                </a:solidFill>
                <a:latin typeface="Verdana" panose="020B0604030504040204" pitchFamily="34" charset="0"/>
                <a:ea typeface="幼圆" panose="02010509060101010101" pitchFamily="49" charset="-122"/>
              </a:rPr>
              <a:t>想想做做</a:t>
            </a:r>
          </a:p>
        </p:txBody>
      </p:sp>
      <p:grpSp>
        <p:nvGrpSpPr>
          <p:cNvPr id="35849" name="Group 9"/>
          <p:cNvGrpSpPr/>
          <p:nvPr/>
        </p:nvGrpSpPr>
        <p:grpSpPr>
          <a:xfrm>
            <a:off x="4572000" y="914400"/>
            <a:ext cx="1524000" cy="914400"/>
            <a:chOff x="1920" y="288"/>
            <a:chExt cx="960" cy="576"/>
          </a:xfrm>
        </p:grpSpPr>
        <p:sp>
          <p:nvSpPr>
            <p:cNvPr id="27672" name="AutoShape 4"/>
            <p:cNvSpPr/>
            <p:nvPr/>
          </p:nvSpPr>
          <p:spPr>
            <a:xfrm>
              <a:off x="1920" y="5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73" name="AutoShape 5"/>
            <p:cNvSpPr/>
            <p:nvPr/>
          </p:nvSpPr>
          <p:spPr>
            <a:xfrm>
              <a:off x="2208" y="5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74" name="AutoShape 6"/>
            <p:cNvSpPr/>
            <p:nvPr/>
          </p:nvSpPr>
          <p:spPr>
            <a:xfrm>
              <a:off x="2496" y="52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75" name="AutoShape 7"/>
            <p:cNvSpPr/>
            <p:nvPr/>
          </p:nvSpPr>
          <p:spPr>
            <a:xfrm>
              <a:off x="2208" y="28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76" name="AutoShape 8"/>
            <p:cNvSpPr/>
            <p:nvPr/>
          </p:nvSpPr>
          <p:spPr>
            <a:xfrm>
              <a:off x="2496" y="28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5850" name="Text Box 10"/>
          <p:cNvSpPr txBox="1"/>
          <p:nvPr/>
        </p:nvSpPr>
        <p:spPr>
          <a:xfrm>
            <a:off x="609600" y="2014538"/>
            <a:ext cx="8362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再</a:t>
            </a:r>
            <a:r>
              <a:rPr lang="zh-CN" altLang="en-US" sz="2800" b="1" dirty="0">
                <a:latin typeface="Verdana" panose="020B0604030504040204" pitchFamily="34" charset="0"/>
              </a:rPr>
              <a:t>分别从正面、侧面和上面看一看，各是什么形状？</a:t>
            </a:r>
          </a:p>
        </p:txBody>
      </p:sp>
      <p:sp>
        <p:nvSpPr>
          <p:cNvPr id="35851" name="Text Box 11"/>
          <p:cNvSpPr txBox="1"/>
          <p:nvPr/>
        </p:nvSpPr>
        <p:spPr>
          <a:xfrm>
            <a:off x="609600" y="2667000"/>
            <a:ext cx="7391400" cy="519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下面的形状各是从哪面看到的？用线连一连。</a:t>
            </a:r>
          </a:p>
        </p:txBody>
      </p:sp>
      <p:grpSp>
        <p:nvGrpSpPr>
          <p:cNvPr id="35870" name="Group 30"/>
          <p:cNvGrpSpPr/>
          <p:nvPr/>
        </p:nvGrpSpPr>
        <p:grpSpPr>
          <a:xfrm>
            <a:off x="1905000" y="3690938"/>
            <a:ext cx="457200" cy="914400"/>
            <a:chOff x="1200" y="2325"/>
            <a:chExt cx="288" cy="576"/>
          </a:xfrm>
        </p:grpSpPr>
        <p:sp>
          <p:nvSpPr>
            <p:cNvPr id="27670" name="Rectangle 12"/>
            <p:cNvSpPr/>
            <p:nvPr/>
          </p:nvSpPr>
          <p:spPr>
            <a:xfrm>
              <a:off x="1200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71" name="Rectangle 13"/>
            <p:cNvSpPr/>
            <p:nvPr/>
          </p:nvSpPr>
          <p:spPr>
            <a:xfrm>
              <a:off x="1200" y="2613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5869" name="Group 29"/>
          <p:cNvGrpSpPr/>
          <p:nvPr/>
        </p:nvGrpSpPr>
        <p:grpSpPr>
          <a:xfrm>
            <a:off x="3429000" y="3690938"/>
            <a:ext cx="1371600" cy="457200"/>
            <a:chOff x="2160" y="2325"/>
            <a:chExt cx="864" cy="288"/>
          </a:xfrm>
        </p:grpSpPr>
        <p:sp>
          <p:nvSpPr>
            <p:cNvPr id="27667" name="Rectangle 14"/>
            <p:cNvSpPr/>
            <p:nvPr/>
          </p:nvSpPr>
          <p:spPr>
            <a:xfrm>
              <a:off x="2736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8" name="Rectangle 15"/>
            <p:cNvSpPr/>
            <p:nvPr/>
          </p:nvSpPr>
          <p:spPr>
            <a:xfrm>
              <a:off x="2448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9" name="Rectangle 16"/>
            <p:cNvSpPr/>
            <p:nvPr/>
          </p:nvSpPr>
          <p:spPr>
            <a:xfrm>
              <a:off x="2160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5868" name="Group 28"/>
          <p:cNvGrpSpPr/>
          <p:nvPr/>
        </p:nvGrpSpPr>
        <p:grpSpPr>
          <a:xfrm>
            <a:off x="5486400" y="3690938"/>
            <a:ext cx="1371600" cy="914400"/>
            <a:chOff x="3456" y="2325"/>
            <a:chExt cx="864" cy="576"/>
          </a:xfrm>
        </p:grpSpPr>
        <p:sp>
          <p:nvSpPr>
            <p:cNvPr id="27662" name="Rectangle 17"/>
            <p:cNvSpPr/>
            <p:nvPr/>
          </p:nvSpPr>
          <p:spPr>
            <a:xfrm>
              <a:off x="4032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3" name="Rectangle 18"/>
            <p:cNvSpPr/>
            <p:nvPr/>
          </p:nvSpPr>
          <p:spPr>
            <a:xfrm>
              <a:off x="3744" y="2325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4" name="Rectangle 19"/>
            <p:cNvSpPr/>
            <p:nvPr/>
          </p:nvSpPr>
          <p:spPr>
            <a:xfrm>
              <a:off x="3456" y="2613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5" name="Rectangle 20"/>
            <p:cNvSpPr/>
            <p:nvPr/>
          </p:nvSpPr>
          <p:spPr>
            <a:xfrm>
              <a:off x="4032" y="2613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7666" name="Rectangle 21"/>
            <p:cNvSpPr/>
            <p:nvPr/>
          </p:nvSpPr>
          <p:spPr>
            <a:xfrm>
              <a:off x="3744" y="2613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5863" name="Text Box 23"/>
          <p:cNvSpPr txBox="1"/>
          <p:nvPr/>
        </p:nvSpPr>
        <p:spPr>
          <a:xfrm>
            <a:off x="1447800" y="4967288"/>
            <a:ext cx="52498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Verdana" panose="020B0604030504040204" pitchFamily="34" charset="0"/>
              </a:rPr>
              <a:t>  </a:t>
            </a:r>
            <a:r>
              <a:rPr lang="zh-CN" altLang="en-US" sz="2800" b="1" dirty="0">
                <a:latin typeface="Verdana" panose="020B0604030504040204" pitchFamily="34" charset="0"/>
              </a:rPr>
              <a:t>正面          侧面           上面</a:t>
            </a:r>
          </a:p>
        </p:txBody>
      </p:sp>
      <p:sp>
        <p:nvSpPr>
          <p:cNvPr id="35864" name="Line 24"/>
          <p:cNvSpPr/>
          <p:nvPr/>
        </p:nvSpPr>
        <p:spPr>
          <a:xfrm flipV="1">
            <a:off x="2438400" y="4605338"/>
            <a:ext cx="3048000" cy="609600"/>
          </a:xfrm>
          <a:prstGeom prst="line">
            <a:avLst/>
          </a:prstGeom>
          <a:ln w="31750" cap="flat" cmpd="sng">
            <a:solidFill>
              <a:srgbClr val="FF3399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5" name="Line 25"/>
          <p:cNvSpPr/>
          <p:nvPr/>
        </p:nvSpPr>
        <p:spPr>
          <a:xfrm flipH="1" flipV="1">
            <a:off x="2514600" y="4300538"/>
            <a:ext cx="1371600" cy="838200"/>
          </a:xfrm>
          <a:prstGeom prst="line">
            <a:avLst/>
          </a:prstGeom>
          <a:ln w="31750" cap="flat" cmpd="sng">
            <a:solidFill>
              <a:schemeClr val="tx2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6" name="Line 26"/>
          <p:cNvSpPr/>
          <p:nvPr/>
        </p:nvSpPr>
        <p:spPr>
          <a:xfrm flipH="1" flipV="1">
            <a:off x="4343400" y="4224338"/>
            <a:ext cx="1600200" cy="804862"/>
          </a:xfrm>
          <a:prstGeom prst="line">
            <a:avLst/>
          </a:prstGeom>
          <a:ln w="31750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7" name="Text Box 27"/>
          <p:cNvSpPr txBox="1"/>
          <p:nvPr/>
        </p:nvSpPr>
        <p:spPr>
          <a:xfrm>
            <a:off x="603250" y="1371600"/>
            <a:ext cx="37401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先</a:t>
            </a:r>
            <a:r>
              <a:rPr lang="zh-CN" altLang="en-US" sz="2800" b="1" dirty="0">
                <a:latin typeface="Verdana" panose="020B0604030504040204" pitchFamily="34" charset="0"/>
              </a:rPr>
              <a:t>摆一摆右边的物体，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50" grpId="0"/>
      <p:bldP spid="35851" grpId="0" animBg="1"/>
      <p:bldP spid="35863" grpId="0"/>
      <p:bldP spid="35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/>
          <p:nvPr/>
        </p:nvSpPr>
        <p:spPr>
          <a:xfrm>
            <a:off x="1066800" y="152400"/>
            <a:ext cx="3886200" cy="519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  <a:tileRect/>
          </a:gra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先</a:t>
            </a:r>
            <a:r>
              <a:rPr lang="zh-CN" altLang="en-US" sz="2800" b="1" dirty="0">
                <a:solidFill>
                  <a:srgbClr val="FF3399"/>
                </a:solidFill>
                <a:latin typeface="Verdana" panose="020B0604030504040204" pitchFamily="34" charset="0"/>
              </a:rPr>
              <a:t>摆一摆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，再</a:t>
            </a:r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34" charset="0"/>
              </a:rPr>
              <a:t>看一看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。</a:t>
            </a:r>
          </a:p>
        </p:txBody>
      </p:sp>
      <p:grpSp>
        <p:nvGrpSpPr>
          <p:cNvPr id="36921" name="Group 57"/>
          <p:cNvGrpSpPr/>
          <p:nvPr/>
        </p:nvGrpSpPr>
        <p:grpSpPr>
          <a:xfrm>
            <a:off x="1066800" y="838200"/>
            <a:ext cx="1828800" cy="838200"/>
            <a:chOff x="528" y="1008"/>
            <a:chExt cx="1152" cy="528"/>
          </a:xfrm>
        </p:grpSpPr>
        <p:sp>
          <p:nvSpPr>
            <p:cNvPr id="28724" name="AutoShape 4"/>
            <p:cNvSpPr/>
            <p:nvPr/>
          </p:nvSpPr>
          <p:spPr>
            <a:xfrm>
              <a:off x="720" y="100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5" name="AutoShape 5"/>
            <p:cNvSpPr/>
            <p:nvPr/>
          </p:nvSpPr>
          <p:spPr>
            <a:xfrm>
              <a:off x="1008" y="100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6" name="AutoShape 6"/>
            <p:cNvSpPr/>
            <p:nvPr/>
          </p:nvSpPr>
          <p:spPr>
            <a:xfrm>
              <a:off x="1296" y="100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7" name="AutoShape 7"/>
            <p:cNvSpPr/>
            <p:nvPr/>
          </p:nvSpPr>
          <p:spPr>
            <a:xfrm>
              <a:off x="624" y="110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8" name="AutoShape 8"/>
            <p:cNvSpPr/>
            <p:nvPr/>
          </p:nvSpPr>
          <p:spPr>
            <a:xfrm>
              <a:off x="912" y="1104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9" name="AutoShape 15"/>
            <p:cNvSpPr/>
            <p:nvPr/>
          </p:nvSpPr>
          <p:spPr>
            <a:xfrm>
              <a:off x="528" y="1200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2" name="Group 58"/>
          <p:cNvGrpSpPr/>
          <p:nvPr/>
        </p:nvGrpSpPr>
        <p:grpSpPr>
          <a:xfrm>
            <a:off x="3657600" y="838200"/>
            <a:ext cx="1524000" cy="838200"/>
            <a:chOff x="2304" y="1056"/>
            <a:chExt cx="960" cy="528"/>
          </a:xfrm>
        </p:grpSpPr>
        <p:sp>
          <p:nvSpPr>
            <p:cNvPr id="28718" name="AutoShape 10"/>
            <p:cNvSpPr/>
            <p:nvPr/>
          </p:nvSpPr>
          <p:spPr>
            <a:xfrm>
              <a:off x="2400" y="10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9" name="AutoShape 11"/>
            <p:cNvSpPr/>
            <p:nvPr/>
          </p:nvSpPr>
          <p:spPr>
            <a:xfrm>
              <a:off x="2688" y="10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0" name="AutoShape 13"/>
            <p:cNvSpPr/>
            <p:nvPr/>
          </p:nvSpPr>
          <p:spPr>
            <a:xfrm>
              <a:off x="2304" y="11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1" name="AutoShape 14"/>
            <p:cNvSpPr/>
            <p:nvPr/>
          </p:nvSpPr>
          <p:spPr>
            <a:xfrm>
              <a:off x="2592" y="11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2" name="AutoShape 12"/>
            <p:cNvSpPr/>
            <p:nvPr/>
          </p:nvSpPr>
          <p:spPr>
            <a:xfrm>
              <a:off x="2880" y="11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23" name="AutoShape 16"/>
            <p:cNvSpPr/>
            <p:nvPr/>
          </p:nvSpPr>
          <p:spPr>
            <a:xfrm>
              <a:off x="2496" y="124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3" name="Group 59"/>
          <p:cNvGrpSpPr/>
          <p:nvPr/>
        </p:nvGrpSpPr>
        <p:grpSpPr>
          <a:xfrm>
            <a:off x="6324600" y="838200"/>
            <a:ext cx="1371600" cy="838200"/>
            <a:chOff x="3888" y="1056"/>
            <a:chExt cx="864" cy="528"/>
          </a:xfrm>
        </p:grpSpPr>
        <p:sp>
          <p:nvSpPr>
            <p:cNvPr id="28712" name="AutoShape 17"/>
            <p:cNvSpPr/>
            <p:nvPr/>
          </p:nvSpPr>
          <p:spPr>
            <a:xfrm>
              <a:off x="3888" y="10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3" name="AutoShape 18"/>
            <p:cNvSpPr/>
            <p:nvPr/>
          </p:nvSpPr>
          <p:spPr>
            <a:xfrm>
              <a:off x="4176" y="1056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4" name="AutoShape 20"/>
            <p:cNvSpPr/>
            <p:nvPr/>
          </p:nvSpPr>
          <p:spPr>
            <a:xfrm>
              <a:off x="4080" y="11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5" name="AutoShape 19"/>
            <p:cNvSpPr/>
            <p:nvPr/>
          </p:nvSpPr>
          <p:spPr>
            <a:xfrm>
              <a:off x="4368" y="1152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6" name="AutoShape 25"/>
            <p:cNvSpPr/>
            <p:nvPr/>
          </p:nvSpPr>
          <p:spPr>
            <a:xfrm>
              <a:off x="3984" y="124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7" name="AutoShape 26"/>
            <p:cNvSpPr/>
            <p:nvPr/>
          </p:nvSpPr>
          <p:spPr>
            <a:xfrm>
              <a:off x="4272" y="1248"/>
              <a:ext cx="384" cy="33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958850" y="1752600"/>
            <a:ext cx="536575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33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smtClean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这三个物体从正面看到的形状相同吗？</a:t>
            </a:r>
          </a:p>
        </p:txBody>
      </p:sp>
      <p:sp>
        <p:nvSpPr>
          <p:cNvPr id="36892" name="Text Box 28"/>
          <p:cNvSpPr txBox="1"/>
          <p:nvPr/>
        </p:nvSpPr>
        <p:spPr>
          <a:xfrm>
            <a:off x="958850" y="22098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正面</a:t>
            </a:r>
            <a:endParaRPr lang="zh-CN" altLang="en-US" sz="2400" b="1" dirty="0">
              <a:latin typeface="Verdana" panose="020B0604030504040204" pitchFamily="34" charset="0"/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58850" y="3200400"/>
            <a:ext cx="292735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smtClean="0">
                <a:solidFill>
                  <a:srgbClr val="FF3399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从</a:t>
            </a:r>
            <a:r>
              <a:rPr kumimoji="0" lang="zh-CN" altLang="en-US" sz="2400" b="1" kern="1200" cap="none" spc="0" normalizeH="0" baseline="0" noProof="0" smtClean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侧面</a:t>
            </a:r>
            <a:r>
              <a:rPr kumimoji="0" lang="zh-CN" altLang="en-US" sz="2400" b="1" kern="1200" cap="none" spc="0" normalizeH="0" baseline="0" noProof="0" smtClean="0">
                <a:solidFill>
                  <a:srgbClr val="FF3399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和</a:t>
            </a:r>
            <a:r>
              <a:rPr kumimoji="0" lang="zh-CN" altLang="en-US" sz="2400" b="1" kern="1200" cap="none" spc="0" normalizeH="0" baseline="0" noProof="0" smtClean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上面</a:t>
            </a:r>
            <a:r>
              <a:rPr kumimoji="0" lang="zh-CN" altLang="en-US" sz="2400" b="1" kern="1200" cap="none" spc="0" normalizeH="0" baseline="0" noProof="0" smtClean="0">
                <a:solidFill>
                  <a:srgbClr val="FF3399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看呢？</a:t>
            </a:r>
          </a:p>
        </p:txBody>
      </p:sp>
      <p:sp>
        <p:nvSpPr>
          <p:cNvPr id="36894" name="Text Box 30"/>
          <p:cNvSpPr txBox="1"/>
          <p:nvPr/>
        </p:nvSpPr>
        <p:spPr>
          <a:xfrm>
            <a:off x="990600" y="36576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侧面</a:t>
            </a:r>
            <a:endParaRPr lang="zh-CN" altLang="en-US" sz="2400" b="1" dirty="0">
              <a:latin typeface="Verdana" panose="020B0604030504040204" pitchFamily="34" charset="0"/>
            </a:endParaRPr>
          </a:p>
        </p:txBody>
      </p:sp>
      <p:sp>
        <p:nvSpPr>
          <p:cNvPr id="36895" name="Text Box 31"/>
          <p:cNvSpPr txBox="1"/>
          <p:nvPr/>
        </p:nvSpPr>
        <p:spPr>
          <a:xfrm>
            <a:off x="1035050" y="46482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上面</a:t>
            </a:r>
            <a:endParaRPr lang="zh-CN" altLang="en-US" sz="2400" b="1" dirty="0">
              <a:latin typeface="Verdana" panose="020B0604030504040204" pitchFamily="34" charset="0"/>
            </a:endParaRPr>
          </a:p>
        </p:txBody>
      </p:sp>
      <p:grpSp>
        <p:nvGrpSpPr>
          <p:cNvPr id="36924" name="Group 60"/>
          <p:cNvGrpSpPr/>
          <p:nvPr/>
        </p:nvGrpSpPr>
        <p:grpSpPr>
          <a:xfrm>
            <a:off x="1066800" y="2667000"/>
            <a:ext cx="1371600" cy="457200"/>
            <a:chOff x="4752" y="1584"/>
            <a:chExt cx="864" cy="288"/>
          </a:xfrm>
        </p:grpSpPr>
        <p:sp>
          <p:nvSpPr>
            <p:cNvPr id="28709" name="Rectangle 32"/>
            <p:cNvSpPr/>
            <p:nvPr/>
          </p:nvSpPr>
          <p:spPr>
            <a:xfrm>
              <a:off x="5328" y="158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0" name="Rectangle 33"/>
            <p:cNvSpPr/>
            <p:nvPr/>
          </p:nvSpPr>
          <p:spPr>
            <a:xfrm>
              <a:off x="5040" y="158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11" name="Rectangle 34"/>
            <p:cNvSpPr/>
            <p:nvPr/>
          </p:nvSpPr>
          <p:spPr>
            <a:xfrm>
              <a:off x="4752" y="158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5" name="Group 61"/>
          <p:cNvGrpSpPr/>
          <p:nvPr/>
        </p:nvGrpSpPr>
        <p:grpSpPr>
          <a:xfrm>
            <a:off x="1066800" y="4191000"/>
            <a:ext cx="1371600" cy="457200"/>
            <a:chOff x="4080" y="2544"/>
            <a:chExt cx="864" cy="288"/>
          </a:xfrm>
        </p:grpSpPr>
        <p:sp>
          <p:nvSpPr>
            <p:cNvPr id="28706" name="Rectangle 35"/>
            <p:cNvSpPr/>
            <p:nvPr/>
          </p:nvSpPr>
          <p:spPr>
            <a:xfrm>
              <a:off x="4656" y="254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7" name="Rectangle 36"/>
            <p:cNvSpPr/>
            <p:nvPr/>
          </p:nvSpPr>
          <p:spPr>
            <a:xfrm>
              <a:off x="4368" y="254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8" name="Rectangle 37"/>
            <p:cNvSpPr/>
            <p:nvPr/>
          </p:nvSpPr>
          <p:spPr>
            <a:xfrm>
              <a:off x="4080" y="254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6" name="Group 62"/>
          <p:cNvGrpSpPr/>
          <p:nvPr/>
        </p:nvGrpSpPr>
        <p:grpSpPr>
          <a:xfrm>
            <a:off x="1066800" y="5257800"/>
            <a:ext cx="1371600" cy="1371600"/>
            <a:chOff x="576" y="3312"/>
            <a:chExt cx="864" cy="864"/>
          </a:xfrm>
        </p:grpSpPr>
        <p:sp>
          <p:nvSpPr>
            <p:cNvPr id="28700" name="Rectangle 38"/>
            <p:cNvSpPr/>
            <p:nvPr/>
          </p:nvSpPr>
          <p:spPr>
            <a:xfrm>
              <a:off x="115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1" name="Rectangle 39"/>
            <p:cNvSpPr/>
            <p:nvPr/>
          </p:nvSpPr>
          <p:spPr>
            <a:xfrm>
              <a:off x="864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2" name="Rectangle 40"/>
            <p:cNvSpPr/>
            <p:nvPr/>
          </p:nvSpPr>
          <p:spPr>
            <a:xfrm>
              <a:off x="576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3" name="Rectangle 41"/>
            <p:cNvSpPr/>
            <p:nvPr/>
          </p:nvSpPr>
          <p:spPr>
            <a:xfrm>
              <a:off x="576" y="3888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4" name="Rectangle 42"/>
            <p:cNvSpPr/>
            <p:nvPr/>
          </p:nvSpPr>
          <p:spPr>
            <a:xfrm>
              <a:off x="864" y="360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705" name="Rectangle 43"/>
            <p:cNvSpPr/>
            <p:nvPr/>
          </p:nvSpPr>
          <p:spPr>
            <a:xfrm>
              <a:off x="576" y="360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7" name="Group 63"/>
          <p:cNvGrpSpPr/>
          <p:nvPr/>
        </p:nvGrpSpPr>
        <p:grpSpPr>
          <a:xfrm>
            <a:off x="3810000" y="5181600"/>
            <a:ext cx="1371600" cy="1371600"/>
            <a:chOff x="2256" y="3264"/>
            <a:chExt cx="864" cy="864"/>
          </a:xfrm>
        </p:grpSpPr>
        <p:sp>
          <p:nvSpPr>
            <p:cNvPr id="28694" name="Rectangle 44"/>
            <p:cNvSpPr/>
            <p:nvPr/>
          </p:nvSpPr>
          <p:spPr>
            <a:xfrm>
              <a:off x="2544" y="384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5" name="Rectangle 45"/>
            <p:cNvSpPr/>
            <p:nvPr/>
          </p:nvSpPr>
          <p:spPr>
            <a:xfrm>
              <a:off x="2544" y="326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6" name="Rectangle 46"/>
            <p:cNvSpPr/>
            <p:nvPr/>
          </p:nvSpPr>
          <p:spPr>
            <a:xfrm>
              <a:off x="2256" y="326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7" name="Rectangle 47"/>
            <p:cNvSpPr/>
            <p:nvPr/>
          </p:nvSpPr>
          <p:spPr>
            <a:xfrm>
              <a:off x="2832" y="355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8" name="Rectangle 48"/>
            <p:cNvSpPr/>
            <p:nvPr/>
          </p:nvSpPr>
          <p:spPr>
            <a:xfrm>
              <a:off x="2544" y="355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9" name="Rectangle 49"/>
            <p:cNvSpPr/>
            <p:nvPr/>
          </p:nvSpPr>
          <p:spPr>
            <a:xfrm>
              <a:off x="2256" y="355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36928" name="Group 64"/>
          <p:cNvGrpSpPr/>
          <p:nvPr/>
        </p:nvGrpSpPr>
        <p:grpSpPr>
          <a:xfrm>
            <a:off x="6400800" y="5181600"/>
            <a:ext cx="1371600" cy="1371600"/>
            <a:chOff x="4080" y="3264"/>
            <a:chExt cx="864" cy="864"/>
          </a:xfrm>
        </p:grpSpPr>
        <p:sp>
          <p:nvSpPr>
            <p:cNvPr id="28688" name="Rectangle 50"/>
            <p:cNvSpPr/>
            <p:nvPr/>
          </p:nvSpPr>
          <p:spPr>
            <a:xfrm>
              <a:off x="4368" y="384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89" name="Rectangle 51"/>
            <p:cNvSpPr/>
            <p:nvPr/>
          </p:nvSpPr>
          <p:spPr>
            <a:xfrm>
              <a:off x="4368" y="326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0" name="Rectangle 52"/>
            <p:cNvSpPr/>
            <p:nvPr/>
          </p:nvSpPr>
          <p:spPr>
            <a:xfrm>
              <a:off x="4080" y="3264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1" name="Rectangle 53"/>
            <p:cNvSpPr/>
            <p:nvPr/>
          </p:nvSpPr>
          <p:spPr>
            <a:xfrm>
              <a:off x="4656" y="355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2" name="Rectangle 54"/>
            <p:cNvSpPr/>
            <p:nvPr/>
          </p:nvSpPr>
          <p:spPr>
            <a:xfrm>
              <a:off x="4368" y="3552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8693" name="Rectangle 55"/>
            <p:cNvSpPr/>
            <p:nvPr/>
          </p:nvSpPr>
          <p:spPr>
            <a:xfrm>
              <a:off x="4656" y="3840"/>
              <a:ext cx="288" cy="28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91" grpId="0" animBg="1"/>
      <p:bldP spid="36892" grpId="0"/>
      <p:bldP spid="36893" grpId="0" animBg="1"/>
      <p:bldP spid="36894" grpId="0"/>
      <p:bldP spid="368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351</Words>
  <Application>Microsoft Office PowerPoint</Application>
  <PresentationFormat>全屏显示(4:3)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华文楷体</vt:lpstr>
      <vt:lpstr>华文新魏</vt:lpstr>
      <vt:lpstr>华文中宋</vt:lpstr>
      <vt:lpstr>宋体</vt:lpstr>
      <vt:lpstr>微软雅黑</vt:lpstr>
      <vt:lpstr>幼圆</vt:lpstr>
      <vt:lpstr>Arial</vt:lpstr>
      <vt:lpstr>Calibri</vt:lpstr>
      <vt:lpstr>Candara</vt:lpstr>
      <vt:lpstr>Symbol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2021-12-29T00:58:58Z</dcterms:created>
  <dcterms:modified xsi:type="dcterms:W3CDTF">2023-01-16T20:31:50Z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B975A0ED11D04C0D80BE98200FB38CD7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