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588" r:id="rId2"/>
    <p:sldId id="264" r:id="rId3"/>
    <p:sldId id="263" r:id="rId4"/>
    <p:sldId id="585" r:id="rId5"/>
    <p:sldId id="261" r:id="rId6"/>
    <p:sldId id="466" r:id="rId7"/>
    <p:sldId id="515" r:id="rId8"/>
    <p:sldId id="516" r:id="rId9"/>
    <p:sldId id="554" r:id="rId10"/>
    <p:sldId id="586" r:id="rId11"/>
    <p:sldId id="561" r:id="rId12"/>
    <p:sldId id="365" r:id="rId13"/>
    <p:sldId id="272" r:id="rId14"/>
    <p:sldId id="562" r:id="rId15"/>
    <p:sldId id="587" r:id="rId16"/>
    <p:sldId id="273" r:id="rId17"/>
    <p:sldId id="427" r:id="rId18"/>
    <p:sldId id="439" r:id="rId19"/>
    <p:sldId id="288" r:id="rId20"/>
    <p:sldId id="290" r:id="rId21"/>
  </p:sldIdLst>
  <p:sldSz cx="9144000" cy="5143500" type="screen16x9"/>
  <p:notesSz cx="6858000" cy="9144000"/>
  <p:custDataLst>
    <p:tags r:id="rId2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86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965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4521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931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41805" algn="l" defTabSz="6965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89785" algn="l" defTabSz="6965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38400" algn="l" defTabSz="6965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87015" algn="l" defTabSz="69659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4D6"/>
    <a:srgbClr val="F5B88B"/>
    <a:srgbClr val="EEEAC9"/>
    <a:srgbClr val="F1EADC"/>
    <a:srgbClr val="EB2771"/>
    <a:srgbClr val="E3007E"/>
    <a:srgbClr val="1AB8F2"/>
    <a:srgbClr val="35C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10A237A-D84E-4449-B30C-06201357135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5A32258-AD00-48B8-9E3C-217F034C55F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861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96595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4521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9319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41805" algn="l" defTabSz="6965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89785" algn="l" defTabSz="6965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38400" algn="l" defTabSz="6965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87015" algn="l" defTabSz="69659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819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024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229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433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638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1843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0482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2530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>
            <a:miter lim="800000"/>
          </a:ln>
        </p:spPr>
      </p:sp>
      <p:sp>
        <p:nvSpPr>
          <p:cNvPr id="2457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689" y="4685110"/>
            <a:ext cx="2133437" cy="358378"/>
          </a:xfrm>
        </p:spPr>
        <p:txBody>
          <a:bodyPr lIns="69668" tIns="34834" rIns="69668" bIns="34834"/>
          <a:lstStyle>
            <a:lvl1pPr eaLnBrk="1" hangingPunct="1">
              <a:buFont typeface="Arial" panose="020B0604020202020204" pitchFamily="34" charset="0"/>
              <a:buNone/>
              <a:defRPr sz="8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485" y="4685110"/>
            <a:ext cx="2895030" cy="358378"/>
          </a:xfrm>
        </p:spPr>
        <p:txBody>
          <a:bodyPr lIns="69668" tIns="34834" rIns="69668" bIns="34834"/>
          <a:lstStyle>
            <a:lvl1pPr algn="ctr" eaLnBrk="1" hangingPunct="1">
              <a:buFont typeface="Arial" panose="020B0604020202020204" pitchFamily="34" charset="0"/>
              <a:buNone/>
              <a:defRPr sz="800"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2875" y="4685110"/>
            <a:ext cx="2133437" cy="358378"/>
          </a:xfrm>
        </p:spPr>
        <p:txBody>
          <a:bodyPr vert="horz" wrap="square" lIns="69668" tIns="34834" rIns="69668" bIns="34834" numCol="1" anchor="t" anchorCtr="0" compatLnSpc="1"/>
          <a:lstStyle>
            <a:lvl1pPr algn="r">
              <a:defRPr sz="800"/>
            </a:lvl1pPr>
          </a:lstStyle>
          <a:p>
            <a:fld id="{17133031-2290-47CD-9035-CAB9BD28471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348615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696595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04521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39319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60985" indent="-26098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lvl="1" indent="-217805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70585" lvl="2" indent="-17399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00" lvl="3" indent="-17399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815" lvl="4" indent="-17399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430" lvl="5" indent="-173990" algn="l" defTabSz="69659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64410" lvl="6" indent="-173990" algn="l" defTabSz="69659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13025" lvl="7" indent="-173990" algn="l" defTabSz="69659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61640" lvl="8" indent="-173990" algn="l" defTabSz="696595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9659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8615" lvl="1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96595" lvl="2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45210" lvl="3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93190" lvl="4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41805" lvl="5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91055" lvl="6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39035" lvl="7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87650" lvl="8" indent="0" algn="l" defTabSz="92900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7420" y="771625"/>
            <a:ext cx="9158839" cy="2170923"/>
          </a:xfrm>
          <a:prstGeom prst="rect">
            <a:avLst/>
          </a:prstGeom>
        </p:spPr>
        <p:txBody>
          <a:bodyPr wrap="square" lIns="69668" tIns="34834" rIns="69668" bIns="34834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6100" b="1" noProof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比例的认识</a:t>
            </a:r>
            <a:endParaRPr lang="en-US" altLang="zh-CN" sz="6100" b="1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第</a:t>
            </a:r>
            <a:r>
              <a:rPr lang="en-US" altLang="zh-CN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000" noProof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课时</a:t>
            </a:r>
            <a:endParaRPr lang="zh-CN" altLang="en-US" sz="3000" noProof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867411"/>
            <a:ext cx="9144000" cy="423545"/>
          </a:xfrm>
          <a:prstGeom prst="rect">
            <a:avLst/>
          </a:prstGeom>
        </p:spPr>
        <p:txBody>
          <a:bodyPr wrap="square" lIns="69668" tIns="34834" rIns="69668" bIns="34834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1041088" y="711994"/>
            <a:ext cx="7606168" cy="1650206"/>
            <a:chOff x="2313" y="1632"/>
            <a:chExt cx="15580" cy="3464"/>
          </a:xfrm>
        </p:grpSpPr>
        <p:grpSp>
          <p:nvGrpSpPr>
            <p:cNvPr id="21506" name="组合 10"/>
            <p:cNvGrpSpPr/>
            <p:nvPr/>
          </p:nvGrpSpPr>
          <p:grpSpPr bwMode="auto">
            <a:xfrm>
              <a:off x="2313" y="2099"/>
              <a:ext cx="11596" cy="2997"/>
              <a:chOff x="2267" y="7217"/>
              <a:chExt cx="11596" cy="2997"/>
            </a:xfrm>
          </p:grpSpPr>
          <p:sp>
            <p:nvSpPr>
              <p:cNvPr id="9" name="矩形标注 8"/>
              <p:cNvSpPr/>
              <p:nvPr/>
            </p:nvSpPr>
            <p:spPr>
              <a:xfrm>
                <a:off x="2267" y="7217"/>
                <a:ext cx="11595" cy="2997"/>
              </a:xfrm>
              <a:prstGeom prst="wedgeRectCallout">
                <a:avLst>
                  <a:gd name="adj1" fmla="val 57529"/>
                  <a:gd name="adj2" fmla="val -38834"/>
                </a:avLst>
              </a:prstGeom>
              <a:noFill/>
              <a:ln w="38100">
                <a:solidFill>
                  <a:srgbClr val="94F41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21508" name="文本框 24"/>
              <p:cNvSpPr txBox="1">
                <a:spLocks noChangeArrowheads="1"/>
              </p:cNvSpPr>
              <p:nvPr/>
            </p:nvSpPr>
            <p:spPr bwMode="auto">
              <a:xfrm>
                <a:off x="2570" y="7453"/>
                <a:ext cx="11293" cy="2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6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如果把比例写成分数的形式，把等号两端的分子、分母分别交叉相乘，它们的积相等。</a:t>
                </a:r>
              </a:p>
            </p:txBody>
          </p:sp>
        </p:grpSp>
        <p:pic>
          <p:nvPicPr>
            <p:cNvPr id="21509" name="图片 1" descr="5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5681" y="1632"/>
              <a:ext cx="2212" cy="3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组合 22"/>
          <p:cNvGrpSpPr/>
          <p:nvPr/>
        </p:nvGrpSpPr>
        <p:grpSpPr bwMode="auto">
          <a:xfrm>
            <a:off x="1774121" y="2911078"/>
            <a:ext cx="2135878" cy="1145127"/>
            <a:chOff x="3635" y="6112"/>
            <a:chExt cx="4373" cy="2406"/>
          </a:xfrm>
        </p:grpSpPr>
        <p:grpSp>
          <p:nvGrpSpPr>
            <p:cNvPr id="21511" name="组合 6"/>
            <p:cNvGrpSpPr/>
            <p:nvPr/>
          </p:nvGrpSpPr>
          <p:grpSpPr bwMode="auto">
            <a:xfrm>
              <a:off x="3635" y="6112"/>
              <a:ext cx="1700" cy="2406"/>
              <a:chOff x="15416" y="6710"/>
              <a:chExt cx="837" cy="2406"/>
            </a:xfrm>
          </p:grpSpPr>
          <p:sp>
            <p:nvSpPr>
              <p:cNvPr id="21512" name="文本框 11"/>
              <p:cNvSpPr txBox="1">
                <a:spLocks noChangeArrowheads="1"/>
              </p:cNvSpPr>
              <p:nvPr/>
            </p:nvSpPr>
            <p:spPr bwMode="auto">
              <a:xfrm>
                <a:off x="15545" y="7952"/>
                <a:ext cx="617" cy="1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30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6</a:t>
                </a:r>
              </a:p>
            </p:txBody>
          </p:sp>
          <p:sp>
            <p:nvSpPr>
              <p:cNvPr id="21513" name="文本框 4"/>
              <p:cNvSpPr txBox="1">
                <a:spLocks noChangeArrowheads="1"/>
              </p:cNvSpPr>
              <p:nvPr/>
            </p:nvSpPr>
            <p:spPr bwMode="auto">
              <a:xfrm>
                <a:off x="15545" y="6710"/>
                <a:ext cx="573" cy="1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30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12</a:t>
                </a:r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>
                <a:off x="15416" y="7838"/>
                <a:ext cx="837" cy="1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515" name="文本框 13"/>
            <p:cNvSpPr txBox="1">
              <a:spLocks noChangeArrowheads="1"/>
            </p:cNvSpPr>
            <p:nvPr/>
          </p:nvSpPr>
          <p:spPr bwMode="auto">
            <a:xfrm>
              <a:off x="5151" y="6720"/>
              <a:ext cx="1331" cy="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700" b="1">
                  <a:latin typeface="楷体" panose="02010609060101010101" pitchFamily="49" charset="-122"/>
                  <a:ea typeface="楷体" panose="02010609060101010101" pitchFamily="49" charset="-122"/>
                </a:rPr>
                <a:t>＝</a:t>
              </a:r>
            </a:p>
          </p:txBody>
        </p:sp>
        <p:grpSp>
          <p:nvGrpSpPr>
            <p:cNvPr id="21516" name="组合 14"/>
            <p:cNvGrpSpPr/>
            <p:nvPr/>
          </p:nvGrpSpPr>
          <p:grpSpPr bwMode="auto">
            <a:xfrm>
              <a:off x="6308" y="6112"/>
              <a:ext cx="1700" cy="2406"/>
              <a:chOff x="15415" y="6710"/>
              <a:chExt cx="837" cy="2406"/>
            </a:xfrm>
          </p:grpSpPr>
          <p:sp>
            <p:nvSpPr>
              <p:cNvPr id="21517" name="文本框 15"/>
              <p:cNvSpPr txBox="1">
                <a:spLocks noChangeArrowheads="1"/>
              </p:cNvSpPr>
              <p:nvPr/>
            </p:nvSpPr>
            <p:spPr bwMode="auto">
              <a:xfrm>
                <a:off x="15545" y="7952"/>
                <a:ext cx="617" cy="1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30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</a:p>
            </p:txBody>
          </p:sp>
          <p:sp>
            <p:nvSpPr>
              <p:cNvPr id="21518" name="文本框 16"/>
              <p:cNvSpPr txBox="1">
                <a:spLocks noChangeArrowheads="1"/>
              </p:cNvSpPr>
              <p:nvPr/>
            </p:nvSpPr>
            <p:spPr bwMode="auto">
              <a:xfrm>
                <a:off x="15567" y="6710"/>
                <a:ext cx="573" cy="1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30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8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>
                <a:off x="15415" y="7838"/>
                <a:ext cx="837" cy="1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右箭头 18"/>
          <p:cNvSpPr/>
          <p:nvPr/>
        </p:nvSpPr>
        <p:spPr>
          <a:xfrm>
            <a:off x="4209512" y="3307557"/>
            <a:ext cx="665173" cy="269081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066303" y="3200400"/>
            <a:ext cx="2353128" cy="52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 algn="ctr"/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3000" b="1"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en-US" altLang="zh-CN" sz="3000" b="1"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cxnSp>
        <p:nvCxnSpPr>
          <p:cNvPr id="21" name="直接箭头连接符 20"/>
          <p:cNvCxnSpPr/>
          <p:nvPr/>
        </p:nvCxnSpPr>
        <p:spPr>
          <a:xfrm>
            <a:off x="2471517" y="3200400"/>
            <a:ext cx="737183" cy="591741"/>
          </a:xfrm>
          <a:prstGeom prst="straightConnector1">
            <a:avLst/>
          </a:prstGeom>
          <a:ln w="38100">
            <a:solidFill>
              <a:srgbClr val="E3007E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2493486" y="3200400"/>
            <a:ext cx="737183" cy="591741"/>
          </a:xfrm>
          <a:prstGeom prst="straightConnector1">
            <a:avLst/>
          </a:prstGeom>
          <a:ln w="38100">
            <a:solidFill>
              <a:srgbClr val="E3007E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1" descr="标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23" y="840581"/>
            <a:ext cx="2076073" cy="56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文本框 2"/>
          <p:cNvSpPr txBox="1">
            <a:spLocks noChangeArrowheads="1"/>
          </p:cNvSpPr>
          <p:nvPr/>
        </p:nvSpPr>
        <p:spPr bwMode="auto">
          <a:xfrm>
            <a:off x="1005694" y="891779"/>
            <a:ext cx="1585432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知识提炼</a:t>
            </a:r>
          </a:p>
        </p:txBody>
      </p:sp>
      <p:sp>
        <p:nvSpPr>
          <p:cNvPr id="30724" name="矩形 48"/>
          <p:cNvSpPr>
            <a:spLocks noChangeArrowheads="1"/>
          </p:cNvSpPr>
          <p:nvPr/>
        </p:nvSpPr>
        <p:spPr bwMode="auto">
          <a:xfrm>
            <a:off x="917818" y="2132410"/>
            <a:ext cx="7308365" cy="1315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在比例里，两个内项的积等于两个外项的积，这叫作比例的基本性质。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图片 4" descr="标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7" y="265510"/>
            <a:ext cx="2213990" cy="565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文本框 5"/>
          <p:cNvSpPr txBox="1">
            <a:spLocks noChangeArrowheads="1"/>
          </p:cNvSpPr>
          <p:nvPr/>
        </p:nvSpPr>
        <p:spPr bwMode="auto">
          <a:xfrm>
            <a:off x="701789" y="252413"/>
            <a:ext cx="1585432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小试牛刀</a:t>
            </a:r>
          </a:p>
        </p:txBody>
      </p:sp>
      <p:sp>
        <p:nvSpPr>
          <p:cNvPr id="25603" name="文本框 5"/>
          <p:cNvSpPr txBox="1">
            <a:spLocks noChangeArrowheads="1"/>
          </p:cNvSpPr>
          <p:nvPr/>
        </p:nvSpPr>
        <p:spPr bwMode="auto">
          <a:xfrm>
            <a:off x="512611" y="1693069"/>
            <a:ext cx="8377525" cy="106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（1）在一个比例中，两个内项的积减去两个外项的</a:t>
            </a:r>
          </a:p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     积结果是0。  （     ）</a:t>
            </a:r>
          </a:p>
        </p:txBody>
      </p:sp>
      <p:sp>
        <p:nvSpPr>
          <p:cNvPr id="25" name="文本框 24"/>
          <p:cNvSpPr txBox="1">
            <a:spLocks noChangeArrowheads="1"/>
          </p:cNvSpPr>
          <p:nvPr/>
        </p:nvSpPr>
        <p:spPr bwMode="auto">
          <a:xfrm>
            <a:off x="4312034" y="2135982"/>
            <a:ext cx="519934" cy="63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 algn="ctr"/>
            <a:r>
              <a:rPr lang="en-US" altLang="zh-CN" sz="3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√</a:t>
            </a:r>
          </a:p>
        </p:txBody>
      </p:sp>
      <p:sp>
        <p:nvSpPr>
          <p:cNvPr id="25605" name="文本框 5"/>
          <p:cNvSpPr txBox="1">
            <a:spLocks noChangeArrowheads="1"/>
          </p:cNvSpPr>
          <p:nvPr/>
        </p:nvSpPr>
        <p:spPr bwMode="auto">
          <a:xfrm>
            <a:off x="701789" y="978694"/>
            <a:ext cx="1298614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判断题</a:t>
            </a:r>
          </a:p>
        </p:txBody>
      </p:sp>
      <p:sp>
        <p:nvSpPr>
          <p:cNvPr id="25606" name="文本框 5"/>
          <p:cNvSpPr txBox="1">
            <a:spLocks noChangeArrowheads="1"/>
          </p:cNvSpPr>
          <p:nvPr/>
        </p:nvSpPr>
        <p:spPr bwMode="auto">
          <a:xfrm>
            <a:off x="512611" y="2896791"/>
            <a:ext cx="735718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（2）如果a∶b＝x∶y,那么ax＝by。（     ）</a:t>
            </a:r>
          </a:p>
        </p:txBody>
      </p:sp>
      <p:grpSp>
        <p:nvGrpSpPr>
          <p:cNvPr id="25607" name="组合 10"/>
          <p:cNvGrpSpPr/>
          <p:nvPr/>
        </p:nvGrpSpPr>
        <p:grpSpPr bwMode="auto">
          <a:xfrm>
            <a:off x="1503658" y="3793331"/>
            <a:ext cx="497965" cy="938225"/>
            <a:chOff x="15343" y="6936"/>
            <a:chExt cx="1020" cy="1969"/>
          </a:xfrm>
        </p:grpSpPr>
        <p:sp>
          <p:nvSpPr>
            <p:cNvPr id="25608" name="文本框 5"/>
            <p:cNvSpPr txBox="1">
              <a:spLocks noChangeArrowheads="1"/>
            </p:cNvSpPr>
            <p:nvPr/>
          </p:nvSpPr>
          <p:spPr bwMode="auto">
            <a:xfrm>
              <a:off x="15489" y="6936"/>
              <a:ext cx="727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700" b="1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5343" y="7811"/>
              <a:ext cx="102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0" name="文本框 8"/>
            <p:cNvSpPr txBox="1">
              <a:spLocks noChangeArrowheads="1"/>
            </p:cNvSpPr>
            <p:nvPr/>
          </p:nvSpPr>
          <p:spPr bwMode="auto">
            <a:xfrm>
              <a:off x="15489" y="7839"/>
              <a:ext cx="728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700" b="1"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</a:p>
          </p:txBody>
        </p:sp>
      </p:grpSp>
      <p:grpSp>
        <p:nvGrpSpPr>
          <p:cNvPr id="25611" name="组合 15"/>
          <p:cNvGrpSpPr/>
          <p:nvPr/>
        </p:nvGrpSpPr>
        <p:grpSpPr bwMode="auto">
          <a:xfrm>
            <a:off x="512611" y="3807619"/>
            <a:ext cx="7357185" cy="938225"/>
            <a:chOff x="1051" y="8447"/>
            <a:chExt cx="15069" cy="1969"/>
          </a:xfrm>
        </p:grpSpPr>
        <p:sp>
          <p:nvSpPr>
            <p:cNvPr id="25612" name="文本框 5"/>
            <p:cNvSpPr txBox="1">
              <a:spLocks noChangeArrowheads="1"/>
            </p:cNvSpPr>
            <p:nvPr/>
          </p:nvSpPr>
          <p:spPr bwMode="auto">
            <a:xfrm>
              <a:off x="1051" y="8812"/>
              <a:ext cx="15069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zh-CN" sz="2700" b="1">
                  <a:latin typeface="楷体" panose="02010609060101010101" pitchFamily="49" charset="-122"/>
                  <a:ea typeface="楷体" panose="02010609060101010101" pitchFamily="49" charset="-122"/>
                </a:rPr>
                <a:t>（3）   ∶   和2∶4可以组成比例。（    ）</a:t>
              </a:r>
            </a:p>
          </p:txBody>
        </p:sp>
        <p:grpSp>
          <p:nvGrpSpPr>
            <p:cNvPr id="25613" name="组合 9"/>
            <p:cNvGrpSpPr/>
            <p:nvPr/>
          </p:nvGrpSpPr>
          <p:grpSpPr bwMode="auto">
            <a:xfrm>
              <a:off x="4686" y="8447"/>
              <a:ext cx="1020" cy="1969"/>
              <a:chOff x="15344" y="6936"/>
              <a:chExt cx="1020" cy="1969"/>
            </a:xfrm>
          </p:grpSpPr>
          <p:sp>
            <p:nvSpPr>
              <p:cNvPr id="25614" name="文本框 11"/>
              <p:cNvSpPr txBox="1">
                <a:spLocks noChangeArrowheads="1"/>
              </p:cNvSpPr>
              <p:nvPr/>
            </p:nvSpPr>
            <p:spPr bwMode="auto">
              <a:xfrm>
                <a:off x="15489" y="6936"/>
                <a:ext cx="727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>
                <a:off x="15344" y="7811"/>
                <a:ext cx="102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16" name="文本框 14"/>
              <p:cNvSpPr txBox="1">
                <a:spLocks noChangeArrowheads="1"/>
              </p:cNvSpPr>
              <p:nvPr/>
            </p:nvSpPr>
            <p:spPr bwMode="auto">
              <a:xfrm>
                <a:off x="15489" y="7839"/>
                <a:ext cx="728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4</a:t>
                </a:r>
              </a:p>
            </p:txBody>
          </p:sp>
        </p:grpSp>
      </p:grp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809181" y="2869407"/>
            <a:ext cx="519934" cy="63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 algn="ctr"/>
            <a:r>
              <a:rPr lang="zh-CN" altLang="en-US" sz="3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×</a:t>
            </a:r>
            <a:endParaRPr lang="en-US" altLang="zh-CN" sz="37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6864103" y="3967163"/>
            <a:ext cx="519934" cy="63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 algn="ctr"/>
            <a:r>
              <a:rPr lang="zh-CN" altLang="en-US" sz="3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×</a:t>
            </a:r>
            <a:endParaRPr lang="en-US" altLang="zh-CN" sz="37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7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5" descr="图片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487" y="130969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文本框 7"/>
          <p:cNvSpPr txBox="1">
            <a:spLocks noChangeArrowheads="1"/>
          </p:cNvSpPr>
          <p:nvPr/>
        </p:nvSpPr>
        <p:spPr bwMode="auto">
          <a:xfrm>
            <a:off x="6023177" y="833438"/>
            <a:ext cx="2920661" cy="51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（选自教材</a:t>
            </a:r>
            <a:r>
              <a:rPr lang="en-US" altLang="zh-CN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P18 T5</a:t>
            </a:r>
            <a:r>
              <a:rPr lang="zh-CN" altLang="en-US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6627" name="文本框 1"/>
          <p:cNvSpPr txBox="1">
            <a:spLocks noChangeArrowheads="1"/>
          </p:cNvSpPr>
          <p:nvPr/>
        </p:nvSpPr>
        <p:spPr bwMode="auto">
          <a:xfrm>
            <a:off x="627338" y="800100"/>
            <a:ext cx="5980459" cy="59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、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</a:rPr>
              <a:t>声音在空气中的传播情况如下表。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7213" y="2992041"/>
            <a:ext cx="3539455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示例：340∶1＝680∶2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04" y="1510904"/>
            <a:ext cx="7000799" cy="1120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2981687" y="3583782"/>
            <a:ext cx="2931645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1020∶3＝1360∶4</a:t>
            </a: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2981687" y="4196953"/>
            <a:ext cx="2787626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680∶2＝1360∶4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5769313" y="4196953"/>
            <a:ext cx="2930425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（答案不唯一）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1"/>
          <p:cNvSpPr txBox="1">
            <a:spLocks noChangeArrowheads="1"/>
          </p:cNvSpPr>
          <p:nvPr/>
        </p:nvSpPr>
        <p:spPr bwMode="auto">
          <a:xfrm>
            <a:off x="500406" y="2414588"/>
            <a:ext cx="8143188" cy="111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）写出下图中图A，图B两个正方形的边长与边长的</a:t>
            </a:r>
          </a:p>
          <a:p>
            <a:pPr>
              <a:lnSpc>
                <a:spcPct val="130000"/>
              </a:lnSpc>
            </a:pPr>
            <a:r>
              <a:rPr lang="zh-CN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比以及周长与周长的比，这两个比能组成比例吗？</a:t>
            </a:r>
            <a:endParaRPr lang="zh-CN" altLang="en-US" sz="2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3872" y="3688556"/>
            <a:ext cx="8016256" cy="870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答：边长与边长的比为1:2，周长与周长的比为1:2，</a:t>
            </a:r>
          </a:p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这两个比能组成比例。</a:t>
            </a:r>
            <a:endParaRPr lang="zh-CN" altLang="en-US" sz="2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pic>
        <p:nvPicPr>
          <p:cNvPr id="27651" name="图片 7" descr="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220" y="831057"/>
            <a:ext cx="1148493" cy="13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图片 8" descr="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33" y="309563"/>
            <a:ext cx="1819768" cy="194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文本框 7"/>
          <p:cNvSpPr txBox="1">
            <a:spLocks noChangeArrowheads="1"/>
          </p:cNvSpPr>
          <p:nvPr/>
        </p:nvSpPr>
        <p:spPr bwMode="auto">
          <a:xfrm>
            <a:off x="5478834" y="4243388"/>
            <a:ext cx="2919440" cy="51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（选自教材</a:t>
            </a:r>
            <a:r>
              <a:rPr lang="en-US" altLang="zh-CN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P18 T6</a:t>
            </a:r>
            <a:r>
              <a:rPr lang="zh-CN" altLang="en-US" sz="24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7654" name="文本框 1"/>
          <p:cNvSpPr txBox="1">
            <a:spLocks noChangeArrowheads="1"/>
          </p:cNvSpPr>
          <p:nvPr/>
        </p:nvSpPr>
        <p:spPr bwMode="auto">
          <a:xfrm>
            <a:off x="627338" y="800100"/>
            <a:ext cx="599267" cy="590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en-US" sz="2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1"/>
          <p:cNvSpPr txBox="1">
            <a:spLocks noChangeArrowheads="1"/>
          </p:cNvSpPr>
          <p:nvPr/>
        </p:nvSpPr>
        <p:spPr bwMode="auto">
          <a:xfrm>
            <a:off x="563872" y="887016"/>
            <a:ext cx="8143188" cy="1148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）写出两个正方形面积与面积的比，这个比与边</a:t>
            </a:r>
          </a:p>
          <a:p>
            <a:pPr>
              <a:lnSpc>
                <a:spcPct val="130000"/>
              </a:lnSpc>
            </a:pP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 长之间的比能组成比例吗？</a:t>
            </a:r>
            <a:endParaRPr lang="zh-CN" altLang="en-US" sz="2700" b="1" dirty="0"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75100" y="2713435"/>
            <a:ext cx="8016256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答：面积与面积的比为9:36＝1:4，这个比与边长</a:t>
            </a:r>
          </a:p>
          <a:p>
            <a:r>
              <a:rPr lang="zh-CN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    之间的比不能组成比例。</a:t>
            </a:r>
            <a:endParaRPr lang="zh-CN" altLang="en-US" sz="27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1"/>
          <p:cNvSpPr txBox="1">
            <a:spLocks noChangeArrowheads="1"/>
          </p:cNvSpPr>
          <p:nvPr/>
        </p:nvSpPr>
        <p:spPr bwMode="auto">
          <a:xfrm>
            <a:off x="611472" y="473869"/>
            <a:ext cx="7711131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、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根据下面的两组乘法算式，分别写出两个不</a:t>
            </a:r>
          </a:p>
          <a:p>
            <a:pPr>
              <a:lnSpc>
                <a:spcPct val="120000"/>
              </a:lnSpc>
            </a:pP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 同的比例。 </a:t>
            </a:r>
          </a:p>
        </p:txBody>
      </p:sp>
      <p:sp>
        <p:nvSpPr>
          <p:cNvPr id="29698" name="文本框 7"/>
          <p:cNvSpPr txBox="1">
            <a:spLocks noChangeArrowheads="1"/>
          </p:cNvSpPr>
          <p:nvPr/>
        </p:nvSpPr>
        <p:spPr bwMode="auto">
          <a:xfrm>
            <a:off x="3203818" y="1064419"/>
            <a:ext cx="3067121" cy="55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6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（选自教材</a:t>
            </a:r>
            <a:r>
              <a:rPr lang="en-US" altLang="zh-CN" sz="26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P18 T7</a:t>
            </a:r>
            <a:r>
              <a:rPr lang="zh-CN" altLang="en-US" sz="26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66557" y="2818210"/>
            <a:ext cx="3855566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</a:t>
            </a:r>
            <a:r>
              <a:rPr lang="en-US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：9∶3＝1.2∶0.4</a:t>
            </a:r>
            <a:endParaRPr lang="en-US" altLang="zh-CN" sz="2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00" name="文本框 1"/>
          <p:cNvSpPr txBox="1">
            <a:spLocks noChangeArrowheads="1"/>
          </p:cNvSpPr>
          <p:nvPr/>
        </p:nvSpPr>
        <p:spPr bwMode="auto">
          <a:xfrm>
            <a:off x="866557" y="1949053"/>
            <a:ext cx="292432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9×0.4＝1.2×3  </a:t>
            </a:r>
            <a:endParaRPr lang="en-US" altLang="zh-CN" sz="27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29701" name="文本框 4"/>
          <p:cNvSpPr txBox="1">
            <a:spLocks noChangeArrowheads="1"/>
          </p:cNvSpPr>
          <p:nvPr/>
        </p:nvSpPr>
        <p:spPr bwMode="auto">
          <a:xfrm>
            <a:off x="5682657" y="1949053"/>
            <a:ext cx="1330347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3a＝2b</a:t>
            </a:r>
            <a:endParaRPr lang="en-US" altLang="zh-CN" sz="2700" b="1" dirty="0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3" name="TextBox 8"/>
          <p:cNvSpPr txBox="1">
            <a:spLocks noChangeArrowheads="1"/>
          </p:cNvSpPr>
          <p:nvPr/>
        </p:nvSpPr>
        <p:spPr bwMode="auto">
          <a:xfrm>
            <a:off x="866557" y="3489722"/>
            <a:ext cx="3855566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</a:t>
            </a:r>
            <a:r>
              <a:rPr lang="en-US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：9∶1.2＝3∶0.4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5165164" y="2818210"/>
            <a:ext cx="3212361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</a:t>
            </a:r>
            <a:r>
              <a:rPr lang="en-US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：3∶2＝b∶a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5165164" y="3489722"/>
            <a:ext cx="3212361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示例</a:t>
            </a:r>
            <a:r>
              <a:rPr lang="en-US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：3∶b＝2∶a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1"/>
          <p:cNvSpPr txBox="1">
            <a:spLocks noChangeArrowheads="1"/>
          </p:cNvSpPr>
          <p:nvPr/>
        </p:nvSpPr>
        <p:spPr bwMode="auto">
          <a:xfrm>
            <a:off x="716435" y="516732"/>
            <a:ext cx="3039050" cy="47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6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</a:t>
            </a:r>
            <a:r>
              <a:rPr lang="zh-CN" altLang="en-US" sz="26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按照要求写比例。</a:t>
            </a:r>
          </a:p>
        </p:txBody>
      </p:sp>
      <p:sp>
        <p:nvSpPr>
          <p:cNvPr id="30722" name="文本框 1"/>
          <p:cNvSpPr txBox="1">
            <a:spLocks noChangeArrowheads="1"/>
          </p:cNvSpPr>
          <p:nvPr/>
        </p:nvSpPr>
        <p:spPr bwMode="auto">
          <a:xfrm>
            <a:off x="833603" y="1538288"/>
            <a:ext cx="7956451" cy="106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（1）在比例中，两个内项互为倒数，一个比的前</a:t>
            </a:r>
          </a:p>
          <a:p>
            <a:pPr>
              <a:lnSpc>
                <a:spcPct val="12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    项为7，另一个比的前项为5，写出这个比例。</a:t>
            </a:r>
            <a:endParaRPr lang="en-US" altLang="zh-CN" sz="2700" b="1"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 bwMode="auto">
          <a:xfrm>
            <a:off x="2934086" y="2895600"/>
            <a:ext cx="3139131" cy="958936"/>
            <a:chOff x="6009" y="6080"/>
            <a:chExt cx="6432" cy="2013"/>
          </a:xfrm>
        </p:grpSpPr>
        <p:sp>
          <p:nvSpPr>
            <p:cNvPr id="30724" name="TextBox 22"/>
            <p:cNvSpPr txBox="1">
              <a:spLocks noChangeArrowheads="1"/>
            </p:cNvSpPr>
            <p:nvPr/>
          </p:nvSpPr>
          <p:spPr bwMode="auto">
            <a:xfrm>
              <a:off x="6009" y="6530"/>
              <a:ext cx="6432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700" b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7∶   ＝5∶</a:t>
              </a:r>
            </a:p>
          </p:txBody>
        </p:sp>
        <p:grpSp>
          <p:nvGrpSpPr>
            <p:cNvPr id="30725" name="组合 3"/>
            <p:cNvGrpSpPr/>
            <p:nvPr/>
          </p:nvGrpSpPr>
          <p:grpSpPr bwMode="auto">
            <a:xfrm>
              <a:off x="7232" y="6124"/>
              <a:ext cx="1020" cy="1969"/>
              <a:chOff x="15342" y="6936"/>
              <a:chExt cx="1020" cy="1969"/>
            </a:xfrm>
          </p:grpSpPr>
          <p:sp>
            <p:nvSpPr>
              <p:cNvPr id="30726" name="文本框 1"/>
              <p:cNvSpPr txBox="1">
                <a:spLocks noChangeArrowheads="1"/>
              </p:cNvSpPr>
              <p:nvPr/>
            </p:nvSpPr>
            <p:spPr bwMode="auto">
              <a:xfrm>
                <a:off x="15489" y="7839"/>
                <a:ext cx="728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5</a:t>
                </a:r>
              </a:p>
            </p:txBody>
          </p:sp>
          <p:sp>
            <p:nvSpPr>
              <p:cNvPr id="30727" name="文本框 12"/>
              <p:cNvSpPr txBox="1">
                <a:spLocks noChangeArrowheads="1"/>
              </p:cNvSpPr>
              <p:nvPr/>
            </p:nvSpPr>
            <p:spPr bwMode="auto">
              <a:xfrm>
                <a:off x="15489" y="6936"/>
                <a:ext cx="727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>
                <a:off x="15342" y="7812"/>
                <a:ext cx="102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29" name="组合 2"/>
            <p:cNvGrpSpPr/>
            <p:nvPr/>
          </p:nvGrpSpPr>
          <p:grpSpPr bwMode="auto">
            <a:xfrm>
              <a:off x="10210" y="6080"/>
              <a:ext cx="1020" cy="1985"/>
              <a:chOff x="15343" y="6936"/>
              <a:chExt cx="1020" cy="1985"/>
            </a:xfrm>
          </p:grpSpPr>
          <p:sp>
            <p:nvSpPr>
              <p:cNvPr id="30730" name="文本框 5"/>
              <p:cNvSpPr txBox="1">
                <a:spLocks noChangeArrowheads="1"/>
              </p:cNvSpPr>
              <p:nvPr/>
            </p:nvSpPr>
            <p:spPr bwMode="auto">
              <a:xfrm>
                <a:off x="15489" y="7855"/>
                <a:ext cx="728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7</a:t>
                </a:r>
              </a:p>
            </p:txBody>
          </p:sp>
          <p:sp>
            <p:nvSpPr>
              <p:cNvPr id="30731" name="文本框 6"/>
              <p:cNvSpPr txBox="1">
                <a:spLocks noChangeArrowheads="1"/>
              </p:cNvSpPr>
              <p:nvPr/>
            </p:nvSpPr>
            <p:spPr bwMode="auto">
              <a:xfrm>
                <a:off x="15489" y="6936"/>
                <a:ext cx="727" cy="10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7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1</a:t>
                </a:r>
              </a:p>
            </p:txBody>
          </p:sp>
          <p:cxnSp>
            <p:nvCxnSpPr>
              <p:cNvPr id="8" name="直接连接符 7"/>
              <p:cNvCxnSpPr/>
              <p:nvPr/>
            </p:nvCxnSpPr>
            <p:spPr>
              <a:xfrm>
                <a:off x="15343" y="7811"/>
                <a:ext cx="1020" cy="0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文本框 1"/>
          <p:cNvSpPr txBox="1">
            <a:spLocks noChangeArrowheads="1"/>
          </p:cNvSpPr>
          <p:nvPr/>
        </p:nvSpPr>
        <p:spPr bwMode="auto">
          <a:xfrm>
            <a:off x="890967" y="819150"/>
            <a:ext cx="7561009" cy="98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（2）在一个比例里，两个外项是相邻的两个质</a:t>
            </a:r>
          </a:p>
          <a:p>
            <a:pPr>
              <a:lnSpc>
                <a:spcPct val="110000"/>
              </a:lnSpc>
            </a:pPr>
            <a:r>
              <a:rPr lang="zh-CN" altLang="zh-CN" sz="2700" b="1">
                <a:latin typeface="楷体" panose="02010609060101010101" pitchFamily="49" charset="-122"/>
                <a:ea typeface="楷体" panose="02010609060101010101" pitchFamily="49" charset="-122"/>
              </a:rPr>
              <a:t>     数，已知一个内项是1，写出这个比例。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219684" y="1995488"/>
            <a:ext cx="2044341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2∶1＝6∶3</a:t>
            </a:r>
            <a:endParaRPr lang="zh-CN" altLang="en-US" sz="27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875503" y="2688432"/>
            <a:ext cx="232139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或2∶6＝1∶3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875503" y="3305175"/>
            <a:ext cx="232139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或3∶6＝1∶2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75503" y="3921919"/>
            <a:ext cx="232139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或3∶1＝6∶2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4" descr="图片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239" y="125017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48"/>
          <p:cNvSpPr>
            <a:spLocks noChangeArrowheads="1"/>
          </p:cNvSpPr>
          <p:nvPr/>
        </p:nvSpPr>
        <p:spPr bwMode="auto">
          <a:xfrm>
            <a:off x="917818" y="2208610"/>
            <a:ext cx="730836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在比例里，两个内项的积等于两个外项的积，这叫作比例的基本性质。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649" y="1304827"/>
            <a:ext cx="5047019" cy="466725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52251" tIns="26126" rIns="52251" bIns="26126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700" b="1" noProof="1">
                <a:latin typeface="楷体" panose="02010609060101010101" pitchFamily="49" charset="-122"/>
                <a:ea typeface="楷体" panose="02010609060101010101" pitchFamily="49" charset="-122"/>
              </a:rPr>
              <a:t>这节课你们都学会了哪些知识？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6" descr="图片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830" y="415783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文本框 1"/>
          <p:cNvSpPr txBox="1">
            <a:spLocks noChangeArrowheads="1"/>
          </p:cNvSpPr>
          <p:nvPr/>
        </p:nvSpPr>
        <p:spPr bwMode="auto">
          <a:xfrm>
            <a:off x="755491" y="1714501"/>
            <a:ext cx="7855150" cy="206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1.理解比例的基本性质。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（重点）</a:t>
            </a:r>
          </a:p>
          <a:p>
            <a:pPr>
              <a:lnSpc>
                <a:spcPct val="120000"/>
              </a:lnSpc>
            </a:pPr>
            <a:endParaRPr lang="zh-CN" altLang="en-US" sz="27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2.会根据比例的基本性质正确地判断两个比能否</a:t>
            </a:r>
          </a:p>
          <a:p>
            <a:pPr>
              <a:lnSpc>
                <a:spcPct val="120000"/>
              </a:lnSpc>
            </a:pP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组成比例。 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图片 5" descr="图片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51" y="122635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4" name="组合 6"/>
          <p:cNvGrpSpPr/>
          <p:nvPr/>
        </p:nvGrpSpPr>
        <p:grpSpPr bwMode="auto">
          <a:xfrm>
            <a:off x="1039868" y="1352550"/>
            <a:ext cx="7086234" cy="2970610"/>
            <a:chOff x="2107" y="3122"/>
            <a:chExt cx="14514" cy="6236"/>
          </a:xfrm>
        </p:grpSpPr>
        <p:sp>
          <p:nvSpPr>
            <p:cNvPr id="3" name="矩形 2"/>
            <p:cNvSpPr/>
            <p:nvPr/>
          </p:nvSpPr>
          <p:spPr>
            <a:xfrm>
              <a:off x="2107" y="3122"/>
              <a:ext cx="14514" cy="6236"/>
            </a:xfrm>
            <a:prstGeom prst="rect">
              <a:avLst/>
            </a:prstGeom>
            <a:solidFill>
              <a:srgbClr val="FFB343"/>
            </a:solidFill>
            <a:ln>
              <a:solidFill>
                <a:srgbClr val="F8DC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5" name="矩形 4"/>
            <p:cNvSpPr/>
            <p:nvPr/>
          </p:nvSpPr>
          <p:spPr>
            <a:xfrm>
              <a:off x="2479" y="3417"/>
              <a:ext cx="13724" cy="5694"/>
            </a:xfrm>
            <a:prstGeom prst="rect">
              <a:avLst/>
            </a:prstGeom>
            <a:solidFill>
              <a:srgbClr val="00493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670868" y="2075260"/>
            <a:ext cx="4532944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作业</a:t>
            </a:r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完成教材相关练习</a:t>
            </a: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题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670868" y="2999185"/>
            <a:ext cx="5802266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作业</a:t>
            </a:r>
            <a:r>
              <a:rPr lang="en-US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完成对应的练习题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6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4"/>
          <p:cNvSpPr txBox="1">
            <a:spLocks noChangeArrowheads="1"/>
          </p:cNvSpPr>
          <p:nvPr/>
        </p:nvSpPr>
        <p:spPr bwMode="auto">
          <a:xfrm>
            <a:off x="565093" y="885825"/>
            <a:ext cx="2368994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）填一填。</a:t>
            </a:r>
          </a:p>
        </p:txBody>
      </p:sp>
      <p:pic>
        <p:nvPicPr>
          <p:cNvPr id="7170" name="图片 3" descr="图片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589" y="119063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14"/>
          <p:cNvSpPr txBox="1">
            <a:spLocks noChangeArrowheads="1"/>
          </p:cNvSpPr>
          <p:nvPr/>
        </p:nvSpPr>
        <p:spPr bwMode="auto">
          <a:xfrm>
            <a:off x="1502438" y="1535907"/>
            <a:ext cx="5511786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2∶3 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＝（   ）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∶9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12∶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1502439" y="2328863"/>
            <a:ext cx="6451573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0.3∶0.7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＝（    ）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∶14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9∶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（     ）</a:t>
            </a:r>
          </a:p>
        </p:txBody>
      </p:sp>
      <p:sp>
        <p:nvSpPr>
          <p:cNvPr id="6167" name="文本框 29"/>
          <p:cNvSpPr txBox="1">
            <a:spLocks noChangeArrowheads="1"/>
          </p:cNvSpPr>
          <p:nvPr/>
        </p:nvSpPr>
        <p:spPr bwMode="auto">
          <a:xfrm>
            <a:off x="3284371" y="1535907"/>
            <a:ext cx="356387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4" name="文本框 29"/>
          <p:cNvSpPr txBox="1">
            <a:spLocks noChangeArrowheads="1"/>
          </p:cNvSpPr>
          <p:nvPr/>
        </p:nvSpPr>
        <p:spPr bwMode="auto">
          <a:xfrm>
            <a:off x="5971916" y="1503760"/>
            <a:ext cx="49796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</a:p>
        </p:txBody>
      </p:sp>
      <p:sp>
        <p:nvSpPr>
          <p:cNvPr id="5" name="文本框 29"/>
          <p:cNvSpPr txBox="1">
            <a:spLocks noChangeArrowheads="1"/>
          </p:cNvSpPr>
          <p:nvPr/>
        </p:nvSpPr>
        <p:spPr bwMode="auto">
          <a:xfrm>
            <a:off x="3871432" y="2328863"/>
            <a:ext cx="465012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</a:p>
        </p:txBody>
      </p:sp>
      <p:sp>
        <p:nvSpPr>
          <p:cNvPr id="6" name="文本框 29"/>
          <p:cNvSpPr txBox="1">
            <a:spLocks noChangeArrowheads="1"/>
          </p:cNvSpPr>
          <p:nvPr/>
        </p:nvSpPr>
        <p:spPr bwMode="auto">
          <a:xfrm>
            <a:off x="6892174" y="2330054"/>
            <a:ext cx="565092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</a:p>
        </p:txBody>
      </p:sp>
      <p:sp>
        <p:nvSpPr>
          <p:cNvPr id="7177" name="Text Box 14"/>
          <p:cNvSpPr txBox="1">
            <a:spLocks noChangeArrowheads="1"/>
          </p:cNvSpPr>
          <p:nvPr/>
        </p:nvSpPr>
        <p:spPr bwMode="auto">
          <a:xfrm>
            <a:off x="565093" y="3087291"/>
            <a:ext cx="7835622" cy="898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）在比例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1∶2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4∶6</a:t>
            </a:r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中，哪些是内项，哪些是</a:t>
            </a:r>
          </a:p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     外项？学生独立完成，全班交流讨论。</a:t>
            </a:r>
          </a:p>
        </p:txBody>
      </p:sp>
      <p:sp>
        <p:nvSpPr>
          <p:cNvPr id="9" name="文本框 29"/>
          <p:cNvSpPr txBox="1">
            <a:spLocks noChangeArrowheads="1"/>
          </p:cNvSpPr>
          <p:nvPr/>
        </p:nvSpPr>
        <p:spPr bwMode="auto">
          <a:xfrm>
            <a:off x="1967449" y="4098132"/>
            <a:ext cx="454759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en-US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是内项；</a:t>
            </a:r>
            <a:r>
              <a:rPr lang="en-US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7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是外项。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7" grpId="0"/>
      <p:bldP spid="4" grpId="0"/>
      <p:bldP spid="5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 bwMode="auto">
          <a:xfrm>
            <a:off x="1127744" y="1528762"/>
            <a:ext cx="7415769" cy="2415779"/>
            <a:chOff x="1811" y="4973"/>
            <a:chExt cx="15189" cy="5076"/>
          </a:xfrm>
        </p:grpSpPr>
        <p:grpSp>
          <p:nvGrpSpPr>
            <p:cNvPr id="9218" name="组合 24"/>
            <p:cNvGrpSpPr/>
            <p:nvPr/>
          </p:nvGrpSpPr>
          <p:grpSpPr bwMode="auto">
            <a:xfrm>
              <a:off x="1811" y="4973"/>
              <a:ext cx="10947" cy="5076"/>
              <a:chOff x="1811" y="4973"/>
              <a:chExt cx="10947" cy="5076"/>
            </a:xfrm>
          </p:grpSpPr>
          <p:sp>
            <p:nvSpPr>
              <p:cNvPr id="9219" name="Text Box 14"/>
              <p:cNvSpPr txBox="1">
                <a:spLocks noChangeArrowheads="1"/>
              </p:cNvSpPr>
              <p:nvPr/>
            </p:nvSpPr>
            <p:spPr bwMode="auto">
              <a:xfrm>
                <a:off x="3043" y="5682"/>
                <a:ext cx="9397" cy="36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7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上节课我们学习比例的意义，会判断两个比能否组成比例，这节课我们进一步学习有关比例的知识。</a:t>
                </a:r>
              </a:p>
            </p:txBody>
          </p:sp>
          <p:sp>
            <p:nvSpPr>
              <p:cNvPr id="24" name="云形标注 23"/>
              <p:cNvSpPr/>
              <p:nvPr/>
            </p:nvSpPr>
            <p:spPr>
              <a:xfrm>
                <a:off x="1811" y="4973"/>
                <a:ext cx="10947" cy="5076"/>
              </a:xfrm>
              <a:prstGeom prst="cloudCallout">
                <a:avLst>
                  <a:gd name="adj1" fmla="val 59593"/>
                  <a:gd name="adj2" fmla="val 10102"/>
                </a:avLst>
              </a:prstGeom>
              <a:noFill/>
              <a:ln w="31750">
                <a:solidFill>
                  <a:srgbClr val="94F41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pic>
          <p:nvPicPr>
            <p:cNvPr id="9221" name="图片 25" descr="1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55" y="6537"/>
              <a:ext cx="2645" cy="27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3" descr="图片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266" y="119063"/>
            <a:ext cx="2109027" cy="650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6" name="图片 2" descr="标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41" y="808435"/>
            <a:ext cx="1657442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5"/>
          <p:cNvSpPr txBox="1">
            <a:spLocks noChangeArrowheads="1"/>
          </p:cNvSpPr>
          <p:nvPr/>
        </p:nvSpPr>
        <p:spPr bwMode="auto">
          <a:xfrm>
            <a:off x="637102" y="797719"/>
            <a:ext cx="1229046" cy="45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5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知识点</a:t>
            </a:r>
          </a:p>
        </p:txBody>
      </p:sp>
      <p:sp>
        <p:nvSpPr>
          <p:cNvPr id="11268" name="文本框 7"/>
          <p:cNvSpPr txBox="1">
            <a:spLocks noChangeArrowheads="1"/>
          </p:cNvSpPr>
          <p:nvPr/>
        </p:nvSpPr>
        <p:spPr bwMode="auto">
          <a:xfrm>
            <a:off x="2062648" y="808435"/>
            <a:ext cx="2536203" cy="45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比例的基本性质</a:t>
            </a:r>
          </a:p>
        </p:txBody>
      </p:sp>
      <p:grpSp>
        <p:nvGrpSpPr>
          <p:cNvPr id="11269" name="组合 2"/>
          <p:cNvGrpSpPr/>
          <p:nvPr/>
        </p:nvGrpSpPr>
        <p:grpSpPr bwMode="auto">
          <a:xfrm>
            <a:off x="402766" y="1584722"/>
            <a:ext cx="8379966" cy="923204"/>
            <a:chOff x="757" y="2987"/>
            <a:chExt cx="17165" cy="1939"/>
          </a:xfrm>
        </p:grpSpPr>
        <p:sp>
          <p:nvSpPr>
            <p:cNvPr id="11270" name="矩形 48"/>
            <p:cNvSpPr>
              <a:spLocks noChangeArrowheads="1"/>
            </p:cNvSpPr>
            <p:nvPr/>
          </p:nvSpPr>
          <p:spPr bwMode="auto">
            <a:xfrm>
              <a:off x="1550" y="2987"/>
              <a:ext cx="16372" cy="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7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写出上一课时学习的几个比例，仔细观察，你会有新的发现。</a:t>
              </a:r>
            </a:p>
          </p:txBody>
        </p:sp>
        <p:sp>
          <p:nvSpPr>
            <p:cNvPr id="5" name="椭圆 1"/>
            <p:cNvSpPr/>
            <p:nvPr/>
          </p:nvSpPr>
          <p:spPr>
            <a:xfrm>
              <a:off x="757" y="3102"/>
              <a:ext cx="680" cy="68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A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3000"/>
                </a:lnSpc>
              </a:pPr>
              <a:endParaRPr lang="zh-CN" altLang="en-US" noProof="1"/>
            </a:p>
          </p:txBody>
        </p:sp>
      </p:grpSp>
      <p:sp>
        <p:nvSpPr>
          <p:cNvPr id="11272" name="Text Box 14"/>
          <p:cNvSpPr txBox="1">
            <a:spLocks noChangeArrowheads="1"/>
          </p:cNvSpPr>
          <p:nvPr/>
        </p:nvSpPr>
        <p:spPr bwMode="auto">
          <a:xfrm>
            <a:off x="976401" y="2740819"/>
            <a:ext cx="2367774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12∶6＝8∶4</a:t>
            </a:r>
          </a:p>
        </p:txBody>
      </p:sp>
      <p:sp>
        <p:nvSpPr>
          <p:cNvPr id="11273" name="Text Box 14"/>
          <p:cNvSpPr txBox="1">
            <a:spLocks noChangeArrowheads="1"/>
          </p:cNvSpPr>
          <p:nvPr/>
        </p:nvSpPr>
        <p:spPr bwMode="auto">
          <a:xfrm>
            <a:off x="5343357" y="2740819"/>
            <a:ext cx="236899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6∶4＝3∶2</a:t>
            </a:r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976401" y="3743325"/>
            <a:ext cx="2367774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3∶2＝15∶10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/>
        </p:nvSpPr>
        <p:spPr bwMode="auto">
          <a:xfrm>
            <a:off x="5343357" y="3743325"/>
            <a:ext cx="2368995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zh-CN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10∶2＝15∶3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/>
          <p:cNvGrpSpPr/>
          <p:nvPr/>
        </p:nvGrpSpPr>
        <p:grpSpPr bwMode="auto">
          <a:xfrm>
            <a:off x="1003253" y="639366"/>
            <a:ext cx="7468251" cy="1778794"/>
            <a:chOff x="2361" y="6848"/>
            <a:chExt cx="15298" cy="3733"/>
          </a:xfrm>
        </p:grpSpPr>
        <p:grpSp>
          <p:nvGrpSpPr>
            <p:cNvPr id="13314" name="组合 5"/>
            <p:cNvGrpSpPr/>
            <p:nvPr/>
          </p:nvGrpSpPr>
          <p:grpSpPr bwMode="auto">
            <a:xfrm>
              <a:off x="2361" y="7270"/>
              <a:ext cx="11270" cy="3311"/>
              <a:chOff x="5806" y="1205"/>
              <a:chExt cx="11269" cy="3310"/>
            </a:xfrm>
          </p:grpSpPr>
          <p:sp>
            <p:nvSpPr>
              <p:cNvPr id="13315" name="矩形 48"/>
              <p:cNvSpPr>
                <a:spLocks noChangeArrowheads="1"/>
              </p:cNvSpPr>
              <p:nvPr/>
            </p:nvSpPr>
            <p:spPr bwMode="auto">
              <a:xfrm>
                <a:off x="6149" y="1498"/>
                <a:ext cx="10584" cy="2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请同学们分别计算出这四组比例中两个外项的积两个内线的积，然后比一比，看你能发现什么？</a:t>
                </a:r>
              </a:p>
            </p:txBody>
          </p:sp>
          <p:sp>
            <p:nvSpPr>
              <p:cNvPr id="14" name="圆角矩形标注 13"/>
              <p:cNvSpPr/>
              <p:nvPr/>
            </p:nvSpPr>
            <p:spPr>
              <a:xfrm>
                <a:off x="5806" y="1205"/>
                <a:ext cx="11269" cy="3310"/>
              </a:xfrm>
              <a:prstGeom prst="wedgeRoundRectCallout">
                <a:avLst>
                  <a:gd name="adj1" fmla="val 54591"/>
                  <a:gd name="adj2" fmla="val -6957"/>
                  <a:gd name="adj3" fmla="val 16667"/>
                </a:avLst>
              </a:prstGeom>
              <a:noFill/>
              <a:ln w="31750">
                <a:solidFill>
                  <a:srgbClr val="94F41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pic>
          <p:nvPicPr>
            <p:cNvPr id="13317" name="图片 20" descr="46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4408" y="6848"/>
              <a:ext cx="3251" cy="3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组合 6"/>
          <p:cNvGrpSpPr/>
          <p:nvPr/>
        </p:nvGrpSpPr>
        <p:grpSpPr bwMode="auto">
          <a:xfrm>
            <a:off x="1458501" y="2847975"/>
            <a:ext cx="6738390" cy="1344216"/>
            <a:chOff x="2987" y="5980"/>
            <a:chExt cx="13803" cy="2822"/>
          </a:xfrm>
        </p:grpSpPr>
        <p:grpSp>
          <p:nvGrpSpPr>
            <p:cNvPr id="13319" name="组合 4"/>
            <p:cNvGrpSpPr/>
            <p:nvPr/>
          </p:nvGrpSpPr>
          <p:grpSpPr bwMode="auto">
            <a:xfrm>
              <a:off x="6190" y="6420"/>
              <a:ext cx="10600" cy="2382"/>
              <a:chOff x="6190" y="6420"/>
              <a:chExt cx="10600" cy="2382"/>
            </a:xfrm>
          </p:grpSpPr>
          <p:sp>
            <p:nvSpPr>
              <p:cNvPr id="13320" name="文本框 2"/>
              <p:cNvSpPr txBox="1">
                <a:spLocks noChangeArrowheads="1"/>
              </p:cNvSpPr>
              <p:nvPr/>
            </p:nvSpPr>
            <p:spPr bwMode="auto">
              <a:xfrm>
                <a:off x="6322" y="6599"/>
                <a:ext cx="10468" cy="2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30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我们分别计算四个比例的内项和外项的积，寻找规律。</a:t>
                </a:r>
              </a:p>
            </p:txBody>
          </p:sp>
          <p:sp>
            <p:nvSpPr>
              <p:cNvPr id="4" name="矩形标注 3"/>
              <p:cNvSpPr/>
              <p:nvPr/>
            </p:nvSpPr>
            <p:spPr>
              <a:xfrm>
                <a:off x="6190" y="6420"/>
                <a:ext cx="10320" cy="2382"/>
              </a:xfrm>
              <a:prstGeom prst="wedgeRectCallout">
                <a:avLst>
                  <a:gd name="adj1" fmla="val -57268"/>
                  <a:gd name="adj2" fmla="val -5018"/>
                </a:avLst>
              </a:prstGeom>
              <a:noFill/>
              <a:ln w="38100">
                <a:solidFill>
                  <a:srgbClr val="F5B88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pic>
          <p:nvPicPr>
            <p:cNvPr id="13322" name="图片 5" descr="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7" y="5980"/>
              <a:ext cx="1796" cy="2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"/>
          <p:cNvSpPr txBox="1">
            <a:spLocks noChangeArrowheads="1"/>
          </p:cNvSpPr>
          <p:nvPr/>
        </p:nvSpPr>
        <p:spPr bwMode="auto">
          <a:xfrm>
            <a:off x="1691616" y="565547"/>
            <a:ext cx="220910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 dirty="0">
                <a:latin typeface="楷体" panose="02010609060101010101" pitchFamily="49" charset="-122"/>
                <a:ea typeface="楷体" panose="02010609060101010101" pitchFamily="49" charset="-122"/>
              </a:rPr>
              <a:t>12∶6＝8∶4      </a:t>
            </a:r>
          </a:p>
        </p:txBody>
      </p:sp>
      <p:sp>
        <p:nvSpPr>
          <p:cNvPr id="3" name="右箭头 2"/>
          <p:cNvSpPr/>
          <p:nvPr/>
        </p:nvSpPr>
        <p:spPr>
          <a:xfrm>
            <a:off x="4108209" y="672703"/>
            <a:ext cx="663953" cy="270272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065083" y="567929"/>
            <a:ext cx="220910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12×4＝6×8</a:t>
            </a:r>
          </a:p>
        </p:txBody>
      </p:sp>
      <p:sp>
        <p:nvSpPr>
          <p:cNvPr id="15364" name="文本框 9"/>
          <p:cNvSpPr txBox="1">
            <a:spLocks noChangeArrowheads="1"/>
          </p:cNvSpPr>
          <p:nvPr/>
        </p:nvSpPr>
        <p:spPr bwMode="auto">
          <a:xfrm>
            <a:off x="1855163" y="1447800"/>
            <a:ext cx="2045561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6∶4＝3∶2</a:t>
            </a:r>
          </a:p>
        </p:txBody>
      </p:sp>
      <p:sp>
        <p:nvSpPr>
          <p:cNvPr id="11" name="右箭头 10"/>
          <p:cNvSpPr/>
          <p:nvPr/>
        </p:nvSpPr>
        <p:spPr>
          <a:xfrm>
            <a:off x="4130178" y="1552576"/>
            <a:ext cx="663953" cy="270272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065083" y="1459707"/>
            <a:ext cx="2209108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6×2＝4×3</a:t>
            </a:r>
          </a:p>
        </p:txBody>
      </p:sp>
      <p:sp>
        <p:nvSpPr>
          <p:cNvPr id="13" name="右箭头 12"/>
          <p:cNvSpPr/>
          <p:nvPr/>
        </p:nvSpPr>
        <p:spPr>
          <a:xfrm>
            <a:off x="4108209" y="2433638"/>
            <a:ext cx="663953" cy="270272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065083" y="2355057"/>
            <a:ext cx="2419035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3×10＝2×15</a:t>
            </a:r>
          </a:p>
        </p:txBody>
      </p:sp>
      <p:sp>
        <p:nvSpPr>
          <p:cNvPr id="15" name="右箭头 14"/>
          <p:cNvSpPr/>
          <p:nvPr/>
        </p:nvSpPr>
        <p:spPr>
          <a:xfrm>
            <a:off x="4108209" y="3314701"/>
            <a:ext cx="663953" cy="269081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5065083" y="3209925"/>
            <a:ext cx="2519116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10×3＝2×15</a:t>
            </a:r>
          </a:p>
        </p:txBody>
      </p:sp>
      <p:sp>
        <p:nvSpPr>
          <p:cNvPr id="15371" name="文本框 16"/>
          <p:cNvSpPr txBox="1">
            <a:spLocks noChangeArrowheads="1"/>
          </p:cNvSpPr>
          <p:nvPr/>
        </p:nvSpPr>
        <p:spPr bwMode="auto">
          <a:xfrm>
            <a:off x="1481690" y="2356248"/>
            <a:ext cx="241903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3∶2＝15∶10</a:t>
            </a:r>
          </a:p>
        </p:txBody>
      </p:sp>
      <p:sp>
        <p:nvSpPr>
          <p:cNvPr id="15372" name="文本框 17"/>
          <p:cNvSpPr txBox="1">
            <a:spLocks noChangeArrowheads="1"/>
          </p:cNvSpPr>
          <p:nvPr/>
        </p:nvSpPr>
        <p:spPr bwMode="auto">
          <a:xfrm>
            <a:off x="1480469" y="3207544"/>
            <a:ext cx="242025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10∶2＝15∶3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1691616" y="4157663"/>
            <a:ext cx="6510157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发现：两个内项的积等于两个外项的积。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471925" y="4731544"/>
            <a:ext cx="6532126" cy="0"/>
          </a:xfrm>
          <a:prstGeom prst="line">
            <a:avLst/>
          </a:prstGeom>
          <a:ln w="38100">
            <a:solidFill>
              <a:srgbClr val="EB27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9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67858" y="1447800"/>
            <a:ext cx="263994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15∶12＝10∶8</a:t>
            </a:r>
          </a:p>
        </p:txBody>
      </p:sp>
      <p:grpSp>
        <p:nvGrpSpPr>
          <p:cNvPr id="33" name="组合 32"/>
          <p:cNvGrpSpPr/>
          <p:nvPr/>
        </p:nvGrpSpPr>
        <p:grpSpPr bwMode="auto">
          <a:xfrm>
            <a:off x="1099673" y="3538538"/>
            <a:ext cx="7271750" cy="1016794"/>
            <a:chOff x="285" y="7499"/>
            <a:chExt cx="14896" cy="2133"/>
          </a:xfrm>
        </p:grpSpPr>
        <p:grpSp>
          <p:nvGrpSpPr>
            <p:cNvPr id="17411" name="组合 28"/>
            <p:cNvGrpSpPr/>
            <p:nvPr/>
          </p:nvGrpSpPr>
          <p:grpSpPr bwMode="auto">
            <a:xfrm>
              <a:off x="285" y="7499"/>
              <a:ext cx="11096" cy="2133"/>
              <a:chOff x="285" y="7499"/>
              <a:chExt cx="11096" cy="2133"/>
            </a:xfrm>
          </p:grpSpPr>
          <p:sp>
            <p:nvSpPr>
              <p:cNvPr id="17412" name="文本框 24"/>
              <p:cNvSpPr txBox="1">
                <a:spLocks noChangeArrowheads="1"/>
              </p:cNvSpPr>
              <p:nvPr/>
            </p:nvSpPr>
            <p:spPr bwMode="auto">
              <a:xfrm>
                <a:off x="434" y="7612"/>
                <a:ext cx="10862" cy="19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700" b="1">
                    <a:latin typeface="楷体" panose="02010609060101010101" pitchFamily="49" charset="-122"/>
                    <a:ea typeface="楷体" panose="02010609060101010101" pitchFamily="49" charset="-122"/>
                  </a:rPr>
                  <a:t>通过验证可以得出：</a:t>
                </a:r>
                <a:r>
                  <a:rPr lang="zh-CN" altLang="en-US" sz="2700" b="1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在比例里，两个内项的积等于两个外项的积。</a:t>
                </a:r>
              </a:p>
            </p:txBody>
          </p:sp>
          <p:sp>
            <p:nvSpPr>
              <p:cNvPr id="28" name="矩形标注 27"/>
              <p:cNvSpPr/>
              <p:nvPr/>
            </p:nvSpPr>
            <p:spPr>
              <a:xfrm>
                <a:off x="285" y="7499"/>
                <a:ext cx="11096" cy="2133"/>
              </a:xfrm>
              <a:prstGeom prst="wedgeRectCallout">
                <a:avLst>
                  <a:gd name="adj1" fmla="val 60367"/>
                  <a:gd name="adj2" fmla="val -18342"/>
                </a:avLst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pic>
          <p:nvPicPr>
            <p:cNvPr id="17414" name="图片 31" descr="10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7" y="7499"/>
              <a:ext cx="2224" cy="20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415" name="组合 2"/>
          <p:cNvGrpSpPr/>
          <p:nvPr/>
        </p:nvGrpSpPr>
        <p:grpSpPr bwMode="auto">
          <a:xfrm>
            <a:off x="482099" y="684610"/>
            <a:ext cx="8004051" cy="507659"/>
            <a:chOff x="757" y="2987"/>
            <a:chExt cx="16395" cy="1067"/>
          </a:xfrm>
        </p:grpSpPr>
        <p:sp>
          <p:nvSpPr>
            <p:cNvPr id="17416" name="矩形 48"/>
            <p:cNvSpPr>
              <a:spLocks noChangeArrowheads="1"/>
            </p:cNvSpPr>
            <p:nvPr/>
          </p:nvSpPr>
          <p:spPr bwMode="auto">
            <a:xfrm>
              <a:off x="1550" y="2987"/>
              <a:ext cx="15602" cy="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7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淘气的发现你同意吗？在写几个比例验证一下。</a:t>
              </a:r>
            </a:p>
          </p:txBody>
        </p:sp>
        <p:sp>
          <p:nvSpPr>
            <p:cNvPr id="5" name="椭圆 1"/>
            <p:cNvSpPr/>
            <p:nvPr/>
          </p:nvSpPr>
          <p:spPr>
            <a:xfrm>
              <a:off x="757" y="3102"/>
              <a:ext cx="680" cy="67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A2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33000"/>
                </a:lnSpc>
              </a:pPr>
              <a:endParaRPr lang="zh-CN" altLang="en-US" noProof="1"/>
            </a:p>
          </p:txBody>
        </p:sp>
      </p:grpSp>
      <p:sp>
        <p:nvSpPr>
          <p:cNvPr id="4" name="右箭头 3"/>
          <p:cNvSpPr/>
          <p:nvPr/>
        </p:nvSpPr>
        <p:spPr>
          <a:xfrm>
            <a:off x="3754264" y="1552576"/>
            <a:ext cx="663953" cy="270272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711138" y="1447800"/>
            <a:ext cx="2630182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15×8＝12×10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967858" y="2330054"/>
            <a:ext cx="2639945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latin typeface="楷体" panose="02010609060101010101" pitchFamily="49" charset="-122"/>
                <a:ea typeface="楷体" panose="02010609060101010101" pitchFamily="49" charset="-122"/>
              </a:rPr>
              <a:t>1.5∶0.5＝3∶1</a:t>
            </a:r>
          </a:p>
        </p:txBody>
      </p:sp>
      <p:sp>
        <p:nvSpPr>
          <p:cNvPr id="8" name="右箭头 7"/>
          <p:cNvSpPr/>
          <p:nvPr/>
        </p:nvSpPr>
        <p:spPr>
          <a:xfrm>
            <a:off x="3754264" y="2434828"/>
            <a:ext cx="663953" cy="270272"/>
          </a:xfrm>
          <a:prstGeom prst="rightArrow">
            <a:avLst/>
          </a:prstGeom>
          <a:solidFill>
            <a:srgbClr val="E3007E"/>
          </a:solidFill>
          <a:ln>
            <a:solidFill>
              <a:srgbClr val="E300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9668" tIns="34834" rIns="69668" bIns="34834" anchor="ctr"/>
          <a:lstStyle/>
          <a:p>
            <a:pPr algn="ctr"/>
            <a:endParaRPr lang="zh-CN" altLang="en-US" noProof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711138" y="2330054"/>
            <a:ext cx="2630182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668" tIns="34834" rIns="69668" bIns="34834">
            <a:spAutoFit/>
          </a:bodyPr>
          <a:lstStyle/>
          <a:p>
            <a:r>
              <a:rPr lang="zh-CN" altLang="en-US" sz="27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1.5×1＝0.5×3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9" grpId="0"/>
      <p:bldP spid="6" grpId="0"/>
      <p:bldP spid="8" grpId="0" bldLvl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854351" y="858441"/>
            <a:ext cx="6435707" cy="1368028"/>
            <a:chOff x="1116" y="987"/>
            <a:chExt cx="13181" cy="2873"/>
          </a:xfrm>
        </p:grpSpPr>
        <p:grpSp>
          <p:nvGrpSpPr>
            <p:cNvPr id="19458" name="组合 35"/>
            <p:cNvGrpSpPr/>
            <p:nvPr/>
          </p:nvGrpSpPr>
          <p:grpSpPr bwMode="auto">
            <a:xfrm>
              <a:off x="4573" y="1722"/>
              <a:ext cx="9724" cy="1730"/>
              <a:chOff x="5009" y="3905"/>
              <a:chExt cx="9724" cy="1731"/>
            </a:xfrm>
          </p:grpSpPr>
          <p:sp>
            <p:nvSpPr>
              <p:cNvPr id="38" name="圆角矩形标注 37"/>
              <p:cNvSpPr/>
              <p:nvPr/>
            </p:nvSpPr>
            <p:spPr>
              <a:xfrm>
                <a:off x="5009" y="3905"/>
                <a:ext cx="9724" cy="1731"/>
              </a:xfrm>
              <a:prstGeom prst="wedgeRoundRectCallout">
                <a:avLst>
                  <a:gd name="adj1" fmla="val -55870"/>
                  <a:gd name="adj2" fmla="val -6908"/>
                  <a:gd name="adj3" fmla="val 16667"/>
                </a:avLst>
              </a:prstGeom>
              <a:noFill/>
              <a:ln w="31750">
                <a:solidFill>
                  <a:srgbClr val="E3007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  <p:sp>
            <p:nvSpPr>
              <p:cNvPr id="19460" name="矩形 17"/>
              <p:cNvSpPr>
                <a:spLocks noChangeArrowheads="1"/>
              </p:cNvSpPr>
              <p:nvPr/>
            </p:nvSpPr>
            <p:spPr bwMode="auto">
              <a:xfrm>
                <a:off x="5390" y="4287"/>
                <a:ext cx="9342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zh-CN" sz="2600" b="1" dirty="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你们能总结下发现的规律吗？</a:t>
                </a:r>
              </a:p>
            </p:txBody>
          </p:sp>
        </p:grpSp>
        <p:pic>
          <p:nvPicPr>
            <p:cNvPr id="19461" name="图片 1" descr="3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" y="987"/>
              <a:ext cx="2502" cy="2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组合 11"/>
          <p:cNvGrpSpPr/>
          <p:nvPr/>
        </p:nvGrpSpPr>
        <p:grpSpPr bwMode="auto">
          <a:xfrm>
            <a:off x="1063058" y="2828925"/>
            <a:ext cx="7346200" cy="1347788"/>
            <a:chOff x="2177" y="5939"/>
            <a:chExt cx="15049" cy="2830"/>
          </a:xfrm>
        </p:grpSpPr>
        <p:grpSp>
          <p:nvGrpSpPr>
            <p:cNvPr id="19463" name="组合 28"/>
            <p:cNvGrpSpPr/>
            <p:nvPr/>
          </p:nvGrpSpPr>
          <p:grpSpPr bwMode="auto">
            <a:xfrm>
              <a:off x="2177" y="6272"/>
              <a:ext cx="11596" cy="2162"/>
              <a:chOff x="468" y="6149"/>
              <a:chExt cx="11596" cy="2163"/>
            </a:xfrm>
          </p:grpSpPr>
          <p:sp>
            <p:nvSpPr>
              <p:cNvPr id="19464" name="文本框 24"/>
              <p:cNvSpPr txBox="1">
                <a:spLocks noChangeArrowheads="1"/>
              </p:cNvSpPr>
              <p:nvPr/>
            </p:nvSpPr>
            <p:spPr bwMode="auto">
              <a:xfrm>
                <a:off x="770" y="6335"/>
                <a:ext cx="11293" cy="1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 sz="26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在比例里。两个内项的积等于两个外项的积，这叫作比例的基本性质。</a:t>
                </a:r>
              </a:p>
            </p:txBody>
          </p:sp>
          <p:sp>
            <p:nvSpPr>
              <p:cNvPr id="28" name="矩形标注 27"/>
              <p:cNvSpPr/>
              <p:nvPr/>
            </p:nvSpPr>
            <p:spPr>
              <a:xfrm>
                <a:off x="468" y="6149"/>
                <a:ext cx="11596" cy="2163"/>
              </a:xfrm>
              <a:prstGeom prst="wedgeRectCallout">
                <a:avLst>
                  <a:gd name="adj1" fmla="val 58668"/>
                  <a:gd name="adj2" fmla="val -17021"/>
                </a:avLst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zh-CN" altLang="en-US" noProof="1"/>
              </a:p>
            </p:txBody>
          </p:sp>
        </p:grpSp>
        <p:pic>
          <p:nvPicPr>
            <p:cNvPr id="19466" name="图片 2" descr="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24" y="5939"/>
              <a:ext cx="1802" cy="2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804f8f90-6b9a-4f37-b4da-a82f96252237}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991</Words>
  <Application>Microsoft Office PowerPoint</Application>
  <PresentationFormat>全屏显示(16:9)</PresentationFormat>
  <Paragraphs>109</Paragraphs>
  <Slides>20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2018-10-27T09:08:00Z</dcterms:created>
  <dcterms:modified xsi:type="dcterms:W3CDTF">2023-01-16T20:31:55Z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AB51C925750D4E29AB0B131E62967A45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