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29" r:id="rId2"/>
    <p:sldId id="414" r:id="rId3"/>
    <p:sldId id="415" r:id="rId4"/>
    <p:sldId id="452" r:id="rId5"/>
    <p:sldId id="450" r:id="rId6"/>
    <p:sldId id="416" r:id="rId7"/>
    <p:sldId id="417" r:id="rId8"/>
    <p:sldId id="418" r:id="rId9"/>
    <p:sldId id="420" r:id="rId10"/>
    <p:sldId id="451" r:id="rId11"/>
    <p:sldId id="422" r:id="rId12"/>
    <p:sldId id="423" r:id="rId13"/>
    <p:sldId id="453" r:id="rId14"/>
    <p:sldId id="456" r:id="rId15"/>
    <p:sldId id="454" r:id="rId16"/>
    <p:sldId id="449" r:id="rId17"/>
    <p:sldId id="455" r:id="rId1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00FF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5" autoAdjust="0"/>
    <p:restoredTop sz="97899" autoAdjust="0"/>
  </p:normalViewPr>
  <p:slideViewPr>
    <p:cSldViewPr snapToGrid="0">
      <p:cViewPr>
        <p:scale>
          <a:sx n="100" d="100"/>
          <a:sy n="100" d="100"/>
        </p:scale>
        <p:origin x="-43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7637B-8AFC-4387-B4DA-6C5FE1B49D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13087-17C4-4C16-B2E7-13D692AEEC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62298" y="504701"/>
            <a:ext cx="1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563965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sz="66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702095" y="218203"/>
            <a:ext cx="5496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8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Culture Shapes Us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549643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2255" y="1661333"/>
            <a:ext cx="8189513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they said it was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 of my business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laughed at me.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fact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what they did upset me deeply, but I was proud of what I did. In my opinion, we should keep quiet in public.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we should be polite to others.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in this way can we   be trained to be persons with good manners.</a:t>
            </a:r>
            <a:endParaRPr lang="zh-CN" alt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256117" y="1045210"/>
            <a:ext cx="2209525" cy="1031240"/>
            <a:chOff x="183" y="1646"/>
            <a:chExt cx="4067" cy="1624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067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1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名师点评</a:t>
              </a:r>
            </a:p>
            <a:p>
              <a:endPara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7692" y="2279712"/>
            <a:ext cx="848855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文章以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“It's very important to…”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句型开篇点题，引起下文。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②instead, none of one's business, in fact, also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等词或短语的使用增强了文章的表现力。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③“Only in this way can we…with good manners.”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倒装句的使用，使句式更丰富，避免了句型的单一性。</a:t>
            </a:r>
            <a:endParaRPr lang="zh-CN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250417" y="981796"/>
            <a:ext cx="2166062" cy="675005"/>
            <a:chOff x="203" y="1669"/>
            <a:chExt cx="3987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03" y="1669"/>
              <a:ext cx="3987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小试身手</a:t>
              </a: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48657" y="1819949"/>
            <a:ext cx="8528643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2018·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扬州   假如你是李明，你的英国笔友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给你发了一封电子邮件，请认真阅读并用英语回复。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 Li Ming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I'm going to China as an exchange student this September. I will spend the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Mid­Autumn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Festival with a Chinese family. Could you tell me: What is the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Mid­Autumn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Festival? How do you celebrate it?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7683" y="1564686"/>
            <a:ext cx="8159238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table manners should I pay attention to when I have dinner with them?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Write soon.</a:t>
            </a:r>
          </a:p>
          <a:p>
            <a:pPr algn="r"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Mike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46652" y="1647356"/>
            <a:ext cx="8010939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要求：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表达清楚，语法正确，上下文连贯；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须回复所有问题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问题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两点，问题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和问题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各三点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，并适当发挥；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词数：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开头与结尾已给出，不计入总词数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不得使用真实姓名、校名和地名等。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9100" y="1851740"/>
            <a:ext cx="8324850" cy="3268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Dear Mike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It's fantastic that you will come to China and spend the </a:t>
            </a:r>
            <a:r>
              <a:rPr kumimoji="0" lang="en-US" altLang="zh-CN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Mid</a:t>
            </a:r>
            <a:r>
              <a:rPr kumimoji="0" lang="en-US" altLang="zh-CN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­</a:t>
            </a:r>
            <a:r>
              <a:rPr kumimoji="0" lang="en-US" altLang="zh-CN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Autumn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Festival with a Chinese family.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206" y="876476"/>
            <a:ext cx="82090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possible version</a:t>
            </a:r>
            <a:r>
              <a:rPr lang="zh-CN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Mike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It's fantastic that you will come to China and spend the </a:t>
            </a:r>
            <a:r>
              <a:rPr lang="en-US" altLang="zh-C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Mid­Autumn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Festival with a Chinese family.</a:t>
            </a:r>
            <a:endParaRPr lang="zh-CN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August 15 of the lunar calendar is a traditional festival. This is the middle of the fall of the year, so it is called the </a:t>
            </a:r>
            <a:r>
              <a:rPr lang="en-US" altLang="zh-C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Mid­Autumn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Festival.</a:t>
            </a:r>
            <a:endParaRPr lang="zh-CN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On that day, all our family members get together and have a big dinner. We also eat moon cakes, enjoy the full moon and guess the riddles written on the lanterns.</a:t>
            </a:r>
            <a:endParaRPr lang="zh-CN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717" y="1605260"/>
            <a:ext cx="792862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As a guest, you must pay enough attention and give proper praise to the host when introducing the dishes. Don't use your chopsticks to pick a dish on the plate everywhere. You'd better keep quiet when eating and drinking soup. </a:t>
            </a:r>
            <a:endParaRPr lang="zh-CN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Moreover, it is a custom to give gifts on the </a:t>
            </a:r>
            <a:r>
              <a:rPr lang="en-US" altLang="zh-C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Mid­Autumn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Festival. So it is necessary to send gifts to important people during the </a:t>
            </a:r>
            <a:r>
              <a:rPr lang="en-US" altLang="zh-C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Mid­Autumn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Festival.</a:t>
            </a:r>
            <a:endParaRPr lang="zh-CN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Enjoy your stay in China.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Li Ming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266152" y="1058463"/>
            <a:ext cx="2278521" cy="675005"/>
            <a:chOff x="110" y="1646"/>
            <a:chExt cx="4194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10" y="1646"/>
              <a:ext cx="4194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话题分析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86888" y="1987810"/>
            <a:ext cx="8209437" cy="38965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/>
              <a:t>   本单元的话题为学习和讨论</a:t>
            </a:r>
            <a:r>
              <a:rPr lang="en-US" altLang="zh-CN" sz="2800" b="1" dirty="0" smtClean="0"/>
              <a:t>“</a:t>
            </a:r>
            <a:r>
              <a:rPr lang="zh-CN" altLang="en-US" sz="2800" b="1" dirty="0" smtClean="0"/>
              <a:t>文化差异</a:t>
            </a:r>
            <a:r>
              <a:rPr lang="en-US" altLang="zh-CN" sz="2800" b="1" dirty="0" smtClean="0"/>
              <a:t>”</a:t>
            </a:r>
            <a:r>
              <a:rPr lang="zh-CN" altLang="en-US" sz="2800" b="1" dirty="0" smtClean="0"/>
              <a:t>。国家不同，传统文化和风俗习惯就会存在很大的差异。了解这些文化差异能帮助我们更好地融入这个世界，便于我们和世界各地的人交朋友。通过本单元的学习，学生能够增强跨文化学习交流的意识，能够学会尊重彼此的传统文化并加深对本民族文化的热爱。</a:t>
            </a:r>
            <a:endParaRPr lang="zh-CN" altLang="zh-CN" sz="28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74238" y="1045210"/>
            <a:ext cx="2013977" cy="1031240"/>
            <a:chOff x="183" y="1646"/>
            <a:chExt cx="4372" cy="1624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519" cy="1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典型例题</a:t>
              </a:r>
            </a:p>
            <a:p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19862" y="2326663"/>
            <a:ext cx="843534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践行文明礼仪从我做起。作为一名学生，我们应该不断提升文明素养，做文明礼仪的倡导者。请以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“Be a Student with Good Manners”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为题，写一篇短文。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内容必须包括以下要点：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叙述一次生活中文明或不文明的事例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时间、地点、人物、经过以及你的看法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就如何成为一名有文明素养的学生提出自己的建议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至少两点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77012" y="1766831"/>
            <a:ext cx="8435340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文中不得出现真实的人名、校名和地名；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80—100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，已给出的文字不计入总词数。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8150" y="1887413"/>
            <a:ext cx="8521212" cy="3323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a Student with Good Manners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It's very important to be a person with good manners in our daily  lives._______________________________________________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155196" cy="675005"/>
            <a:chOff x="183" y="1646"/>
            <a:chExt cx="3967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3967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思路点拨</a:t>
              </a:r>
            </a:p>
          </p:txBody>
        </p:sp>
      </p:grpSp>
      <p:sp>
        <p:nvSpPr>
          <p:cNvPr id="11" name="椭圆 10"/>
          <p:cNvSpPr/>
          <p:nvPr/>
        </p:nvSpPr>
        <p:spPr>
          <a:xfrm>
            <a:off x="666750" y="1752600"/>
            <a:ext cx="1524000" cy="11049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2" name="椭圆 11"/>
          <p:cNvSpPr/>
          <p:nvPr/>
        </p:nvSpPr>
        <p:spPr>
          <a:xfrm>
            <a:off x="676275" y="3505200"/>
            <a:ext cx="1524000" cy="11049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3" name="椭圆 12"/>
          <p:cNvSpPr/>
          <p:nvPr/>
        </p:nvSpPr>
        <p:spPr>
          <a:xfrm>
            <a:off x="685800" y="5245100"/>
            <a:ext cx="1524000" cy="11049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4" name="下箭头 13"/>
          <p:cNvSpPr/>
          <p:nvPr/>
        </p:nvSpPr>
        <p:spPr>
          <a:xfrm>
            <a:off x="1238250" y="2933700"/>
            <a:ext cx="304800" cy="558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5" name="下箭头 14"/>
          <p:cNvSpPr/>
          <p:nvPr/>
        </p:nvSpPr>
        <p:spPr>
          <a:xfrm>
            <a:off x="1295400" y="4660900"/>
            <a:ext cx="304800" cy="558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6" name="右箭头 15"/>
          <p:cNvSpPr/>
          <p:nvPr/>
        </p:nvSpPr>
        <p:spPr>
          <a:xfrm>
            <a:off x="2381250" y="5600700"/>
            <a:ext cx="581025" cy="4826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7" name="右箭头 16"/>
          <p:cNvSpPr/>
          <p:nvPr/>
        </p:nvSpPr>
        <p:spPr>
          <a:xfrm>
            <a:off x="2314575" y="3898900"/>
            <a:ext cx="581025" cy="4826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8" name="右箭头 17"/>
          <p:cNvSpPr/>
          <p:nvPr/>
        </p:nvSpPr>
        <p:spPr>
          <a:xfrm>
            <a:off x="2343150" y="2070100"/>
            <a:ext cx="581025" cy="4826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9" name="矩形 18"/>
          <p:cNvSpPr/>
          <p:nvPr/>
        </p:nvSpPr>
        <p:spPr>
          <a:xfrm>
            <a:off x="790575" y="5520035"/>
            <a:ext cx="129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表达看法</a:t>
            </a:r>
            <a:endParaRPr lang="zh-CN" altLang="en-US" sz="2000" b="1" dirty="0"/>
          </a:p>
        </p:txBody>
      </p:sp>
      <p:sp>
        <p:nvSpPr>
          <p:cNvPr id="20" name="矩形 19"/>
          <p:cNvSpPr/>
          <p:nvPr/>
        </p:nvSpPr>
        <p:spPr>
          <a:xfrm>
            <a:off x="813227" y="2050534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/>
              <a:t>开篇点题</a:t>
            </a:r>
          </a:p>
        </p:txBody>
      </p:sp>
      <p:sp>
        <p:nvSpPr>
          <p:cNvPr id="21" name="矩形 20"/>
          <p:cNvSpPr/>
          <p:nvPr/>
        </p:nvSpPr>
        <p:spPr>
          <a:xfrm>
            <a:off x="784652" y="3777734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/>
              <a:t>具体描写</a:t>
            </a:r>
          </a:p>
        </p:txBody>
      </p:sp>
      <p:sp>
        <p:nvSpPr>
          <p:cNvPr id="22" name="矩形 21"/>
          <p:cNvSpPr/>
          <p:nvPr/>
        </p:nvSpPr>
        <p:spPr>
          <a:xfrm>
            <a:off x="3045928" y="1648217"/>
            <a:ext cx="5717072" cy="96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very important to be a person with good manners in our daily lives.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89056" y="3348672"/>
            <a:ext cx="5102693" cy="96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Saturday evening, all my family were enjoying dinner…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074152" y="5126673"/>
            <a:ext cx="4665002" cy="96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opinion, we should keep quiet in public.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85324" y="1045211"/>
            <a:ext cx="2228540" cy="675005"/>
            <a:chOff x="183" y="1646"/>
            <a:chExt cx="4102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102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素材积累</a:t>
              </a: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84592" y="1748069"/>
            <a:ext cx="8355420" cy="418576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重点短语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交流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分享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……______________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．文化差异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不同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．和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endParaRPr lang="zh-CN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564005" y="2584487"/>
            <a:ext cx="2911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 with…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257074" y="3270839"/>
            <a:ext cx="2094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share…with…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48132" y="3942835"/>
            <a:ext cx="273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differences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54653" y="4628635"/>
            <a:ext cx="2428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different from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31218" y="5314435"/>
            <a:ext cx="181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similar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1000" y="1830227"/>
            <a:ext cx="8353425" cy="2238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C000"/>
                </a:solidFill>
              </a:rPr>
              <a:t>常用句子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countries have different customs.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important for us to learn about the cultural  differences.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in Rome, do as the Romans do.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7325" y="2089146"/>
            <a:ext cx="8681140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 Student with Good Manners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It‘s  very  important to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 person with good manners in our daily lives.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Last Saturday evening, all my family were enjoying dinner in a restaur­ant when a group of young people came into it. While they were eating their food, they talked loudly and smoked. I tried to stop them doing so, but they refused to listen to me.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2338" y="1057906"/>
            <a:ext cx="2155196" cy="1031240"/>
            <a:chOff x="183" y="1646"/>
            <a:chExt cx="3967" cy="1624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3967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2984" cy="1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高分模板</a:t>
              </a:r>
            </a:p>
            <a:p>
              <a:endPara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8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全屏显示(4:3)</PresentationFormat>
  <Paragraphs>92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5322FBF4B4D04242A5573D29AEB1EADE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