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5" r:id="rId4"/>
    <p:sldId id="266" r:id="rId5"/>
    <p:sldId id="272" r:id="rId6"/>
    <p:sldId id="273" r:id="rId7"/>
    <p:sldId id="274" r:id="rId8"/>
    <p:sldId id="275" r:id="rId9"/>
    <p:sldId id="278" r:id="rId10"/>
    <p:sldId id="276" r:id="rId11"/>
    <p:sldId id="27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9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A3550-B107-4A02-A347-74E6FF78BA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FF3D6-04EB-4020-85C8-ABF8B25682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0215-6C5E-4C37-94C5-9B628D07160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FB18C-BBC1-4198-96D9-02A308726A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FB18C-BBC1-4198-96D9-02A308726A8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062163"/>
            <a:ext cx="6408738" cy="1179512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3357563"/>
            <a:ext cx="6400800" cy="9350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4213" y="274638"/>
            <a:ext cx="5849937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4213" y="1600200"/>
            <a:ext cx="39243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0913" y="1600200"/>
            <a:ext cx="3925887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4213" y="1600200"/>
            <a:ext cx="39243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760913" y="1600200"/>
            <a:ext cx="3925887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760913" y="3938588"/>
            <a:ext cx="3925887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0913" y="1600200"/>
            <a:ext cx="39258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74638"/>
            <a:ext cx="80025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80025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>
          <a:solidFill>
            <a:schemeClr val="accent2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16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accent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2.png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hyperlink" Target="../AppData/Local/Microsoft/Documents%20and%20Settings/Administrator/Local%20Settings/Temp/Rar$DI01.078/&#26410;&#21629;&#21517;.gsp" TargetMode="Externa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5.emf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4.emf"/><Relationship Id="rId5" Type="http://schemas.openxmlformats.org/officeDocument/2006/relationships/image" Target="../media/image17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6.emf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emf"/><Relationship Id="rId5" Type="http://schemas.openxmlformats.org/officeDocument/2006/relationships/image" Target="../media/image17.png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484784"/>
            <a:ext cx="8642350" cy="1827212"/>
          </a:xfrm>
        </p:spPr>
        <p:txBody>
          <a:bodyPr/>
          <a:lstStyle/>
          <a:p>
            <a:pPr algn="ctr"/>
            <a:r>
              <a:rPr lang="zh-CN" altLang="en-US" sz="5400" dirty="0"/>
              <a:t>直棱柱和圆锥的侧面展开图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185029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2376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能力提升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692150"/>
            <a:ext cx="91440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圆锥的底面半径为</a:t>
            </a: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3cm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母线长为</a:t>
            </a: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6cm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，则这个圆锥侧面展开图扇形的圆心角是</a:t>
            </a: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_______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圆锥的侧面积是底面积的</a:t>
            </a: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倍，这个圆锥的侧面展开图扇形的圆心角是 </a:t>
            </a: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____ 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3 .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一个扇形的半径为</a:t>
            </a: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30cm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，圆心角为</a:t>
            </a: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120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度，用它做成一个圆锥的侧面，那么这个圆锥的底面半径为</a:t>
            </a: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_____ 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596188" y="1268413"/>
            <a:ext cx="1079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180</a:t>
            </a:r>
            <a:r>
              <a:rPr lang="en-US" altLang="zh-CN" sz="2800" b="1" baseline="300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286000" y="3276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348038" y="458152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10cm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343400" y="4419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795963" y="26939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180</a:t>
            </a:r>
            <a:r>
              <a:rPr lang="en-US" altLang="zh-CN" sz="2800" b="1" baseline="30000">
                <a:solidFill>
                  <a:srgbClr val="FF0000"/>
                </a:solidFill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  <p:bldP spid="25605" grpId="0" autoUpdateAnimBg="0"/>
      <p:bldP spid="25606" grpId="0" autoUpdateAnimBg="0"/>
      <p:bldP spid="25607" grpId="0" autoUpdateAnimBg="0"/>
      <p:bldP spid="256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68313" y="476250"/>
            <a:ext cx="867568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、圆锥的底面半径为</a:t>
            </a: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10cm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，母线长</a:t>
            </a: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40cm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，底面圆周上的蚂蚁绕侧面一周的最短的长度是</a:t>
            </a:r>
            <a:r>
              <a:rPr lang="en-US" altLang="zh-CN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_______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419475" y="1544638"/>
          <a:ext cx="143986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Microsoft 公式 3.0" r:id="rId3" imgW="749300" imgH="292100" progId="Equation.3">
                  <p:embed/>
                </p:oleObj>
              </mc:Choice>
              <mc:Fallback>
                <p:oleObj name="Microsoft 公式 3.0" r:id="rId3" imgW="749300" imgH="292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544638"/>
                        <a:ext cx="1439863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9" name="Picture 5" descr="1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2638" y="4005263"/>
            <a:ext cx="17272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692275" y="5445125"/>
            <a:ext cx="57626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altLang="zh-CN" sz="2400"/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6631" name="Arc 7"/>
          <p:cNvSpPr/>
          <p:nvPr/>
        </p:nvSpPr>
        <p:spPr bwMode="auto">
          <a:xfrm rot="6208250">
            <a:off x="4548982" y="3621881"/>
            <a:ext cx="2509838" cy="24542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345 w 21345"/>
              <a:gd name="T1" fmla="*/ 3310 h 21056"/>
              <a:gd name="T2" fmla="*/ 4815 w 21345"/>
              <a:gd name="T3" fmla="*/ 21056 h 21056"/>
              <a:gd name="T4" fmla="*/ 0 w 21345"/>
              <a:gd name="T5" fmla="*/ 0 h 2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45" h="21056" fill="none" extrusionOk="0">
                <a:moveTo>
                  <a:pt x="21344" y="3309"/>
                </a:moveTo>
                <a:cubicBezTo>
                  <a:pt x="19989" y="12052"/>
                  <a:pt x="13439" y="19084"/>
                  <a:pt x="4815" y="21056"/>
                </a:cubicBezTo>
              </a:path>
              <a:path w="21345" h="21056" stroke="0" extrusionOk="0">
                <a:moveTo>
                  <a:pt x="21344" y="3309"/>
                </a:moveTo>
                <a:cubicBezTo>
                  <a:pt x="19989" y="12052"/>
                  <a:pt x="13439" y="19084"/>
                  <a:pt x="4815" y="21056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hlink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6632" name="Group 8"/>
          <p:cNvGrpSpPr/>
          <p:nvPr/>
        </p:nvGrpSpPr>
        <p:grpSpPr bwMode="auto">
          <a:xfrm>
            <a:off x="6065838" y="3502025"/>
            <a:ext cx="2466975" cy="2951163"/>
            <a:chOff x="0" y="0"/>
            <a:chExt cx="1554" cy="1484"/>
          </a:xfrm>
        </p:grpSpPr>
        <p:grpSp>
          <p:nvGrpSpPr>
            <p:cNvPr id="26633" name="Group 9"/>
            <p:cNvGrpSpPr/>
            <p:nvPr/>
          </p:nvGrpSpPr>
          <p:grpSpPr bwMode="auto">
            <a:xfrm>
              <a:off x="201" y="238"/>
              <a:ext cx="1116" cy="1234"/>
              <a:chOff x="0" y="0"/>
              <a:chExt cx="1116" cy="1234"/>
            </a:xfrm>
          </p:grpSpPr>
          <p:sp>
            <p:nvSpPr>
              <p:cNvPr id="26634" name="AutoShap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16" cy="1105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4445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35" name="Oval 11"/>
              <p:cNvSpPr>
                <a:spLocks noChangeArrowheads="1"/>
              </p:cNvSpPr>
              <p:nvPr/>
            </p:nvSpPr>
            <p:spPr bwMode="auto">
              <a:xfrm>
                <a:off x="12" y="975"/>
                <a:ext cx="1093" cy="259"/>
              </a:xfrm>
              <a:prstGeom prst="ellipse">
                <a:avLst/>
              </a:prstGeom>
              <a:solidFill>
                <a:schemeClr val="accent1"/>
              </a:solidFill>
              <a:ln w="44450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36" name="未知"/>
            <p:cNvSpPr/>
            <p:nvPr/>
          </p:nvSpPr>
          <p:spPr bwMode="auto">
            <a:xfrm>
              <a:off x="213" y="849"/>
              <a:ext cx="858" cy="494"/>
            </a:xfrm>
            <a:custGeom>
              <a:avLst/>
              <a:gdLst>
                <a:gd name="T0" fmla="*/ 0 w 858"/>
                <a:gd name="T1" fmla="*/ 459 h 459"/>
                <a:gd name="T2" fmla="*/ 564 w 858"/>
                <a:gd name="T3" fmla="*/ 318 h 459"/>
                <a:gd name="T4" fmla="*/ 858 w 858"/>
                <a:gd name="T5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58" h="459">
                  <a:moveTo>
                    <a:pt x="0" y="459"/>
                  </a:moveTo>
                  <a:cubicBezTo>
                    <a:pt x="210" y="426"/>
                    <a:pt x="421" y="394"/>
                    <a:pt x="564" y="318"/>
                  </a:cubicBezTo>
                  <a:cubicBezTo>
                    <a:pt x="707" y="242"/>
                    <a:pt x="809" y="53"/>
                    <a:pt x="858" y="0"/>
                  </a:cubicBezTo>
                </a:path>
              </a:pathLst>
            </a:custGeom>
            <a:noFill/>
            <a:ln w="44450" cap="flat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659" y="0"/>
              <a:ext cx="2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0" y="1193"/>
              <a:ext cx="2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1267" y="1170"/>
              <a:ext cx="287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26640" name="Group 16"/>
          <p:cNvGrpSpPr/>
          <p:nvPr/>
        </p:nvGrpSpPr>
        <p:grpSpPr bwMode="auto">
          <a:xfrm>
            <a:off x="4572000" y="3429000"/>
            <a:ext cx="1801813" cy="2822575"/>
            <a:chOff x="2880" y="2160"/>
            <a:chExt cx="1135" cy="1778"/>
          </a:xfrm>
        </p:grpSpPr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3017" y="2460"/>
              <a:ext cx="998" cy="147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2880" y="2160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2800" b="1">
                  <a:solidFill>
                    <a:schemeClr val="accent2"/>
                  </a:solidFill>
                </a:rPr>
                <a:t>B’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0"/>
            <a:ext cx="1296987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403648" y="404664"/>
            <a:ext cx="1655763" cy="1143000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观察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7370" y="1844551"/>
            <a:ext cx="8002587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chemeClr val="tx1"/>
                </a:solidFill>
              </a:rPr>
              <a:t>观察下列立体图形，它们都是直棱柱的物体，想一想它们的形状有什么共同特点？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570" y="3068513"/>
            <a:ext cx="2659062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1920" y="3212976"/>
            <a:ext cx="4175125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4392612" cy="719137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一、直棱柱的认识：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22738"/>
            <a:ext cx="8820150" cy="27352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它具有以下特征：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（1）有两个面互相平行，称它们为底面；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（2）其余各个面均为矩形，称它们为侧面；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（3）侧棱（指两个侧面的公共边）垂直于底面.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16113"/>
            <a:ext cx="1833563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529">
            <a:off x="2700338" y="1773238"/>
            <a:ext cx="223202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04604">
            <a:off x="6659563" y="1700213"/>
            <a:ext cx="2198687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851275" y="1844675"/>
            <a:ext cx="1008063" cy="217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492500" y="414972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</a:rPr>
              <a:t>底面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 flipV="1">
            <a:off x="3563938" y="3860800"/>
            <a:ext cx="21590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859338" y="155733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</a:rPr>
              <a:t>底面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4427538" y="2492375"/>
            <a:ext cx="792162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219700" y="2205038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</a:rPr>
              <a:t>侧面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484438" y="2781300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908175" y="2276475"/>
            <a:ext cx="7191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</a:rPr>
              <a:t>侧面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 flipV="1">
            <a:off x="3995738" y="3068638"/>
            <a:ext cx="863600" cy="8651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859338" y="3789363"/>
            <a:ext cx="10810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侧棱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79388" y="1341438"/>
            <a:ext cx="1873250" cy="588962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直三棱柱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771775" y="1052513"/>
            <a:ext cx="1873250" cy="588962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直四棱柱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804025" y="1052513"/>
            <a:ext cx="1873250" cy="588962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直五棱柱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 autoUpdateAnimBg="0"/>
      <p:bldP spid="6151" grpId="0" animBg="1"/>
      <p:bldP spid="6152" grpId="0"/>
      <p:bldP spid="6153" grpId="0" animBg="1"/>
      <p:bldP spid="6154" grpId="0"/>
      <p:bldP spid="6155" grpId="0" animBg="1"/>
      <p:bldP spid="6156" grpId="0"/>
      <p:bldP spid="6157" grpId="0" animBg="1"/>
      <p:bldP spid="6158" grpId="0"/>
      <p:bldP spid="6159" grpId="0" animBg="1"/>
      <p:bldP spid="6160" grpId="0"/>
      <p:bldP spid="6162" grpId="0" animBg="1"/>
      <p:bldP spid="6163" grpId="0" animBg="1"/>
      <p:bldP spid="61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804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chemeClr val="tx1"/>
                </a:solidFill>
              </a:rPr>
              <a:t>长方体和正方体都是</a:t>
            </a:r>
            <a:r>
              <a:rPr lang="zh-CN" altLang="en-US" sz="3200" b="1" dirty="0">
                <a:solidFill>
                  <a:srgbClr val="FF0000"/>
                </a:solidFill>
              </a:rPr>
              <a:t>直四棱柱</a:t>
            </a:r>
            <a:r>
              <a:rPr lang="zh-CN" altLang="en-US" sz="3200" b="1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3200" b="1" i="1" u="sng" dirty="0">
                <a:solidFill>
                  <a:srgbClr val="0000CC"/>
                </a:solidFill>
              </a:rPr>
              <a:t>底面是正多边形</a:t>
            </a:r>
            <a:r>
              <a:rPr lang="zh-CN" altLang="en-US" sz="3200" b="1" i="1" u="sng" dirty="0">
                <a:solidFill>
                  <a:schemeClr val="tx1"/>
                </a:solidFill>
              </a:rPr>
              <a:t>的棱柱叫作</a:t>
            </a:r>
            <a:r>
              <a:rPr lang="zh-CN" altLang="en-US" sz="3200" b="1" i="1" u="sng" dirty="0">
                <a:solidFill>
                  <a:srgbClr val="0000CC"/>
                </a:solidFill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</a:rPr>
              <a:t>正棱柱.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395288" y="1916113"/>
            <a:ext cx="8748712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11188" y="5157788"/>
            <a:ext cx="1560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正棱柱</a:t>
            </a:r>
          </a:p>
        </p:txBody>
      </p:sp>
      <p:sp>
        <p:nvSpPr>
          <p:cNvPr id="7174" name="AutoShape 6"/>
          <p:cNvSpPr/>
          <p:nvPr/>
        </p:nvSpPr>
        <p:spPr bwMode="auto">
          <a:xfrm>
            <a:off x="2195513" y="4868863"/>
            <a:ext cx="287337" cy="1584325"/>
          </a:xfrm>
          <a:prstGeom prst="leftBrace">
            <a:avLst>
              <a:gd name="adj1" fmla="val 45949"/>
              <a:gd name="adj2" fmla="val 50000"/>
            </a:avLst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555875" y="4581525"/>
            <a:ext cx="4608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CC"/>
                </a:solidFill>
              </a:rPr>
              <a:t>底面</a:t>
            </a:r>
            <a:r>
              <a:rPr lang="zh-CN" altLang="en-US" sz="3600" b="1"/>
              <a:t>是正多边形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55875" y="5876925"/>
            <a:ext cx="446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CC"/>
                </a:solidFill>
              </a:rPr>
              <a:t>侧面</a:t>
            </a:r>
            <a:r>
              <a:rPr lang="zh-CN" altLang="en-US" sz="3600" b="1"/>
              <a:t>是相同的矩形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animBg="1"/>
      <p:bldP spid="7175" grpId="0"/>
      <p:bldP spid="7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2339752" y="2041254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0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二、圆锥的认识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7137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圆锥是由</a:t>
            </a:r>
            <a:r>
              <a:rPr kumimoji="1"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一个底面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kumimoji="1"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一个侧面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围成的</a:t>
            </a: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它的底面是一个圆</a:t>
            </a: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侧面是一个曲面</a:t>
            </a: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8436" name="Group 4"/>
          <p:cNvGrpSpPr/>
          <p:nvPr/>
        </p:nvGrpSpPr>
        <p:grpSpPr bwMode="auto">
          <a:xfrm>
            <a:off x="6588125" y="2924175"/>
            <a:ext cx="2232025" cy="3240088"/>
            <a:chOff x="1728" y="432"/>
            <a:chExt cx="2304" cy="2592"/>
          </a:xfrm>
        </p:grpSpPr>
        <p:sp>
          <p:nvSpPr>
            <p:cNvPr id="18437" name="Oval 5"/>
            <p:cNvSpPr>
              <a:spLocks noChangeArrowheads="1"/>
            </p:cNvSpPr>
            <p:nvPr/>
          </p:nvSpPr>
          <p:spPr bwMode="auto">
            <a:xfrm>
              <a:off x="1728" y="2160"/>
              <a:ext cx="2304" cy="864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rgbClr val="FF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H="1">
              <a:off x="1728" y="432"/>
              <a:ext cx="1152" cy="2112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2880" y="432"/>
              <a:ext cx="1152" cy="2112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4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6113"/>
            <a:ext cx="8748713" cy="9350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kumimoji="1" lang="zh-CN" altLang="en-US" sz="16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kumimoji="1" lang="zh-CN" altLang="en-US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把圆锥底面圆周上的任意一点与圆锥顶点的连线叫做</a:t>
            </a:r>
            <a:r>
              <a:rPr kumimoji="1"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圆锥的母线</a:t>
            </a:r>
            <a:r>
              <a:rPr kumimoji="1"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6948488" y="2924175"/>
            <a:ext cx="719137" cy="3097213"/>
          </a:xfrm>
          <a:prstGeom prst="line">
            <a:avLst/>
          </a:prstGeom>
          <a:noFill/>
          <a:ln w="825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7667625" y="2924175"/>
            <a:ext cx="431800" cy="2160588"/>
          </a:xfrm>
          <a:prstGeom prst="line">
            <a:avLst/>
          </a:prstGeom>
          <a:noFill/>
          <a:ln w="825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3644900"/>
            <a:ext cx="807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连结顶点与底面圆心的线段</a:t>
            </a:r>
          </a:p>
          <a:p>
            <a:pPr>
              <a:buFontTx/>
              <a:buNone/>
            </a:pP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 叫做</a:t>
            </a:r>
            <a:r>
              <a:rPr kumimoji="1"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圆锥的高</a:t>
            </a:r>
            <a:r>
              <a:rPr kumimoji="1"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7667625" y="2924175"/>
            <a:ext cx="0" cy="2665413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79388" y="4868863"/>
            <a:ext cx="72723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zh-CN" altLang="en-US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图中：</a:t>
            </a:r>
            <a:r>
              <a:rPr kumimoji="1" lang="en-US" altLang="zh-CN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</a:t>
            </a:r>
            <a:r>
              <a:rPr kumimoji="1" lang="en-US" altLang="zh-CN" sz="4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4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是圆锥的母线</a:t>
            </a:r>
            <a:r>
              <a:rPr kumimoji="1" lang="en-US" altLang="zh-CN" sz="4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buFontTx/>
              <a:buNone/>
            </a:pPr>
            <a:r>
              <a:rPr kumimoji="1" lang="en-US" altLang="zh-CN" sz="4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kumimoji="1" lang="en-US" altLang="zh-CN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h</a:t>
            </a:r>
            <a:r>
              <a:rPr kumimoji="1" lang="en-US" altLang="zh-CN" sz="4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40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就是圆锥的高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50825" y="2997200"/>
            <a:ext cx="586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zh-CN" altLang="en-US" sz="36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问题：圆锥的母线有几条？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7667625" y="5516563"/>
            <a:ext cx="1152525" cy="73025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8316913" y="3933825"/>
            <a:ext cx="595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R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7308850" y="4289425"/>
            <a:ext cx="414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6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h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8027988" y="5495925"/>
            <a:ext cx="363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r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187450" y="6092825"/>
            <a:ext cx="4897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</a:t>
            </a:r>
            <a:r>
              <a:rPr lang="en-US" altLang="zh-CN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是底面圆的半径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40" grpId="0" build="p"/>
      <p:bldP spid="18441" grpId="0" animBg="1"/>
      <p:bldP spid="18442" grpId="0" animBg="1"/>
      <p:bldP spid="18443" grpId="0"/>
      <p:bldP spid="18444" grpId="0" animBg="1"/>
      <p:bldP spid="18445" grpId="0"/>
      <p:bldP spid="18446" grpId="0"/>
      <p:bldP spid="18447" grpId="0" animBg="1"/>
      <p:bldP spid="18448" grpId="0"/>
      <p:bldP spid="18449" grpId="0"/>
      <p:bldP spid="18450" grpId="0"/>
      <p:bldP spid="184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07950" y="3716338"/>
          <a:ext cx="914400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图片" r:id="rId3" imgW="3692525" imgH="1452245" progId="Word.Picture.8">
                  <p:embed/>
                </p:oleObj>
              </mc:Choice>
              <mc:Fallback>
                <p:oleObj name="图片" r:id="rId3" imgW="3692525" imgH="1452245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3716338"/>
                        <a:ext cx="9144000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516688" y="2636838"/>
            <a:ext cx="2232025" cy="1079500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FF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6516688" y="476250"/>
            <a:ext cx="1116012" cy="2640013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7632700" y="476250"/>
            <a:ext cx="1116013" cy="2640013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7596188" y="476250"/>
            <a:ext cx="1587" cy="2665413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7596188" y="3068638"/>
            <a:ext cx="1152525" cy="73025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164388" y="1844675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/>
              <a:t>h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7885113" y="3068638"/>
            <a:ext cx="322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620713"/>
            <a:ext cx="86407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zh-CN" altLang="en-US" sz="3600" b="1" dirty="0">
                <a:latin typeface="楷体_GB2312" pitchFamily="49" charset="-122"/>
                <a:ea typeface="楷体_GB2312" pitchFamily="49" charset="-122"/>
              </a:rPr>
              <a:t>圆锥的底面半径、高线、</a:t>
            </a:r>
          </a:p>
          <a:p>
            <a:pPr>
              <a:buFontTx/>
              <a:buNone/>
            </a:pPr>
            <a:r>
              <a:rPr kumimoji="1" lang="zh-CN" altLang="en-US" sz="3600" b="1" dirty="0">
                <a:latin typeface="楷体_GB2312" pitchFamily="49" charset="-122"/>
                <a:ea typeface="楷体_GB2312" pitchFamily="49" charset="-122"/>
              </a:rPr>
              <a:t>母线长三者之间的关系</a:t>
            </a:r>
            <a:r>
              <a:rPr kumimoji="1" lang="en-US" altLang="zh-CN" sz="3600" b="1" dirty="0"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79388" y="2924175"/>
            <a:ext cx="4824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．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圆锥的侧面展开图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　</a:t>
            </a:r>
          </a:p>
        </p:txBody>
      </p:sp>
      <p:grpSp>
        <p:nvGrpSpPr>
          <p:cNvPr id="19470" name="Group 14"/>
          <p:cNvGrpSpPr/>
          <p:nvPr/>
        </p:nvGrpSpPr>
        <p:grpSpPr bwMode="auto">
          <a:xfrm>
            <a:off x="3563938" y="4652963"/>
            <a:ext cx="1584325" cy="2016125"/>
            <a:chOff x="1728" y="432"/>
            <a:chExt cx="2304" cy="2592"/>
          </a:xfrm>
        </p:grpSpPr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1728" y="2160"/>
              <a:ext cx="2304" cy="864"/>
            </a:xfrm>
            <a:prstGeom prst="ellipse">
              <a:avLst/>
            </a:prstGeom>
            <a:solidFill>
              <a:srgbClr val="0000FF"/>
            </a:solidFill>
            <a:ln w="76200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H="1">
              <a:off x="1728" y="432"/>
              <a:ext cx="1152" cy="211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2880" y="432"/>
              <a:ext cx="1152" cy="211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0" y="5013325"/>
            <a:ext cx="2268538" cy="1739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292725" y="3860800"/>
            <a:ext cx="3851275" cy="28384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  <a:p>
            <a:pPr>
              <a:buFontTx/>
              <a:buNone/>
            </a:pPr>
            <a:endParaRPr lang="zh-CN" alt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79388" y="2349500"/>
            <a:ext cx="1316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4000" b="1">
                <a:solidFill>
                  <a:srgbClr val="0000CC"/>
                </a:solidFill>
                <a:ea typeface="楷体_GB2312" pitchFamily="49" charset="-122"/>
              </a:rPr>
              <a:t>探究</a:t>
            </a:r>
          </a:p>
        </p:txBody>
      </p:sp>
      <p:sp>
        <p:nvSpPr>
          <p:cNvPr id="19477" name="Text Box 21">
            <a:hlinkClick r:id="rId5" action="ppaction://hlinkfile" tooltip="圆锥形成演示"/>
          </p:cNvPr>
          <p:cNvSpPr txBox="1">
            <a:spLocks noChangeArrowheads="1"/>
          </p:cNvSpPr>
          <p:nvPr/>
        </p:nvSpPr>
        <p:spPr bwMode="auto">
          <a:xfrm>
            <a:off x="250825" y="0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4.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圆锥的形成过程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6516688" y="2636838"/>
            <a:ext cx="2232025" cy="1079500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FF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H="1">
            <a:off x="6516688" y="476250"/>
            <a:ext cx="1116012" cy="2640013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7632700" y="476250"/>
            <a:ext cx="1116013" cy="2640013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H="1">
            <a:off x="7596188" y="476250"/>
            <a:ext cx="1587" cy="2665413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flipV="1">
            <a:off x="7596188" y="3068638"/>
            <a:ext cx="1152525" cy="73025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8243888" y="1484313"/>
            <a:ext cx="595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 b="1"/>
              <a:t>R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7164388" y="1844675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/>
              <a:t>h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7885113" y="3019425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9487" name="Object 31"/>
          <p:cNvGraphicFramePr>
            <a:graphicFrameLocks noChangeAspect="1"/>
          </p:cNvGraphicFramePr>
          <p:nvPr/>
        </p:nvGraphicFramePr>
        <p:xfrm>
          <a:off x="1428750" y="1773238"/>
          <a:ext cx="3117850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公式" r:id="rId6" imgW="1028700" imgH="266700" progId="Equation.3">
                  <p:embed/>
                </p:oleObj>
              </mc:Choice>
              <mc:Fallback>
                <p:oleObj name="公式" r:id="rId6" imgW="1028700" imgH="2667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1773238"/>
                        <a:ext cx="3117850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/>
      <p:bldP spid="19474" grpId="0" animBg="1"/>
      <p:bldP spid="194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/>
          <p:nvPr/>
        </p:nvGrpSpPr>
        <p:grpSpPr bwMode="auto">
          <a:xfrm>
            <a:off x="468313" y="549275"/>
            <a:ext cx="2589212" cy="2033588"/>
            <a:chOff x="480" y="2168"/>
            <a:chExt cx="2112" cy="1658"/>
          </a:xfrm>
        </p:grpSpPr>
        <p:grpSp>
          <p:nvGrpSpPr>
            <p:cNvPr id="20483" name="Group 3"/>
            <p:cNvGrpSpPr/>
            <p:nvPr/>
          </p:nvGrpSpPr>
          <p:grpSpPr bwMode="auto">
            <a:xfrm>
              <a:off x="672" y="2412"/>
              <a:ext cx="1440" cy="1387"/>
              <a:chOff x="576" y="2412"/>
              <a:chExt cx="1632" cy="1572"/>
            </a:xfrm>
          </p:grpSpPr>
          <p:sp>
            <p:nvSpPr>
              <p:cNvPr id="20484" name="Line 4"/>
              <p:cNvSpPr>
                <a:spLocks noChangeShapeType="1"/>
              </p:cNvSpPr>
              <p:nvPr/>
            </p:nvSpPr>
            <p:spPr bwMode="auto">
              <a:xfrm flipV="1">
                <a:off x="576" y="2412"/>
                <a:ext cx="768" cy="12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20485" name="Group 5"/>
              <p:cNvGrpSpPr/>
              <p:nvPr/>
            </p:nvGrpSpPr>
            <p:grpSpPr bwMode="auto">
              <a:xfrm>
                <a:off x="576" y="2412"/>
                <a:ext cx="1632" cy="1572"/>
                <a:chOff x="576" y="2412"/>
                <a:chExt cx="1632" cy="1572"/>
              </a:xfrm>
            </p:grpSpPr>
            <p:sp>
              <p:nvSpPr>
                <p:cNvPr id="20486" name="Oval 6"/>
                <p:cNvSpPr>
                  <a:spLocks noChangeArrowheads="1"/>
                </p:cNvSpPr>
                <p:nvPr/>
              </p:nvSpPr>
              <p:spPr bwMode="auto">
                <a:xfrm>
                  <a:off x="576" y="3456"/>
                  <a:ext cx="1632" cy="528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487" name="Line 7"/>
                <p:cNvSpPr>
                  <a:spLocks noChangeShapeType="1"/>
                </p:cNvSpPr>
                <p:nvPr/>
              </p:nvSpPr>
              <p:spPr bwMode="auto">
                <a:xfrm flipH="1" flipV="1">
                  <a:off x="1344" y="2412"/>
                  <a:ext cx="864" cy="12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1200" y="2168"/>
              <a:ext cx="480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480" y="3394"/>
              <a:ext cx="480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1111" y="3430"/>
              <a:ext cx="479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112" y="3453"/>
              <a:ext cx="480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20492" name="Group 12"/>
          <p:cNvGrpSpPr/>
          <p:nvPr/>
        </p:nvGrpSpPr>
        <p:grpSpPr bwMode="auto">
          <a:xfrm>
            <a:off x="1547813" y="0"/>
            <a:ext cx="1533525" cy="2243138"/>
            <a:chOff x="1341" y="1750"/>
            <a:chExt cx="1251" cy="1829"/>
          </a:xfrm>
        </p:grpSpPr>
        <p:sp>
          <p:nvSpPr>
            <p:cNvPr id="20493" name="Arc 13"/>
            <p:cNvSpPr/>
            <p:nvPr/>
          </p:nvSpPr>
          <p:spPr bwMode="auto">
            <a:xfrm flipV="1">
              <a:off x="1920" y="1750"/>
              <a:ext cx="672" cy="1829"/>
            </a:xfrm>
            <a:custGeom>
              <a:avLst/>
              <a:gdLst>
                <a:gd name="G0" fmla="+- 0 0 0"/>
                <a:gd name="G1" fmla="+- 20812 0 0"/>
                <a:gd name="G2" fmla="+- 21600 0 0"/>
                <a:gd name="T0" fmla="*/ 5783 w 21600"/>
                <a:gd name="T1" fmla="*/ 0 h 25709"/>
                <a:gd name="T2" fmla="*/ 21038 w 21600"/>
                <a:gd name="T3" fmla="*/ 25709 h 25709"/>
                <a:gd name="T4" fmla="*/ 0 w 21600"/>
                <a:gd name="T5" fmla="*/ 20812 h 25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709" fill="none" extrusionOk="0">
                  <a:moveTo>
                    <a:pt x="5782" y="0"/>
                  </a:moveTo>
                  <a:cubicBezTo>
                    <a:pt x="15130" y="2598"/>
                    <a:pt x="21600" y="11109"/>
                    <a:pt x="21600" y="20812"/>
                  </a:cubicBezTo>
                  <a:cubicBezTo>
                    <a:pt x="21600" y="22460"/>
                    <a:pt x="21411" y="24103"/>
                    <a:pt x="21037" y="25708"/>
                  </a:cubicBezTo>
                </a:path>
                <a:path w="21600" h="25709" stroke="0" extrusionOk="0">
                  <a:moveTo>
                    <a:pt x="5782" y="0"/>
                  </a:moveTo>
                  <a:cubicBezTo>
                    <a:pt x="15130" y="2598"/>
                    <a:pt x="21600" y="11109"/>
                    <a:pt x="21600" y="20812"/>
                  </a:cubicBezTo>
                  <a:cubicBezTo>
                    <a:pt x="21600" y="22460"/>
                    <a:pt x="21411" y="24103"/>
                    <a:pt x="21037" y="25708"/>
                  </a:cubicBezTo>
                  <a:lnTo>
                    <a:pt x="0" y="20812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1341" y="1750"/>
              <a:ext cx="1242" cy="6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1547813" y="2276475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547813" y="981075"/>
            <a:ext cx="1587" cy="14017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695127" y="3141663"/>
            <a:ext cx="8088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2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kumimoji="1" lang="zh-CN" altLang="en-US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侧面展开图扇形的半径</a:t>
            </a:r>
            <a:r>
              <a:rPr kumimoji="1"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kumimoji="1"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母线的长</a:t>
            </a:r>
          </a:p>
        </p:txBody>
      </p:sp>
      <p:sp>
        <p:nvSpPr>
          <p:cNvPr id="20498" name="Rectangl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39552" y="4652963"/>
            <a:ext cx="8243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FontTx/>
              <a:buNone/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3.</a:t>
            </a:r>
            <a:r>
              <a:rPr kumimoji="1" lang="zh-CN" altLang="en-US" sz="40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侧面展开图扇形的弧长</a:t>
            </a:r>
            <a:r>
              <a:rPr kumimoji="1" lang="en-US" altLang="zh-CN" sz="40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kumimoji="1"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底面周长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3563888" y="892175"/>
            <a:ext cx="39846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altLang="zh-CN" sz="3200" b="1" dirty="0">
                <a:solidFill>
                  <a:srgbClr val="FF0000"/>
                </a:solidFill>
                <a:ea typeface="黑体" panose="02010609060101010101" pitchFamily="49" charset="-122"/>
              </a:rPr>
              <a:t>1.</a:t>
            </a:r>
            <a:r>
              <a:rPr lang="zh-CN" altLang="en-US" sz="4000" b="1" dirty="0">
                <a:solidFill>
                  <a:srgbClr val="FF0000"/>
                </a:solidFill>
                <a:ea typeface="黑体" panose="02010609060101010101" pitchFamily="49" charset="-122"/>
              </a:rPr>
              <a:t>圆锥的侧面展开图是</a:t>
            </a:r>
            <a:r>
              <a:rPr lang="zh-CN" altLang="en-US" sz="4400" b="1" dirty="0">
                <a:ea typeface="黑体" panose="02010609060101010101" pitchFamily="49" charset="-122"/>
              </a:rPr>
              <a:t>扇形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 animBg="1"/>
      <p:bldP spid="20496" grpId="0" animBg="1"/>
      <p:bldP spid="20497" grpId="0" autoUpdateAnimBg="0"/>
      <p:bldP spid="20498" grpId="0" autoUpdateAnimBg="0"/>
      <p:bldP spid="204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2133600"/>
            <a:ext cx="2389187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4652963"/>
            <a:ext cx="4103688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835150" y="404813"/>
            <a:ext cx="6408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3600" b="1" dirty="0">
                <a:solidFill>
                  <a:srgbClr val="0000CC"/>
                </a:solidFill>
                <a:ea typeface="楷体_GB2312" pitchFamily="49" charset="-122"/>
              </a:rPr>
              <a:t>圆锥的侧面积和全</a:t>
            </a:r>
            <a:r>
              <a:rPr lang="en-US" altLang="zh-CN" sz="3600" b="1" dirty="0">
                <a:solidFill>
                  <a:srgbClr val="0000CC"/>
                </a:solidFill>
                <a:ea typeface="楷体_GB2312" pitchFamily="49" charset="-122"/>
              </a:rPr>
              <a:t>(</a:t>
            </a:r>
            <a:r>
              <a:rPr lang="zh-CN" altLang="en-US" sz="3600" b="1" dirty="0">
                <a:solidFill>
                  <a:srgbClr val="0000CC"/>
                </a:solidFill>
                <a:ea typeface="楷体_GB2312" pitchFamily="49" charset="-122"/>
              </a:rPr>
              <a:t>表）面积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50825" y="1125538"/>
            <a:ext cx="87518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3200" b="1" dirty="0">
                <a:ea typeface="楷体_GB2312" pitchFamily="49" charset="-122"/>
              </a:rPr>
              <a:t>圆锥的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底面周长</a:t>
            </a:r>
            <a:r>
              <a:rPr lang="zh-CN" altLang="en-US" sz="3200" b="1" dirty="0">
                <a:ea typeface="楷体_GB2312" pitchFamily="49" charset="-122"/>
              </a:rPr>
              <a:t>就是其侧面展开图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扇形的弧长</a:t>
            </a:r>
            <a:r>
              <a:rPr lang="zh-CN" altLang="en-US" sz="3200" b="1" dirty="0">
                <a:ea typeface="楷体_GB2312" pitchFamily="49" charset="-122"/>
              </a:rPr>
              <a:t>，</a:t>
            </a:r>
          </a:p>
          <a:p>
            <a:pPr>
              <a:buFontTx/>
              <a:buNone/>
            </a:pPr>
            <a:r>
              <a:rPr lang="zh-CN" altLang="en-US" sz="3200" b="1" dirty="0">
                <a:ea typeface="楷体_GB2312" pitchFamily="49" charset="-122"/>
              </a:rPr>
              <a:t>圆锥的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母线</a:t>
            </a:r>
            <a:r>
              <a:rPr lang="zh-CN" altLang="en-US" sz="3200" b="1" dirty="0">
                <a:ea typeface="楷体_GB2312" pitchFamily="49" charset="-122"/>
              </a:rPr>
              <a:t>就是其侧面展开图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扇形的半径</a:t>
            </a:r>
            <a:r>
              <a:rPr lang="zh-CN" altLang="en-US" sz="3200" b="1" dirty="0">
                <a:ea typeface="楷体_GB2312" pitchFamily="49" charset="-122"/>
              </a:rPr>
              <a:t>。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23850" y="260350"/>
            <a:ext cx="1316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4000" b="1">
                <a:solidFill>
                  <a:srgbClr val="FF0000"/>
                </a:solidFill>
                <a:ea typeface="楷体_GB2312" pitchFamily="49" charset="-122"/>
              </a:rPr>
              <a:t>探究：</a:t>
            </a:r>
          </a:p>
        </p:txBody>
      </p:sp>
      <p:pic>
        <p:nvPicPr>
          <p:cNvPr id="21511" name="Picture 7" descr="17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2997200"/>
            <a:ext cx="2949575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512" name="Group 8"/>
          <p:cNvGrpSpPr/>
          <p:nvPr/>
        </p:nvGrpSpPr>
        <p:grpSpPr bwMode="auto">
          <a:xfrm>
            <a:off x="1258888" y="4365625"/>
            <a:ext cx="649287" cy="579438"/>
            <a:chOff x="793" y="2750"/>
            <a:chExt cx="272" cy="365"/>
          </a:xfrm>
        </p:grpSpPr>
        <p:sp>
          <p:nvSpPr>
            <p:cNvPr id="21513" name="Freeform 9"/>
            <p:cNvSpPr/>
            <p:nvPr/>
          </p:nvSpPr>
          <p:spPr bwMode="auto">
            <a:xfrm>
              <a:off x="793" y="2795"/>
              <a:ext cx="99" cy="181"/>
            </a:xfrm>
            <a:custGeom>
              <a:avLst/>
              <a:gdLst>
                <a:gd name="T0" fmla="*/ 46 w 99"/>
                <a:gd name="T1" fmla="*/ 0 h 181"/>
                <a:gd name="T2" fmla="*/ 91 w 99"/>
                <a:gd name="T3" fmla="*/ 91 h 181"/>
                <a:gd name="T4" fmla="*/ 0 w 99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181">
                  <a:moveTo>
                    <a:pt x="46" y="0"/>
                  </a:moveTo>
                  <a:cubicBezTo>
                    <a:pt x="72" y="30"/>
                    <a:pt x="99" y="61"/>
                    <a:pt x="91" y="91"/>
                  </a:cubicBezTo>
                  <a:cubicBezTo>
                    <a:pt x="83" y="121"/>
                    <a:pt x="15" y="166"/>
                    <a:pt x="0" y="18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839" y="2750"/>
              <a:ext cx="22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3200" b="1">
                  <a:solidFill>
                    <a:srgbClr val="0000CC"/>
                  </a:solidFill>
                </a:rPr>
                <a:t>n</a:t>
              </a:r>
            </a:p>
          </p:txBody>
        </p:sp>
      </p:grp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3779838" y="3141663"/>
          <a:ext cx="2484437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6" imgW="965200" imgH="558800" progId="Equation.DSMT4">
                  <p:embed/>
                </p:oleObj>
              </mc:Choice>
              <mc:Fallback>
                <p:oleObj name="Equation" r:id="rId6" imgW="965200" imgH="558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141663"/>
                        <a:ext cx="2484437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3883025" y="2060575"/>
          <a:ext cx="483235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8" imgW="1459865" imgH="393700" progId="Equation.DSMT4">
                  <p:embed/>
                </p:oleObj>
              </mc:Choice>
              <mc:Fallback>
                <p:oleObj name="Equation" r:id="rId8" imgW="1459865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025" y="2060575"/>
                        <a:ext cx="4832350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547813" y="5229225"/>
            <a:ext cx="431800" cy="579438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</a:rPr>
              <a:t>R</a:t>
            </a:r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4787900" y="5516563"/>
          <a:ext cx="360045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公式" r:id="rId10" imgW="965200" imgH="266700" progId="Equation.3">
                  <p:embed/>
                </p:oleObj>
              </mc:Choice>
              <mc:Fallback>
                <p:oleObj name="公式" r:id="rId10" imgW="965200" imgH="266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516563"/>
                        <a:ext cx="3600450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5175" y="290513"/>
            <a:ext cx="2879725" cy="766762"/>
          </a:xfrm>
        </p:spPr>
        <p:txBody>
          <a:bodyPr/>
          <a:lstStyle/>
          <a:p>
            <a:pPr marL="1117600" indent="-1117600"/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小结升华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7345362" cy="9366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/>
                <a:ea typeface="黑体" panose="02010609060101010101" pitchFamily="49" charset="-122"/>
              </a:rPr>
              <a:t>“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一个图形、三个关系、两个公式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/>
                <a:ea typeface="黑体" panose="02010609060101010101" pitchFamily="49" charset="-122"/>
              </a:rPr>
              <a:t>”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，理解关系，牢记公式；</a:t>
            </a:r>
          </a:p>
        </p:txBody>
      </p:sp>
      <p:graphicFrame>
        <p:nvGraphicFramePr>
          <p:cNvPr id="2765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27313" y="4292600"/>
          <a:ext cx="2592387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公式" r:id="rId3" imgW="800100" imgH="304800" progId="Equation.3">
                  <p:embed/>
                </p:oleObj>
              </mc:Choice>
              <mc:Fallback>
                <p:oleObj name="公式" r:id="rId3" imgW="800100" imgH="304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292600"/>
                        <a:ext cx="2592387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23850" y="6338888"/>
            <a:ext cx="796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lvl="1">
              <a:buFontTx/>
              <a:buNone/>
              <a:tabLst>
                <a:tab pos="723900" algn="l"/>
              </a:tabLst>
            </a:pPr>
            <a:r>
              <a:rPr lang="en-US" altLang="zh-CN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、立体图形的处理方式</a:t>
            </a:r>
            <a:r>
              <a:rPr lang="en-US" altLang="zh-CN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--</a:t>
            </a:r>
            <a:r>
              <a:rPr lang="zh-CN" altLang="en-US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转化为平面几何图形</a:t>
            </a:r>
          </a:p>
        </p:txBody>
      </p:sp>
      <p:grpSp>
        <p:nvGrpSpPr>
          <p:cNvPr id="27655" name="Group 7"/>
          <p:cNvGrpSpPr/>
          <p:nvPr/>
        </p:nvGrpSpPr>
        <p:grpSpPr bwMode="auto">
          <a:xfrm>
            <a:off x="2484438" y="2276475"/>
            <a:ext cx="6480175" cy="1800225"/>
            <a:chOff x="1565" y="1434"/>
            <a:chExt cx="4082" cy="1134"/>
          </a:xfrm>
        </p:grpSpPr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1565" y="1434"/>
              <a:ext cx="3716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buFontTx/>
                <a:buNone/>
                <a:tabLst>
                  <a:tab pos="457200" algn="l"/>
                </a:tabLst>
              </a:pP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圆锥与侧面展开图之间的主要关系：</a:t>
              </a:r>
            </a:p>
            <a:p>
              <a:pPr eaLnBrk="0" hangingPunct="0">
                <a:buFontTx/>
                <a:buNone/>
                <a:tabLst>
                  <a:tab pos="457200" algn="l"/>
                </a:tabLst>
              </a:pPr>
              <a:r>
                <a:rPr lang="en-US" altLang="zh-CN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、圆锥的母线长</a:t>
              </a:r>
              <a:r>
                <a:rPr lang="en-US" altLang="zh-CN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=</a:t>
              </a: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扇形的半径</a:t>
              </a:r>
            </a:p>
            <a:p>
              <a:pPr eaLnBrk="0" hangingPunct="0">
                <a:buFontTx/>
                <a:buNone/>
                <a:tabLst>
                  <a:tab pos="457200" algn="l"/>
                </a:tabLst>
              </a:pPr>
              <a:r>
                <a:rPr lang="en-US" altLang="zh-CN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、圆锥的底面周长</a:t>
              </a:r>
              <a:r>
                <a:rPr lang="en-US" altLang="zh-CN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=</a:t>
              </a: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扇形的弧长</a:t>
              </a:r>
            </a:p>
            <a:p>
              <a:pPr eaLnBrk="0" hangingPunct="0">
                <a:buFontTx/>
                <a:buNone/>
                <a:tabLst>
                  <a:tab pos="457200" algn="l"/>
                </a:tabLst>
              </a:pPr>
              <a:r>
                <a:rPr lang="en-US" altLang="zh-CN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、圆锥的侧面积</a:t>
              </a:r>
              <a:r>
                <a:rPr lang="en-US" altLang="zh-CN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=</a:t>
              </a: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扇形的面积</a:t>
              </a:r>
              <a:r>
                <a:rPr lang="zh-CN" altLang="en-US" sz="2800" dirty="0">
                  <a:latin typeface="宋体" panose="02010600030101010101" pitchFamily="2" charset="-122"/>
                </a:rPr>
                <a:t> </a:t>
              </a:r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4558" y="1752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2400" b="1">
                  <a:solidFill>
                    <a:srgbClr val="FF0000"/>
                  </a:solidFill>
                </a:rPr>
                <a:t>（</a:t>
              </a:r>
              <a:r>
                <a:rPr lang="en-US" altLang="zh-CN" sz="2400" b="1">
                  <a:solidFill>
                    <a:srgbClr val="FF0000"/>
                  </a:solidFill>
                </a:rPr>
                <a:t>a = R</a:t>
              </a:r>
              <a:r>
                <a:rPr lang="zh-CN" altLang="en-US" sz="2400" b="1">
                  <a:solidFill>
                    <a:srgbClr val="FF0000"/>
                  </a:solidFill>
                </a:rPr>
                <a:t>）</a:t>
              </a: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4649" y="2024"/>
              <a:ext cx="9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2400" b="1">
                  <a:solidFill>
                    <a:srgbClr val="FF0000"/>
                  </a:solidFill>
                </a:rPr>
                <a:t>（</a:t>
              </a:r>
              <a:r>
                <a:rPr lang="en-US" altLang="zh-CN" sz="2400" b="1">
                  <a:solidFill>
                    <a:srgbClr val="FF0000"/>
                  </a:solidFill>
                </a:rPr>
                <a:t>C = </a:t>
              </a:r>
              <a:r>
                <a:rPr lang="en-US" altLang="zh-CN" sz="2400" b="1">
                  <a:solidFill>
                    <a:srgbClr val="FF0000"/>
                  </a:solidFill>
                  <a:latin typeface="Verdana" panose="020B0604030504040204" pitchFamily="34" charset="0"/>
                  <a:ea typeface="GungsuhChe" pitchFamily="49" charset="-127"/>
                </a:rPr>
                <a:t>l</a:t>
              </a:r>
              <a:r>
                <a:rPr lang="zh-CN" altLang="en-US" sz="2400" b="1">
                  <a:solidFill>
                    <a:srgbClr val="FF0000"/>
                  </a:solidFill>
                  <a:latin typeface="Verdana" panose="020B0604030504040204" pitchFamily="34" charset="0"/>
                  <a:ea typeface="GungsuhChe" pitchFamily="49" charset="-127"/>
                </a:rPr>
                <a:t>）</a:t>
              </a:r>
            </a:p>
          </p:txBody>
        </p:sp>
      </p:grpSp>
      <p:grpSp>
        <p:nvGrpSpPr>
          <p:cNvPr id="27659" name="Group 11"/>
          <p:cNvGrpSpPr/>
          <p:nvPr/>
        </p:nvGrpSpPr>
        <p:grpSpPr bwMode="auto">
          <a:xfrm>
            <a:off x="250825" y="2349500"/>
            <a:ext cx="1908175" cy="2787650"/>
            <a:chOff x="0" y="1344"/>
            <a:chExt cx="1722" cy="2346"/>
          </a:xfrm>
        </p:grpSpPr>
        <p:pic>
          <p:nvPicPr>
            <p:cNvPr id="27660" name="Picture 12" descr="17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1344"/>
              <a:ext cx="1722" cy="2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7661" name="Group 13"/>
            <p:cNvGrpSpPr/>
            <p:nvPr/>
          </p:nvGrpSpPr>
          <p:grpSpPr bwMode="auto">
            <a:xfrm>
              <a:off x="476" y="2205"/>
              <a:ext cx="272" cy="384"/>
              <a:chOff x="793" y="2750"/>
              <a:chExt cx="272" cy="384"/>
            </a:xfrm>
          </p:grpSpPr>
          <p:sp>
            <p:nvSpPr>
              <p:cNvPr id="27662" name="Freeform 14"/>
              <p:cNvSpPr/>
              <p:nvPr/>
            </p:nvSpPr>
            <p:spPr bwMode="auto">
              <a:xfrm>
                <a:off x="793" y="2795"/>
                <a:ext cx="99" cy="181"/>
              </a:xfrm>
              <a:custGeom>
                <a:avLst/>
                <a:gdLst>
                  <a:gd name="T0" fmla="*/ 46 w 99"/>
                  <a:gd name="T1" fmla="*/ 0 h 181"/>
                  <a:gd name="T2" fmla="*/ 91 w 99"/>
                  <a:gd name="T3" fmla="*/ 91 h 181"/>
                  <a:gd name="T4" fmla="*/ 0 w 99"/>
                  <a:gd name="T5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" h="181">
                    <a:moveTo>
                      <a:pt x="46" y="0"/>
                    </a:moveTo>
                    <a:cubicBezTo>
                      <a:pt x="72" y="30"/>
                      <a:pt x="99" y="61"/>
                      <a:pt x="91" y="91"/>
                    </a:cubicBezTo>
                    <a:cubicBezTo>
                      <a:pt x="83" y="121"/>
                      <a:pt x="15" y="166"/>
                      <a:pt x="0" y="18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3" name="Text Box 15"/>
              <p:cNvSpPr txBox="1">
                <a:spLocks noChangeArrowheads="1"/>
              </p:cNvSpPr>
              <p:nvPr/>
            </p:nvSpPr>
            <p:spPr bwMode="auto">
              <a:xfrm>
                <a:off x="839" y="2750"/>
                <a:ext cx="226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CN" sz="2400">
                    <a:solidFill>
                      <a:srgbClr val="0000CC"/>
                    </a:solidFill>
                  </a:rPr>
                  <a:t>n</a:t>
                </a:r>
              </a:p>
            </p:txBody>
          </p:sp>
        </p:grpSp>
      </p:grpSp>
      <p:pic>
        <p:nvPicPr>
          <p:cNvPr id="27665" name="Picture 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84438" y="5157788"/>
            <a:ext cx="3311525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5795963" y="5229225"/>
          <a:ext cx="298926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公式" r:id="rId7" imgW="965200" imgH="266700" progId="Equation.3">
                  <p:embed/>
                </p:oleObj>
              </mc:Choice>
              <mc:Fallback>
                <p:oleObj name="公式" r:id="rId7" imgW="965200" imgH="266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229225"/>
                        <a:ext cx="298926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3" grpId="0"/>
    </p:bldLst>
  </p:timing>
</p:sld>
</file>

<file path=ppt/theme/theme1.xml><?xml version="1.0" encoding="utf-8"?>
<a:theme xmlns:a="http://schemas.openxmlformats.org/drawingml/2006/main" name="WWW.2PPT.COM&#10;">
  <a:themeElements>
    <a:clrScheme name="白色书本中的书签PPT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021"/>
      </a:accent1>
      <a:accent2>
        <a:srgbClr val="DA5800"/>
      </a:accent2>
      <a:accent3>
        <a:srgbClr val="FFFFFF"/>
      </a:accent3>
      <a:accent4>
        <a:srgbClr val="000000"/>
      </a:accent4>
      <a:accent5>
        <a:srgbClr val="FFC6AB"/>
      </a:accent5>
      <a:accent6>
        <a:srgbClr val="C54F00"/>
      </a:accent6>
      <a:hlink>
        <a:srgbClr val="963D00"/>
      </a:hlink>
      <a:folHlink>
        <a:srgbClr val="FFAD5B"/>
      </a:folHlink>
    </a:clrScheme>
    <a:fontScheme name="白色书本中的书签PPT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白色书本中的书签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021"/>
        </a:accent1>
        <a:accent2>
          <a:srgbClr val="DA5800"/>
        </a:accent2>
        <a:accent3>
          <a:srgbClr val="FFFFFF"/>
        </a:accent3>
        <a:accent4>
          <a:srgbClr val="000000"/>
        </a:accent4>
        <a:accent5>
          <a:srgbClr val="FFC6AB"/>
        </a:accent5>
        <a:accent6>
          <a:srgbClr val="C54F00"/>
        </a:accent6>
        <a:hlink>
          <a:srgbClr val="963D00"/>
        </a:hlink>
        <a:folHlink>
          <a:srgbClr val="FFAD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Microsoft Office PowerPoint</Application>
  <PresentationFormat>全屏显示(4:3)</PresentationFormat>
  <Paragraphs>105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GungsuhChe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Verdana</vt:lpstr>
      <vt:lpstr>Wingdings</vt:lpstr>
      <vt:lpstr>WWW.2PPT.COM
</vt:lpstr>
      <vt:lpstr>图片</vt:lpstr>
      <vt:lpstr>公式</vt:lpstr>
      <vt:lpstr>Equation</vt:lpstr>
      <vt:lpstr>Microsoft 公式 3.0</vt:lpstr>
      <vt:lpstr>直棱柱和圆锥的侧面展开图</vt:lpstr>
      <vt:lpstr>观察</vt:lpstr>
      <vt:lpstr>一、直棱柱的认识：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小结升华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2012-06-06T01:30:00Z</dcterms:created>
  <dcterms:modified xsi:type="dcterms:W3CDTF">2023-01-16T20:32:29Z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21229CD3130A4258A72E455D35CF2593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