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20"/>
  </p:notesMasterIdLst>
  <p:handoutMasterIdLst>
    <p:handoutMasterId r:id="rId21"/>
  </p:handoutMasterIdLst>
  <p:sldIdLst>
    <p:sldId id="256" r:id="rId2"/>
    <p:sldId id="258" r:id="rId3"/>
    <p:sldId id="293" r:id="rId4"/>
    <p:sldId id="260" r:id="rId5"/>
    <p:sldId id="301" r:id="rId6"/>
    <p:sldId id="302" r:id="rId7"/>
    <p:sldId id="304" r:id="rId8"/>
    <p:sldId id="305" r:id="rId9"/>
    <p:sldId id="303" r:id="rId10"/>
    <p:sldId id="261" r:id="rId11"/>
    <p:sldId id="292" r:id="rId12"/>
    <p:sldId id="294" r:id="rId13"/>
    <p:sldId id="306" r:id="rId14"/>
    <p:sldId id="280" r:id="rId15"/>
    <p:sldId id="300" r:id="rId16"/>
    <p:sldId id="307" r:id="rId17"/>
    <p:sldId id="282" r:id="rId18"/>
    <p:sldId id="279" r:id="rId19"/>
  </p:sldIdLst>
  <p:sldSz cx="9144000" cy="5143500" type="screen16x9"/>
  <p:notesSz cx="6858000" cy="9144000"/>
  <p:defaultTextStyle>
    <a:defPPr>
      <a:defRPr lang="en-US"/>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D1F3FF"/>
    <a:srgbClr val="E0F276"/>
    <a:srgbClr val="98BCF6"/>
    <a:srgbClr val="8FE2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autoAdjust="0"/>
  </p:normalViewPr>
  <p:slideViewPr>
    <p:cSldViewPr>
      <p:cViewPr>
        <p:scale>
          <a:sx n="130" d="100"/>
          <a:sy n="130" d="100"/>
        </p:scale>
        <p:origin x="-1074" y="-348"/>
      </p:cViewPr>
      <p:guideLst>
        <p:guide orient="horz" pos="1620"/>
        <p:guide pos="2880"/>
      </p:guideLst>
    </p:cSldViewPr>
  </p:slideViewPr>
  <p:notesTextViewPr>
    <p:cViewPr>
      <p:scale>
        <a:sx n="1" d="1"/>
        <a:sy n="1" d="1"/>
      </p:scale>
      <p:origin x="0" y="0"/>
    </p:cViewPr>
  </p:notesText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首页">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空白页">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2023-01-17</a:t>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首页">
    <p:bg>
      <p:bgPr>
        <a:blipFill dpi="0"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课堂导入">
    <p:spTree>
      <p:nvGrpSpPr>
        <p:cNvPr id="1" name=""/>
        <p:cNvGrpSpPr/>
        <p:nvPr/>
      </p:nvGrpSpPr>
      <p:grpSpPr>
        <a:xfrm>
          <a:off x="0" y="0"/>
          <a:ext cx="0" cy="0"/>
          <a:chOff x="0" y="0"/>
          <a:chExt cx="0" cy="0"/>
        </a:xfrm>
      </p:grpSpPr>
      <p:pic>
        <p:nvPicPr>
          <p:cNvPr id="2" name="图片 21"/>
          <p:cNvPicPr>
            <a:picLocks noChangeAspect="1" noChangeArrowheads="1"/>
          </p:cNvPicPr>
          <p:nvPr userDrawn="1"/>
        </p:nvPicPr>
        <p:blipFill>
          <a:blip r:embed="rId2" cstate="email">
            <a:duotone>
              <a:prstClr val="black"/>
              <a:schemeClr val="accent2">
                <a:tint val="45000"/>
                <a:satMod val="400000"/>
              </a:schemeClr>
            </a:duotone>
          </a:blip>
          <a:srcRect/>
          <a:stretch>
            <a:fillRect/>
          </a:stretch>
        </p:blipFill>
        <p:spPr bwMode="auto">
          <a:xfrm>
            <a:off x="3284538" y="58738"/>
            <a:ext cx="257492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知识讲解">
    <p:spTree>
      <p:nvGrpSpPr>
        <p:cNvPr id="1" name=""/>
        <p:cNvGrpSpPr/>
        <p:nvPr/>
      </p:nvGrpSpPr>
      <p:grpSpPr>
        <a:xfrm>
          <a:off x="0" y="0"/>
          <a:ext cx="0" cy="0"/>
          <a:chOff x="0" y="0"/>
          <a:chExt cx="0" cy="0"/>
        </a:xfrm>
      </p:grpSpPr>
      <p:pic>
        <p:nvPicPr>
          <p:cNvPr id="2" name="图片 31"/>
          <p:cNvPicPr>
            <a:picLocks noChangeAspect="1" noChangeArrowheads="1"/>
          </p:cNvPicPr>
          <p:nvPr userDrawn="1"/>
        </p:nvPicPr>
        <p:blipFill>
          <a:blip r:embed="rId2" cstate="email">
            <a:duotone>
              <a:prstClr val="black"/>
              <a:schemeClr val="accent2">
                <a:tint val="45000"/>
                <a:satMod val="400000"/>
              </a:schemeClr>
            </a:duotone>
          </a:blip>
          <a:srcRect/>
          <a:stretch>
            <a:fillRect/>
          </a:stretch>
        </p:blipFill>
        <p:spPr bwMode="auto">
          <a:xfrm>
            <a:off x="3290888" y="34925"/>
            <a:ext cx="257492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课堂小结">
    <p:spTree>
      <p:nvGrpSpPr>
        <p:cNvPr id="1" name=""/>
        <p:cNvGrpSpPr/>
        <p:nvPr/>
      </p:nvGrpSpPr>
      <p:grpSpPr>
        <a:xfrm>
          <a:off x="0" y="0"/>
          <a:ext cx="0" cy="0"/>
          <a:chOff x="0" y="0"/>
          <a:chExt cx="0" cy="0"/>
        </a:xfrm>
      </p:grpSpPr>
      <p:pic>
        <p:nvPicPr>
          <p:cNvPr id="2" name="图片 21"/>
          <p:cNvPicPr>
            <a:picLocks noChangeAspect="1" noChangeArrowheads="1"/>
          </p:cNvPicPr>
          <p:nvPr userDrawn="1"/>
        </p:nvPicPr>
        <p:blipFill>
          <a:blip r:embed="rId2" cstate="email">
            <a:duotone>
              <a:prstClr val="black"/>
              <a:schemeClr val="accent2">
                <a:tint val="45000"/>
                <a:satMod val="400000"/>
              </a:schemeClr>
            </a:duotone>
          </a:blip>
          <a:srcRect/>
          <a:stretch>
            <a:fillRect/>
          </a:stretch>
        </p:blipFill>
        <p:spPr bwMode="auto">
          <a:xfrm>
            <a:off x="3336925" y="58738"/>
            <a:ext cx="257492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课堂练习">
    <p:spTree>
      <p:nvGrpSpPr>
        <p:cNvPr id="1" name=""/>
        <p:cNvGrpSpPr/>
        <p:nvPr/>
      </p:nvGrpSpPr>
      <p:grpSpPr>
        <a:xfrm>
          <a:off x="0" y="0"/>
          <a:ext cx="0" cy="0"/>
          <a:chOff x="0" y="0"/>
          <a:chExt cx="0" cy="0"/>
        </a:xfrm>
      </p:grpSpPr>
      <p:pic>
        <p:nvPicPr>
          <p:cNvPr id="2" name="图片 21"/>
          <p:cNvPicPr>
            <a:picLocks noChangeAspect="1" noChangeArrowheads="1"/>
          </p:cNvPicPr>
          <p:nvPr userDrawn="1"/>
        </p:nvPicPr>
        <p:blipFill>
          <a:blip r:embed="rId2" cstate="email">
            <a:duotone>
              <a:prstClr val="black"/>
              <a:schemeClr val="accent2">
                <a:tint val="45000"/>
                <a:satMod val="400000"/>
              </a:schemeClr>
            </a:duotone>
          </a:blip>
          <a:srcRect/>
          <a:stretch>
            <a:fillRect/>
          </a:stretch>
        </p:blipFill>
        <p:spPr bwMode="auto">
          <a:xfrm>
            <a:off x="3295650" y="60325"/>
            <a:ext cx="257492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课后作业">
    <p:spTree>
      <p:nvGrpSpPr>
        <p:cNvPr id="1" name=""/>
        <p:cNvGrpSpPr/>
        <p:nvPr/>
      </p:nvGrpSpPr>
      <p:grpSpPr>
        <a:xfrm>
          <a:off x="0" y="0"/>
          <a:ext cx="0" cy="0"/>
          <a:chOff x="0" y="0"/>
          <a:chExt cx="0" cy="0"/>
        </a:xfrm>
      </p:grpSpPr>
      <p:pic>
        <p:nvPicPr>
          <p:cNvPr id="2" name="图片 20" descr="课后作业（A）.png"/>
          <p:cNvPicPr>
            <a:picLocks noChangeAspect="1" noChangeArrowheads="1"/>
          </p:cNvPicPr>
          <p:nvPr userDrawn="1"/>
        </p:nvPicPr>
        <p:blipFill>
          <a:blip r:embed="rId2" cstate="email">
            <a:duotone>
              <a:prstClr val="black"/>
              <a:schemeClr val="accent2">
                <a:tint val="45000"/>
                <a:satMod val="400000"/>
              </a:schemeClr>
            </a:duotone>
          </a:blip>
          <a:srcRect r="33147"/>
          <a:stretch>
            <a:fillRect/>
          </a:stretch>
        </p:blipFill>
        <p:spPr bwMode="auto">
          <a:xfrm>
            <a:off x="3286125" y="9525"/>
            <a:ext cx="2663825"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单页">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尾页">
    <p:spTree>
      <p:nvGrpSpPr>
        <p:cNvPr id="1" name=""/>
        <p:cNvGrpSpPr/>
        <p:nvPr/>
      </p:nvGrpSpPr>
      <p:grpSpPr>
        <a:xfrm>
          <a:off x="0" y="0"/>
          <a:ext cx="0" cy="0"/>
          <a:chOff x="0" y="0"/>
          <a:chExt cx="0" cy="0"/>
        </a:xfrm>
      </p:grpSpPr>
      <p:pic>
        <p:nvPicPr>
          <p:cNvPr id="3" name="Picture 2" descr="C:\Users\Administrator\Desktop\图片\08582ba9e289685.jpg"/>
          <p:cNvPicPr>
            <a:picLocks noChangeAspect="1" noChangeArrowheads="1"/>
          </p:cNvPicPr>
          <p:nvPr userDrawn="1"/>
        </p:nvPicPr>
        <p:blipFill>
          <a:blip r:embed="rId2" cstate="email">
            <a:clrChange>
              <a:clrFrom>
                <a:srgbClr val="F5F5F5"/>
              </a:clrFrom>
              <a:clrTo>
                <a:srgbClr val="F5F5F5">
                  <a:alpha val="0"/>
                </a:srgbClr>
              </a:clrTo>
            </a:clrChange>
          </a:blip>
          <a:srcRect/>
          <a:stretch>
            <a:fillRect/>
          </a:stretch>
        </p:blipFill>
        <p:spPr bwMode="auto">
          <a:xfrm>
            <a:off x="7013575" y="-12700"/>
            <a:ext cx="2130425" cy="249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0.png"/><Relationship Id="rId1" Type="http://schemas.openxmlformats.org/officeDocument/2006/relationships/slideLayout" Target="../slideLayouts/slideLayout8.xml"/><Relationship Id="rId4" Type="http://schemas.openxmlformats.org/officeDocument/2006/relationships/image" Target="../media/image13.png"/></Relationships>
</file>

<file path=ppt/slides/_rels/slide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0.png"/><Relationship Id="rId1" Type="http://schemas.openxmlformats.org/officeDocument/2006/relationships/slideLayout" Target="../slideLayouts/slideLayout8.xml"/><Relationship Id="rId5" Type="http://schemas.openxmlformats.org/officeDocument/2006/relationships/image" Target="../media/image11.png"/><Relationship Id="rId4" Type="http://schemas.openxmlformats.org/officeDocument/2006/relationships/image" Target="../media/image15.png"/></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6"/>
          <p:cNvSpPr txBox="1">
            <a:spLocks noChangeArrowheads="1"/>
          </p:cNvSpPr>
          <p:nvPr/>
        </p:nvSpPr>
        <p:spPr bwMode="auto">
          <a:xfrm>
            <a:off x="0" y="819196"/>
            <a:ext cx="9144000"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sz="3200">
                <a:solidFill>
                  <a:schemeClr val="tx1"/>
                </a:solidFill>
                <a:latin typeface="Calibri" panose="020F0502020204030204" pitchFamily="34" charset="0"/>
                <a:ea typeface="宋体" panose="02010600030101010101" pitchFamily="2" charset="-122"/>
              </a:defRPr>
            </a:lvl1pPr>
            <a:lvl2pPr>
              <a:defRPr kumimoji="1" sz="2800">
                <a:solidFill>
                  <a:schemeClr val="tx1"/>
                </a:solidFill>
                <a:latin typeface="Calibri" panose="020F0502020204030204" pitchFamily="34" charset="0"/>
                <a:ea typeface="宋体" panose="02010600030101010101" pitchFamily="2" charset="-122"/>
              </a:defRPr>
            </a:lvl2pPr>
            <a:lvl3pPr>
              <a:defRPr kumimoji="1" sz="2400">
                <a:solidFill>
                  <a:schemeClr val="tx1"/>
                </a:solidFill>
                <a:latin typeface="Calibri" panose="020F0502020204030204" pitchFamily="34" charset="0"/>
                <a:ea typeface="宋体" panose="02010600030101010101" pitchFamily="2" charset="-122"/>
              </a:defRPr>
            </a:lvl3pPr>
            <a:lvl4pPr>
              <a:defRPr kumimoji="1" sz="2000">
                <a:solidFill>
                  <a:schemeClr val="tx1"/>
                </a:solidFill>
                <a:latin typeface="Calibri" panose="020F0502020204030204" pitchFamily="34" charset="0"/>
                <a:ea typeface="宋体" panose="02010600030101010101" pitchFamily="2" charset="-122"/>
              </a:defRPr>
            </a:lvl4pPr>
            <a:lvl5pPr>
              <a:defRPr kumimoji="1" sz="2000">
                <a:solidFill>
                  <a:schemeClr val="tx1"/>
                </a:solidFill>
                <a:latin typeface="Calibri" panose="020F0502020204030204" pitchFamily="34" charset="0"/>
                <a:ea typeface="宋体" panose="02010600030101010101" pitchFamily="2" charset="-122"/>
              </a:defRPr>
            </a:lvl5pPr>
            <a:lvl6pPr eaLnBrk="0" fontAlgn="base" hangingPunct="0">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6pPr>
            <a:lvl7pPr eaLnBrk="0" fontAlgn="base" hangingPunct="0">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7pPr>
            <a:lvl8pPr eaLnBrk="0" fontAlgn="base" hangingPunct="0">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8pPr>
            <a:lvl9pPr eaLnBrk="0" fontAlgn="base" hangingPunct="0">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9pPr>
          </a:lstStyle>
          <a:p>
            <a:pPr algn="ctr">
              <a:lnSpc>
                <a:spcPct val="150000"/>
              </a:lnSpc>
              <a:buFontTx/>
              <a:buNone/>
              <a:defRPr/>
            </a:pPr>
            <a:r>
              <a:rPr lang="en-US" altLang="zh-CN" sz="4800" b="1" dirty="0">
                <a:solidFill>
                  <a:srgbClr val="FF0000"/>
                </a:solidFill>
                <a:effectLst>
                  <a:outerShdw blurRad="38100" dist="38100" dir="2700000" algn="tl">
                    <a:srgbClr val="000000">
                      <a:alpha val="43137"/>
                    </a:srgbClr>
                  </a:outerShdw>
                </a:effectLst>
                <a:latin typeface="Times New Roman" panose="02020603050405020304"/>
                <a:ea typeface="黑体" panose="02010609060101010101" pitchFamily="49" charset="-122"/>
                <a:sym typeface="Times New Roman" panose="02020603050405020304"/>
              </a:rPr>
              <a:t> Unit </a:t>
            </a:r>
            <a:r>
              <a:rPr lang="en-US" altLang="zh-CN" sz="4800" b="1" dirty="0" smtClean="0">
                <a:solidFill>
                  <a:srgbClr val="FF0000"/>
                </a:solidFill>
                <a:effectLst>
                  <a:outerShdw blurRad="38100" dist="38100" dir="2700000" algn="tl">
                    <a:srgbClr val="000000">
                      <a:alpha val="43137"/>
                    </a:srgbClr>
                  </a:outerShdw>
                </a:effectLst>
                <a:latin typeface="Times New Roman" panose="02020603050405020304"/>
                <a:ea typeface="黑体" panose="02010609060101010101" pitchFamily="49" charset="-122"/>
                <a:sym typeface="Times New Roman" panose="02020603050405020304"/>
              </a:rPr>
              <a:t>7</a:t>
            </a:r>
            <a:r>
              <a:rPr lang="zh-CN" altLang="en-US" sz="4800" b="1" dirty="0">
                <a:solidFill>
                  <a:srgbClr val="FF0000"/>
                </a:solidFill>
                <a:effectLst>
                  <a:outerShdw blurRad="38100" dist="38100" dir="2700000" algn="tl">
                    <a:srgbClr val="000000">
                      <a:alpha val="43137"/>
                    </a:srgbClr>
                  </a:outerShdw>
                </a:effectLst>
                <a:latin typeface="Times New Roman" panose="02020603050405020304"/>
                <a:ea typeface="黑体" panose="02010609060101010101" pitchFamily="49" charset="-122"/>
                <a:sym typeface="Times New Roman" panose="02020603050405020304"/>
              </a:rPr>
              <a:t>　</a:t>
            </a:r>
            <a:r>
              <a:rPr lang="en-US" altLang="zh-CN" sz="4800" b="1" dirty="0" smtClean="0">
                <a:solidFill>
                  <a:srgbClr val="FF0000"/>
                </a:solidFill>
                <a:effectLst>
                  <a:outerShdw blurRad="38100" dist="38100" dir="2700000" algn="tl">
                    <a:srgbClr val="000000">
                      <a:alpha val="43137"/>
                    </a:srgbClr>
                  </a:outerShdw>
                </a:effectLst>
                <a:latin typeface="Times New Roman" panose="02020603050405020304"/>
                <a:ea typeface="黑体" panose="02010609060101010101" pitchFamily="49" charset="-122"/>
                <a:sym typeface="Times New Roman" panose="02020603050405020304"/>
              </a:rPr>
              <a:t>Seasons</a:t>
            </a:r>
          </a:p>
          <a:p>
            <a:pPr algn="ctr">
              <a:lnSpc>
                <a:spcPct val="150000"/>
              </a:lnSpc>
              <a:buFontTx/>
              <a:buNone/>
              <a:defRPr/>
            </a:pPr>
            <a:r>
              <a:rPr kumimoji="0" lang="zh-CN" altLang="en-US" sz="3600" b="1" dirty="0" smtClean="0">
                <a:solidFill>
                  <a:srgbClr val="FF0000"/>
                </a:solidFill>
                <a:effectLst>
                  <a:outerShdw blurRad="38100" dist="38100" dir="2700000" algn="tl">
                    <a:srgbClr val="000000">
                      <a:alpha val="43137"/>
                    </a:srgbClr>
                  </a:outerShdw>
                </a:effectLst>
                <a:latin typeface="Times New Roman" panose="02020603050405020304"/>
                <a:ea typeface="黑体" panose="02010609060101010101" pitchFamily="49" charset="-122"/>
                <a:sym typeface="Times New Roman" panose="02020603050405020304"/>
              </a:rPr>
              <a:t>第</a:t>
            </a:r>
            <a:r>
              <a:rPr kumimoji="0" lang="en-US" altLang="zh-CN" sz="3600" b="1" dirty="0" smtClean="0">
                <a:solidFill>
                  <a:srgbClr val="FF0000"/>
                </a:solidFill>
                <a:effectLst>
                  <a:outerShdw blurRad="38100" dist="38100" dir="2700000" algn="tl">
                    <a:srgbClr val="000000">
                      <a:alpha val="43137"/>
                    </a:srgbClr>
                  </a:outerShdw>
                </a:effectLst>
                <a:latin typeface="Times New Roman" panose="02020603050405020304"/>
                <a:ea typeface="黑体" panose="02010609060101010101" pitchFamily="49" charset="-122"/>
                <a:sym typeface="Times New Roman" panose="02020603050405020304"/>
              </a:rPr>
              <a:t>3</a:t>
            </a:r>
            <a:r>
              <a:rPr kumimoji="0" lang="zh-CN" altLang="en-US" sz="3600" b="1" dirty="0" smtClean="0">
                <a:solidFill>
                  <a:srgbClr val="FF0000"/>
                </a:solidFill>
                <a:effectLst>
                  <a:outerShdw blurRad="38100" dist="38100" dir="2700000" algn="tl">
                    <a:srgbClr val="000000">
                      <a:alpha val="43137"/>
                    </a:srgbClr>
                  </a:outerShdw>
                </a:effectLst>
                <a:latin typeface="Times New Roman" panose="02020603050405020304"/>
                <a:ea typeface="黑体" panose="02010609060101010101" pitchFamily="49" charset="-122"/>
                <a:sym typeface="Times New Roman" panose="02020603050405020304"/>
              </a:rPr>
              <a:t>课时</a:t>
            </a:r>
            <a:endParaRPr kumimoji="0" lang="zh-CN" altLang="en-US" sz="3600" b="1" dirty="0">
              <a:solidFill>
                <a:srgbClr val="FF0000"/>
              </a:solidFill>
              <a:effectLst>
                <a:outerShdw blurRad="38100" dist="38100" dir="2700000" algn="tl">
                  <a:srgbClr val="000000">
                    <a:alpha val="43137"/>
                  </a:srgbClr>
                </a:outerShdw>
              </a:effectLst>
              <a:latin typeface="Times New Roman" panose="02020603050405020304"/>
              <a:ea typeface="黑体" panose="02010609060101010101" pitchFamily="49" charset="-122"/>
              <a:sym typeface="Times New Roman" panose="02020603050405020304"/>
            </a:endParaRPr>
          </a:p>
        </p:txBody>
      </p:sp>
      <p:sp>
        <p:nvSpPr>
          <p:cNvPr id="3" name="矩形 2"/>
          <p:cNvSpPr/>
          <p:nvPr/>
        </p:nvSpPr>
        <p:spPr>
          <a:xfrm>
            <a:off x="0" y="4019512"/>
            <a:ext cx="9144000" cy="42989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0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0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850900" y="844550"/>
            <a:ext cx="7385050" cy="531813"/>
          </a:xfrm>
          <a:prstGeom prst="rect">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buFontTx/>
              <a:buNone/>
              <a:defRPr/>
            </a:pPr>
            <a:endParaRPr kumimoji="1" lang="zh-CN" altLang="en-US"/>
          </a:p>
        </p:txBody>
      </p:sp>
      <p:sp>
        <p:nvSpPr>
          <p:cNvPr id="19458" name="TextBox 39"/>
          <p:cNvSpPr txBox="1">
            <a:spLocks noChangeArrowheads="1"/>
          </p:cNvSpPr>
          <p:nvPr/>
        </p:nvSpPr>
        <p:spPr bwMode="auto">
          <a:xfrm>
            <a:off x="2638425" y="819150"/>
            <a:ext cx="53578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30000"/>
              </a:lnSpc>
            </a:pPr>
            <a:r>
              <a:rPr lang="en-US" altLang="zh-CN" sz="2400" b="1" dirty="0">
                <a:latin typeface="Times New Roman" panose="02020603050405020304" pitchFamily="18" charset="0"/>
                <a:ea typeface="黑体" panose="02010609060101010101" pitchFamily="49" charset="-122"/>
              </a:rPr>
              <a:t>leaves</a:t>
            </a:r>
            <a:r>
              <a:rPr lang="zh-CN" altLang="en-US" sz="2400" b="1" dirty="0">
                <a:latin typeface="Times New Roman" panose="02020603050405020304" pitchFamily="18" charset="0"/>
                <a:ea typeface="黑体" panose="02010609060101010101" pitchFamily="49" charset="-122"/>
              </a:rPr>
              <a:t> </a:t>
            </a:r>
            <a:r>
              <a:rPr lang="en-US" altLang="zh-CN" sz="2400" b="1" dirty="0">
                <a:latin typeface="Times New Roman" panose="02020603050405020304" pitchFamily="18" charset="0"/>
                <a:ea typeface="黑体" panose="02010609060101010101" pitchFamily="49" charset="-122"/>
              </a:rPr>
              <a:t>/ </a:t>
            </a:r>
            <a:r>
              <a:rPr lang="en-US" altLang="zh-CN" sz="2400" b="1" dirty="0" err="1">
                <a:latin typeface="Times New Roman" panose="02020603050405020304" pitchFamily="18" charset="0"/>
                <a:ea typeface="黑体" panose="02010609060101010101" pitchFamily="49" charset="-122"/>
              </a:rPr>
              <a:t>liːvz</a:t>
            </a:r>
            <a:r>
              <a:rPr lang="en-US" altLang="zh-CN" sz="2400" b="1" dirty="0">
                <a:latin typeface="Times New Roman" panose="02020603050405020304" pitchFamily="18" charset="0"/>
                <a:ea typeface="黑体" panose="02010609060101010101" pitchFamily="49" charset="-122"/>
              </a:rPr>
              <a:t>/</a:t>
            </a:r>
            <a:r>
              <a:rPr lang="zh-CN" altLang="en-US" sz="2400" b="1" dirty="0">
                <a:latin typeface="Times New Roman" panose="02020603050405020304" pitchFamily="18" charset="0"/>
                <a:ea typeface="黑体" panose="02010609060101010101" pitchFamily="49" charset="-122"/>
              </a:rPr>
              <a:t>    “树叶”</a:t>
            </a:r>
          </a:p>
        </p:txBody>
      </p:sp>
      <p:sp>
        <p:nvSpPr>
          <p:cNvPr id="19459" name="AutoShape 2"/>
          <p:cNvSpPr>
            <a:spLocks noChangeArrowheads="1"/>
          </p:cNvSpPr>
          <p:nvPr/>
        </p:nvSpPr>
        <p:spPr bwMode="auto">
          <a:xfrm flipH="1">
            <a:off x="850900" y="930275"/>
            <a:ext cx="1450975" cy="344488"/>
          </a:xfrm>
          <a:prstGeom prst="roundRect">
            <a:avLst>
              <a:gd name="adj" fmla="val 47681"/>
            </a:avLst>
          </a:prstGeom>
          <a:gradFill rotWithShape="1">
            <a:gsLst>
              <a:gs pos="0">
                <a:srgbClr val="FF0000"/>
              </a:gs>
              <a:gs pos="100000">
                <a:srgbClr val="FF6600"/>
              </a:gs>
            </a:gsLst>
            <a:lin ang="0" scaled="1"/>
          </a:gradFill>
          <a:ln>
            <a:noFill/>
          </a:ln>
          <a:extLst>
            <a:ext uri="{91240B29-F687-4F45-9708-019B960494DF}">
              <a14:hiddenLine xmlns:a14="http://schemas.microsoft.com/office/drawing/2010/main" w="9525">
                <a:solidFill>
                  <a:srgbClr val="000000"/>
                </a:solidFill>
                <a:round/>
              </a14:hiddenLine>
            </a:ext>
          </a:extLst>
        </p:spPr>
        <p:txBody>
          <a:bodyPr wrap="none" anchor="ctr"/>
          <a:lstStyle/>
          <a:p>
            <a:endParaRPr lang="zh-CN" altLang="en-US"/>
          </a:p>
        </p:txBody>
      </p:sp>
      <p:sp>
        <p:nvSpPr>
          <p:cNvPr id="19460" name="文本框 24"/>
          <p:cNvSpPr txBox="1">
            <a:spLocks noChangeArrowheads="1"/>
          </p:cNvSpPr>
          <p:nvPr/>
        </p:nvSpPr>
        <p:spPr bwMode="auto">
          <a:xfrm>
            <a:off x="952500" y="868363"/>
            <a:ext cx="1338263"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zh-CN" altLang="en-US" sz="2400" b="1" dirty="0">
                <a:solidFill>
                  <a:schemeClr val="bg1"/>
                </a:solidFill>
                <a:latin typeface="Adobe 黑体 Std R" pitchFamily="34" charset="-122"/>
                <a:ea typeface="Adobe 黑体 Std R" pitchFamily="34" charset="-122"/>
              </a:rPr>
              <a:t>知识点</a:t>
            </a:r>
          </a:p>
        </p:txBody>
      </p:sp>
      <p:sp>
        <p:nvSpPr>
          <p:cNvPr id="7" name="菱形 6"/>
          <p:cNvSpPr/>
          <p:nvPr/>
        </p:nvSpPr>
        <p:spPr>
          <a:xfrm>
            <a:off x="2114550" y="922338"/>
            <a:ext cx="563563" cy="355600"/>
          </a:xfrm>
          <a:prstGeom prst="diamond">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buFontTx/>
              <a:buNone/>
              <a:defRPr/>
            </a:pPr>
            <a:r>
              <a:rPr kumimoji="1" lang="en-US" altLang="zh-CN" sz="2400" b="1" dirty="0">
                <a:latin typeface="黑体" panose="02010609060101010101" pitchFamily="49" charset="-122"/>
                <a:ea typeface="黑体" panose="02010609060101010101" pitchFamily="49" charset="-122"/>
              </a:rPr>
              <a:t>1</a:t>
            </a:r>
            <a:endParaRPr kumimoji="1" lang="zh-CN" altLang="en-US" sz="2400" b="1" dirty="0">
              <a:latin typeface="黑体" panose="02010609060101010101" pitchFamily="49" charset="-122"/>
              <a:ea typeface="黑体" panose="02010609060101010101" pitchFamily="49" charset="-122"/>
            </a:endParaRPr>
          </a:p>
        </p:txBody>
      </p:sp>
      <p:sp>
        <p:nvSpPr>
          <p:cNvPr id="11" name="矩形 9"/>
          <p:cNvSpPr>
            <a:spLocks noChangeArrowheads="1"/>
          </p:cNvSpPr>
          <p:nvPr/>
        </p:nvSpPr>
        <p:spPr bwMode="auto">
          <a:xfrm>
            <a:off x="1671638" y="1428750"/>
            <a:ext cx="6557962"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en-US" altLang="zh-CN" sz="2400" b="1" dirty="0">
                <a:latin typeface="Times New Roman" panose="02020603050405020304" pitchFamily="18" charset="0"/>
                <a:ea typeface="黑体" panose="02010609060101010101" pitchFamily="49" charset="-122"/>
              </a:rPr>
              <a:t> leaves</a:t>
            </a:r>
            <a:r>
              <a:rPr lang="zh-CN" altLang="en-US" sz="2400" b="1" dirty="0">
                <a:latin typeface="Times New Roman" panose="02020603050405020304" pitchFamily="18" charset="0"/>
                <a:ea typeface="黑体" panose="02010609060101010101" pitchFamily="49" charset="-122"/>
              </a:rPr>
              <a:t>是</a:t>
            </a:r>
            <a:r>
              <a:rPr lang="en-US" altLang="zh-CN" sz="2400" b="1" dirty="0">
                <a:latin typeface="Times New Roman" panose="02020603050405020304" pitchFamily="18" charset="0"/>
                <a:ea typeface="黑体" panose="02010609060101010101" pitchFamily="49" charset="-122"/>
              </a:rPr>
              <a:t>leaf </a:t>
            </a:r>
            <a:r>
              <a:rPr lang="zh-CN" altLang="en-US" sz="2400" b="1" dirty="0">
                <a:latin typeface="Times New Roman" panose="02020603050405020304" pitchFamily="18" charset="0"/>
                <a:ea typeface="黑体" panose="02010609060101010101" pitchFamily="49" charset="-122"/>
              </a:rPr>
              <a:t>的复数形式。</a:t>
            </a:r>
          </a:p>
        </p:txBody>
      </p:sp>
      <p:sp>
        <p:nvSpPr>
          <p:cNvPr id="2" name="矩形 1"/>
          <p:cNvSpPr>
            <a:spLocks noChangeArrowheads="1"/>
          </p:cNvSpPr>
          <p:nvPr/>
        </p:nvSpPr>
        <p:spPr bwMode="auto">
          <a:xfrm>
            <a:off x="1527175" y="1962150"/>
            <a:ext cx="6707188"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82550" indent="-82550">
              <a:lnSpc>
                <a:spcPct val="150000"/>
              </a:lnSpc>
            </a:pPr>
            <a:r>
              <a:rPr lang="zh-CN" altLang="en-US" sz="2400" b="1" dirty="0">
                <a:solidFill>
                  <a:srgbClr val="000000"/>
                </a:solidFill>
                <a:latin typeface="Times New Roman" panose="02020603050405020304" pitchFamily="18" charset="0"/>
                <a:ea typeface="黑体" panose="02010609060101010101" pitchFamily="49" charset="-122"/>
              </a:rPr>
              <a:t>以</a:t>
            </a:r>
            <a:r>
              <a:rPr lang="en-US" altLang="zh-CN" sz="2400" b="1" dirty="0">
                <a:solidFill>
                  <a:srgbClr val="000000"/>
                </a:solidFill>
                <a:latin typeface="Times New Roman" panose="02020603050405020304" pitchFamily="18" charset="0"/>
                <a:ea typeface="黑体" panose="02010609060101010101" pitchFamily="49" charset="-122"/>
              </a:rPr>
              <a:t>f</a:t>
            </a:r>
            <a:r>
              <a:rPr lang="zh-CN" altLang="en-US" sz="2400" b="1" dirty="0">
                <a:solidFill>
                  <a:srgbClr val="000000"/>
                </a:solidFill>
                <a:latin typeface="Times New Roman" panose="02020603050405020304" pitchFamily="18" charset="0"/>
                <a:ea typeface="黑体" panose="02010609060101010101" pitchFamily="49" charset="-122"/>
              </a:rPr>
              <a:t>，</a:t>
            </a:r>
            <a:r>
              <a:rPr lang="en-US" altLang="zh-CN" sz="2400" b="1" dirty="0" err="1">
                <a:solidFill>
                  <a:srgbClr val="000000"/>
                </a:solidFill>
                <a:latin typeface="Times New Roman" panose="02020603050405020304" pitchFamily="18" charset="0"/>
                <a:ea typeface="黑体" panose="02010609060101010101" pitchFamily="49" charset="-122"/>
              </a:rPr>
              <a:t>fe</a:t>
            </a:r>
            <a:r>
              <a:rPr lang="zh-CN" altLang="en-US" sz="2400" b="1" dirty="0">
                <a:solidFill>
                  <a:srgbClr val="000000"/>
                </a:solidFill>
                <a:latin typeface="Times New Roman" panose="02020603050405020304" pitchFamily="18" charset="0"/>
                <a:ea typeface="黑体" panose="02010609060101010101" pitchFamily="49" charset="-122"/>
              </a:rPr>
              <a:t>结尾的名词变复数时，通常变</a:t>
            </a:r>
            <a:r>
              <a:rPr lang="en-US" altLang="zh-CN" sz="2400" b="1" dirty="0">
                <a:solidFill>
                  <a:srgbClr val="000000"/>
                </a:solidFill>
                <a:latin typeface="Times New Roman" panose="02020603050405020304" pitchFamily="18" charset="0"/>
                <a:ea typeface="黑体" panose="02010609060101010101" pitchFamily="49" charset="-122"/>
              </a:rPr>
              <a:t>f</a:t>
            </a:r>
            <a:r>
              <a:rPr lang="zh-CN" altLang="en-US" sz="2400" b="1" dirty="0">
                <a:solidFill>
                  <a:srgbClr val="000000"/>
                </a:solidFill>
                <a:latin typeface="Times New Roman" panose="02020603050405020304" pitchFamily="18" charset="0"/>
                <a:ea typeface="黑体" panose="02010609060101010101" pitchFamily="49" charset="-122"/>
              </a:rPr>
              <a:t>，</a:t>
            </a:r>
            <a:r>
              <a:rPr lang="en-US" altLang="zh-CN" sz="2400" b="1" dirty="0" err="1">
                <a:solidFill>
                  <a:srgbClr val="000000"/>
                </a:solidFill>
                <a:latin typeface="Times New Roman" panose="02020603050405020304" pitchFamily="18" charset="0"/>
                <a:ea typeface="黑体" panose="02010609060101010101" pitchFamily="49" charset="-122"/>
              </a:rPr>
              <a:t>fe</a:t>
            </a:r>
            <a:r>
              <a:rPr lang="zh-CN" altLang="en-US" sz="2400" b="1" dirty="0">
                <a:solidFill>
                  <a:srgbClr val="000000"/>
                </a:solidFill>
                <a:latin typeface="Times New Roman" panose="02020603050405020304" pitchFamily="18" charset="0"/>
                <a:ea typeface="黑体" panose="02010609060101010101" pitchFamily="49" charset="-122"/>
              </a:rPr>
              <a:t>为</a:t>
            </a:r>
            <a:r>
              <a:rPr lang="en-US" altLang="zh-CN" sz="2400" b="1" dirty="0">
                <a:solidFill>
                  <a:srgbClr val="000000"/>
                </a:solidFill>
                <a:latin typeface="Times New Roman" panose="02020603050405020304" pitchFamily="18" charset="0"/>
                <a:ea typeface="黑体" panose="02010609060101010101" pitchFamily="49" charset="-122"/>
              </a:rPr>
              <a:t>­</a:t>
            </a:r>
            <a:r>
              <a:rPr lang="en-US" altLang="zh-CN" sz="2400" b="1" dirty="0" err="1">
                <a:solidFill>
                  <a:srgbClr val="000000"/>
                </a:solidFill>
                <a:latin typeface="Times New Roman" panose="02020603050405020304" pitchFamily="18" charset="0"/>
                <a:ea typeface="黑体" panose="02010609060101010101" pitchFamily="49" charset="-122"/>
              </a:rPr>
              <a:t>ves</a:t>
            </a:r>
            <a:r>
              <a:rPr lang="zh-CN" altLang="en-US" sz="2400" b="1" dirty="0">
                <a:solidFill>
                  <a:srgbClr val="000000"/>
                </a:solidFill>
                <a:latin typeface="Times New Roman" panose="02020603050405020304" pitchFamily="18" charset="0"/>
                <a:ea typeface="黑体" panose="02010609060101010101" pitchFamily="49" charset="-122"/>
              </a:rPr>
              <a:t>。在初中阶段容易考查到的几个词有 </a:t>
            </a:r>
            <a:r>
              <a:rPr lang="en-US" altLang="zh-CN" sz="2400" b="1" dirty="0" err="1">
                <a:solidFill>
                  <a:srgbClr val="000000"/>
                </a:solidFill>
                <a:latin typeface="Times New Roman" panose="02020603050405020304" pitchFamily="18" charset="0"/>
                <a:ea typeface="黑体" panose="02010609060101010101" pitchFamily="49" charset="-122"/>
              </a:rPr>
              <a:t>thief→thieves</a:t>
            </a:r>
            <a:r>
              <a:rPr lang="zh-CN" altLang="en-US" sz="2400" b="1" dirty="0">
                <a:solidFill>
                  <a:srgbClr val="000000"/>
                </a:solidFill>
                <a:latin typeface="Times New Roman" panose="02020603050405020304" pitchFamily="18" charset="0"/>
                <a:ea typeface="黑体" panose="02010609060101010101" pitchFamily="49" charset="-122"/>
              </a:rPr>
              <a:t>；</a:t>
            </a:r>
            <a:r>
              <a:rPr lang="en-US" altLang="zh-CN" sz="2400" b="1" dirty="0" err="1">
                <a:solidFill>
                  <a:srgbClr val="000000"/>
                </a:solidFill>
                <a:latin typeface="Times New Roman" panose="02020603050405020304" pitchFamily="18" charset="0"/>
                <a:ea typeface="黑体" panose="02010609060101010101" pitchFamily="49" charset="-122"/>
              </a:rPr>
              <a:t>wife→wives</a:t>
            </a:r>
            <a:r>
              <a:rPr lang="zh-CN" altLang="en-US" sz="2400" b="1" dirty="0">
                <a:solidFill>
                  <a:srgbClr val="000000"/>
                </a:solidFill>
                <a:latin typeface="Times New Roman" panose="02020603050405020304" pitchFamily="18" charset="0"/>
                <a:ea typeface="黑体" panose="02010609060101010101" pitchFamily="49" charset="-122"/>
              </a:rPr>
              <a:t>；</a:t>
            </a:r>
            <a:r>
              <a:rPr lang="en-US" altLang="zh-CN" sz="2400" b="1" dirty="0" err="1">
                <a:solidFill>
                  <a:srgbClr val="000000"/>
                </a:solidFill>
                <a:latin typeface="Times New Roman" panose="02020603050405020304" pitchFamily="18" charset="0"/>
                <a:ea typeface="黑体" panose="02010609060101010101" pitchFamily="49" charset="-122"/>
              </a:rPr>
              <a:t>knife→knives</a:t>
            </a:r>
            <a:r>
              <a:rPr lang="zh-CN" altLang="en-US" sz="2400" b="1" dirty="0">
                <a:solidFill>
                  <a:srgbClr val="000000"/>
                </a:solidFill>
                <a:latin typeface="Times New Roman" panose="02020603050405020304" pitchFamily="18" charset="0"/>
                <a:ea typeface="黑体" panose="02010609060101010101" pitchFamily="49" charset="-122"/>
              </a:rPr>
              <a:t>；</a:t>
            </a:r>
            <a:r>
              <a:rPr lang="en-US" altLang="zh-CN" sz="2400" b="1" dirty="0" err="1">
                <a:solidFill>
                  <a:srgbClr val="000000"/>
                </a:solidFill>
                <a:latin typeface="Times New Roman" panose="02020603050405020304" pitchFamily="18" charset="0"/>
                <a:ea typeface="黑体" panose="02010609060101010101" pitchFamily="49" charset="-122"/>
              </a:rPr>
              <a:t>leaf→leaves</a:t>
            </a:r>
            <a:r>
              <a:rPr lang="zh-CN" altLang="en-US" sz="2400" b="1" dirty="0">
                <a:solidFill>
                  <a:srgbClr val="000000"/>
                </a:solidFill>
                <a:latin typeface="Times New Roman" panose="02020603050405020304" pitchFamily="18" charset="0"/>
                <a:ea typeface="黑体" panose="02010609060101010101" pitchFamily="49" charset="-122"/>
              </a:rPr>
              <a:t>；</a:t>
            </a:r>
            <a:r>
              <a:rPr lang="en-US" altLang="zh-CN" sz="2400" b="1" dirty="0" err="1">
                <a:solidFill>
                  <a:srgbClr val="000000"/>
                </a:solidFill>
                <a:latin typeface="Times New Roman" panose="02020603050405020304" pitchFamily="18" charset="0"/>
                <a:ea typeface="黑体" panose="02010609060101010101" pitchFamily="49" charset="-122"/>
              </a:rPr>
              <a:t>wolf→wolves</a:t>
            </a:r>
            <a:r>
              <a:rPr lang="zh-CN" altLang="en-US" sz="2400" b="1" dirty="0">
                <a:solidFill>
                  <a:srgbClr val="000000"/>
                </a:solidFill>
                <a:latin typeface="Times New Roman" panose="02020603050405020304" pitchFamily="18" charset="0"/>
                <a:ea typeface="黑体" panose="02010609060101010101" pitchFamily="49" charset="-122"/>
              </a:rPr>
              <a:t>；</a:t>
            </a:r>
            <a:r>
              <a:rPr lang="en-US" altLang="zh-CN" sz="2400" b="1" dirty="0" err="1">
                <a:solidFill>
                  <a:srgbClr val="000000"/>
                </a:solidFill>
                <a:latin typeface="Times New Roman" panose="02020603050405020304" pitchFamily="18" charset="0"/>
                <a:ea typeface="黑体" panose="02010609060101010101" pitchFamily="49" charset="-122"/>
              </a:rPr>
              <a:t>half→halves</a:t>
            </a:r>
            <a:r>
              <a:rPr lang="zh-CN" altLang="en-US" sz="2400" b="1" dirty="0">
                <a:solidFill>
                  <a:srgbClr val="000000"/>
                </a:solidFill>
                <a:latin typeface="Times New Roman" panose="02020603050405020304" pitchFamily="18" charset="0"/>
                <a:ea typeface="黑体" panose="02010609060101010101" pitchFamily="49" charset="-122"/>
              </a:rPr>
              <a:t>；</a:t>
            </a:r>
            <a:r>
              <a:rPr lang="en-US" altLang="zh-CN" sz="2400" b="1" dirty="0" err="1">
                <a:solidFill>
                  <a:srgbClr val="000000"/>
                </a:solidFill>
                <a:latin typeface="Times New Roman" panose="02020603050405020304" pitchFamily="18" charset="0"/>
                <a:ea typeface="黑体" panose="02010609060101010101" pitchFamily="49" charset="-122"/>
              </a:rPr>
              <a:t>life→lives</a:t>
            </a:r>
            <a:endParaRPr lang="zh-CN" altLang="en-US" sz="2400" b="1" dirty="0">
              <a:solidFill>
                <a:srgbClr val="000000"/>
              </a:solidFill>
              <a:latin typeface="Times New Roman" panose="02020603050405020304" pitchFamily="18" charset="0"/>
              <a:ea typeface="黑体" panose="02010609060101010101" pitchFamily="49" charset="-122"/>
            </a:endParaRPr>
          </a:p>
        </p:txBody>
      </p:sp>
      <p:sp>
        <p:nvSpPr>
          <p:cNvPr id="19464" name="矩形 21"/>
          <p:cNvSpPr>
            <a:spLocks noChangeArrowheads="1"/>
          </p:cNvSpPr>
          <p:nvPr/>
        </p:nvSpPr>
        <p:spPr bwMode="auto">
          <a:xfrm>
            <a:off x="838200" y="2062163"/>
            <a:ext cx="803275"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ts val="3500"/>
              </a:lnSpc>
            </a:pPr>
            <a:r>
              <a:rPr lang="zh-CN" altLang="en-US" sz="2400" b="1">
                <a:solidFill>
                  <a:srgbClr val="0000FF"/>
                </a:solidFill>
                <a:latin typeface="黑体" panose="02010609060101010101" pitchFamily="49" charset="-122"/>
                <a:ea typeface="黑体" panose="02010609060101010101" pitchFamily="49" charset="-122"/>
              </a:rPr>
              <a:t>拓展</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up)">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850900" y="820738"/>
            <a:ext cx="7385050" cy="531812"/>
          </a:xfrm>
          <a:prstGeom prst="rect">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buFontTx/>
              <a:buNone/>
              <a:defRPr/>
            </a:pPr>
            <a:endParaRPr kumimoji="1" lang="zh-CN" altLang="en-US"/>
          </a:p>
        </p:txBody>
      </p:sp>
      <p:sp>
        <p:nvSpPr>
          <p:cNvPr id="20482" name="TextBox 39"/>
          <p:cNvSpPr txBox="1">
            <a:spLocks noChangeArrowheads="1"/>
          </p:cNvSpPr>
          <p:nvPr/>
        </p:nvSpPr>
        <p:spPr bwMode="auto">
          <a:xfrm>
            <a:off x="2638425" y="819150"/>
            <a:ext cx="53578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30000"/>
              </a:lnSpc>
            </a:pPr>
            <a:r>
              <a:rPr lang="en-US" altLang="zh-CN" sz="2400" b="1" dirty="0">
                <a:latin typeface="Times New Roman" panose="02020603050405020304" pitchFamily="18" charset="0"/>
                <a:ea typeface="黑体" panose="02010609060101010101" pitchFamily="49" charset="-122"/>
              </a:rPr>
              <a:t> rise /</a:t>
            </a:r>
            <a:r>
              <a:rPr lang="en-US" altLang="zh-CN" sz="2400" b="1" dirty="0" err="1">
                <a:latin typeface="Times New Roman" panose="02020603050405020304" pitchFamily="18" charset="0"/>
                <a:ea typeface="黑体" panose="02010609060101010101" pitchFamily="49" charset="-122"/>
              </a:rPr>
              <a:t>raɪz</a:t>
            </a:r>
            <a:r>
              <a:rPr lang="en-US" altLang="zh-CN" sz="2400" b="1" dirty="0">
                <a:latin typeface="Times New Roman" panose="02020603050405020304" pitchFamily="18" charset="0"/>
                <a:ea typeface="黑体" panose="02010609060101010101" pitchFamily="49" charset="-122"/>
              </a:rPr>
              <a:t>/ </a:t>
            </a:r>
            <a:r>
              <a:rPr lang="en-US" altLang="zh-CN" sz="2400" b="1" i="1" dirty="0">
                <a:latin typeface="Times New Roman" panose="02020603050405020304" pitchFamily="18" charset="0"/>
                <a:ea typeface="黑体" panose="02010609060101010101" pitchFamily="49" charset="-122"/>
              </a:rPr>
              <a:t>vi.</a:t>
            </a:r>
            <a:r>
              <a:rPr lang="zh-CN" altLang="en-US" sz="2400" b="1" dirty="0">
                <a:latin typeface="Times New Roman" panose="02020603050405020304" pitchFamily="18" charset="0"/>
                <a:ea typeface="黑体" panose="02010609060101010101" pitchFamily="49" charset="-122"/>
              </a:rPr>
              <a:t>上升；升起。</a:t>
            </a:r>
          </a:p>
        </p:txBody>
      </p:sp>
      <p:sp>
        <p:nvSpPr>
          <p:cNvPr id="20483" name="AutoShape 2"/>
          <p:cNvSpPr>
            <a:spLocks noChangeArrowheads="1"/>
          </p:cNvSpPr>
          <p:nvPr/>
        </p:nvSpPr>
        <p:spPr bwMode="auto">
          <a:xfrm flipH="1">
            <a:off x="850900" y="901700"/>
            <a:ext cx="1450975" cy="382588"/>
          </a:xfrm>
          <a:prstGeom prst="roundRect">
            <a:avLst>
              <a:gd name="adj" fmla="val 47681"/>
            </a:avLst>
          </a:prstGeom>
          <a:gradFill rotWithShape="1">
            <a:gsLst>
              <a:gs pos="0">
                <a:srgbClr val="FF0000"/>
              </a:gs>
              <a:gs pos="100000">
                <a:srgbClr val="FF6600"/>
              </a:gs>
            </a:gsLst>
            <a:lin ang="0" scaled="1"/>
          </a:gradFill>
          <a:ln>
            <a:noFill/>
          </a:ln>
          <a:extLst>
            <a:ext uri="{91240B29-F687-4F45-9708-019B960494DF}">
              <a14:hiddenLine xmlns:a14="http://schemas.microsoft.com/office/drawing/2010/main" w="9525">
                <a:solidFill>
                  <a:srgbClr val="000000"/>
                </a:solidFill>
                <a:round/>
              </a14:hiddenLine>
            </a:ext>
          </a:extLst>
        </p:spPr>
        <p:txBody>
          <a:bodyPr wrap="none" anchor="ctr"/>
          <a:lstStyle/>
          <a:p>
            <a:endParaRPr lang="zh-CN" altLang="en-US"/>
          </a:p>
        </p:txBody>
      </p:sp>
      <p:sp>
        <p:nvSpPr>
          <p:cNvPr id="20484" name="文本框 24"/>
          <p:cNvSpPr txBox="1">
            <a:spLocks noChangeArrowheads="1"/>
          </p:cNvSpPr>
          <p:nvPr/>
        </p:nvSpPr>
        <p:spPr bwMode="auto">
          <a:xfrm>
            <a:off x="952500" y="857250"/>
            <a:ext cx="1338263"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zh-CN" altLang="en-US" sz="2400" b="1">
                <a:solidFill>
                  <a:schemeClr val="bg1"/>
                </a:solidFill>
                <a:latin typeface="Adobe 黑体 Std R" pitchFamily="34" charset="-122"/>
                <a:ea typeface="Adobe 黑体 Std R" pitchFamily="34" charset="-122"/>
              </a:rPr>
              <a:t>知识点</a:t>
            </a:r>
          </a:p>
        </p:txBody>
      </p:sp>
      <p:sp>
        <p:nvSpPr>
          <p:cNvPr id="7" name="菱形 6"/>
          <p:cNvSpPr/>
          <p:nvPr/>
        </p:nvSpPr>
        <p:spPr>
          <a:xfrm>
            <a:off x="2114550" y="911225"/>
            <a:ext cx="563563" cy="355600"/>
          </a:xfrm>
          <a:prstGeom prst="diamond">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buFontTx/>
              <a:buNone/>
              <a:defRPr/>
            </a:pPr>
            <a:r>
              <a:rPr kumimoji="1" lang="en-US" altLang="zh-CN" sz="2400" b="1" dirty="0">
                <a:latin typeface="黑体" panose="02010609060101010101" pitchFamily="49" charset="-122"/>
                <a:ea typeface="黑体" panose="02010609060101010101" pitchFamily="49" charset="-122"/>
              </a:rPr>
              <a:t>2</a:t>
            </a:r>
            <a:endParaRPr kumimoji="1" lang="zh-CN" altLang="en-US" sz="2400" b="1" dirty="0">
              <a:latin typeface="黑体" panose="02010609060101010101" pitchFamily="49" charset="-122"/>
              <a:ea typeface="黑体" panose="02010609060101010101" pitchFamily="49" charset="-122"/>
            </a:endParaRPr>
          </a:p>
        </p:txBody>
      </p:sp>
      <p:sp>
        <p:nvSpPr>
          <p:cNvPr id="9225" name="矩形 9"/>
          <p:cNvSpPr>
            <a:spLocks noChangeArrowheads="1"/>
          </p:cNvSpPr>
          <p:nvPr/>
        </p:nvSpPr>
        <p:spPr bwMode="auto">
          <a:xfrm>
            <a:off x="1371600" y="1352550"/>
            <a:ext cx="671195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200000"/>
              </a:lnSpc>
            </a:pPr>
            <a:r>
              <a:rPr lang="en-US" altLang="zh-CN" sz="2400" b="1" dirty="0">
                <a:latin typeface="Times New Roman" panose="02020603050405020304" pitchFamily="18" charset="0"/>
                <a:ea typeface="黑体" panose="02010609060101010101" pitchFamily="49" charset="-122"/>
              </a:rPr>
              <a:t>rise</a:t>
            </a:r>
            <a:r>
              <a:rPr lang="zh-CN" altLang="en-US" sz="2400" b="1" dirty="0">
                <a:latin typeface="Times New Roman" panose="02020603050405020304" pitchFamily="18" charset="0"/>
                <a:ea typeface="黑体" panose="02010609060101010101" pitchFamily="49" charset="-122"/>
              </a:rPr>
              <a:t>相当于</a:t>
            </a:r>
            <a:r>
              <a:rPr lang="en-US" altLang="zh-CN" sz="2400" b="1" dirty="0">
                <a:latin typeface="Times New Roman" panose="02020603050405020304" pitchFamily="18" charset="0"/>
                <a:ea typeface="黑体" panose="02010609060101010101" pitchFamily="49" charset="-122"/>
              </a:rPr>
              <a:t>come up</a:t>
            </a:r>
            <a:r>
              <a:rPr lang="zh-CN" altLang="en-US" sz="2400" b="1" dirty="0">
                <a:latin typeface="Times New Roman" panose="02020603050405020304" pitchFamily="18" charset="0"/>
                <a:ea typeface="黑体" panose="02010609060101010101" pitchFamily="49" charset="-122"/>
              </a:rPr>
              <a:t>或</a:t>
            </a:r>
            <a:r>
              <a:rPr lang="en-US" altLang="zh-CN" sz="2400" b="1" dirty="0">
                <a:latin typeface="Times New Roman" panose="02020603050405020304" pitchFamily="18" charset="0"/>
                <a:ea typeface="黑体" panose="02010609060101010101" pitchFamily="49" charset="-122"/>
              </a:rPr>
              <a:t>go up</a:t>
            </a:r>
            <a:r>
              <a:rPr lang="zh-CN" altLang="en-US" sz="2400" b="1" dirty="0">
                <a:latin typeface="Times New Roman" panose="02020603050405020304" pitchFamily="18" charset="0"/>
                <a:ea typeface="黑体" panose="02010609060101010101" pitchFamily="49" charset="-122"/>
              </a:rPr>
              <a:t>，其过去式为</a:t>
            </a:r>
            <a:r>
              <a:rPr lang="en-US" altLang="zh-CN" sz="2400" b="1" dirty="0">
                <a:latin typeface="Times New Roman" panose="02020603050405020304" pitchFamily="18" charset="0"/>
                <a:ea typeface="黑体" panose="02010609060101010101" pitchFamily="49" charset="-122"/>
              </a:rPr>
              <a:t>rose</a:t>
            </a:r>
            <a:r>
              <a:rPr lang="zh-CN" altLang="en-US" sz="2400" b="1" dirty="0">
                <a:latin typeface="Times New Roman" panose="02020603050405020304" pitchFamily="18" charset="0"/>
                <a:ea typeface="黑体" panose="02010609060101010101" pitchFamily="49" charset="-122"/>
              </a:rPr>
              <a:t>，过去分词为</a:t>
            </a:r>
            <a:r>
              <a:rPr lang="en-US" altLang="zh-CN" sz="2400" b="1" dirty="0">
                <a:latin typeface="Times New Roman" panose="02020603050405020304" pitchFamily="18" charset="0"/>
                <a:ea typeface="黑体" panose="02010609060101010101" pitchFamily="49" charset="-122"/>
              </a:rPr>
              <a:t>risen</a:t>
            </a:r>
            <a:r>
              <a:rPr lang="zh-CN" altLang="en-US" sz="2400" b="1" dirty="0">
                <a:latin typeface="Times New Roman" panose="02020603050405020304" pitchFamily="18" charset="0"/>
                <a:ea typeface="黑体" panose="02010609060101010101" pitchFamily="49" charset="-122"/>
              </a:rPr>
              <a:t>。</a:t>
            </a:r>
          </a:p>
        </p:txBody>
      </p:sp>
      <p:sp>
        <p:nvSpPr>
          <p:cNvPr id="14" name="矩形 9"/>
          <p:cNvSpPr>
            <a:spLocks noChangeArrowheads="1"/>
          </p:cNvSpPr>
          <p:nvPr/>
        </p:nvSpPr>
        <p:spPr bwMode="auto">
          <a:xfrm>
            <a:off x="1365250" y="2800350"/>
            <a:ext cx="671195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200000"/>
              </a:lnSpc>
              <a:buFontTx/>
              <a:buNone/>
              <a:defRPr/>
            </a:pPr>
            <a:r>
              <a:rPr lang="en-US" altLang="zh-CN" sz="2400" b="1" dirty="0" err="1">
                <a:latin typeface="Times New Roman" panose="02020603050405020304" pitchFamily="18" charset="0"/>
                <a:ea typeface="黑体" panose="02010609060101010101" pitchFamily="49" charset="-122"/>
                <a:cs typeface="Times New Roman" panose="02020603050405020304" pitchFamily="18" charset="0"/>
              </a:rPr>
              <a:t>eg</a:t>
            </a: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The house prices are still rising.</a:t>
            </a:r>
          </a:p>
          <a:p>
            <a:pPr indent="628650">
              <a:lnSpc>
                <a:spcPct val="200000"/>
              </a:lnSpc>
              <a:buFontTx/>
              <a:buNone/>
              <a:defRPr/>
            </a:pP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房价还在上涨。</a:t>
            </a:r>
          </a:p>
        </p:txBody>
      </p:sp>
      <p:pic>
        <p:nvPicPr>
          <p:cNvPr id="20488" name="图片 1"/>
          <p:cNvPicPr>
            <a:picLocks noChangeAspect="1" noChangeArrowheads="1"/>
          </p:cNvPicPr>
          <p:nvPr/>
        </p:nvPicPr>
        <p:blipFill>
          <a:blip r:embed="rId2" cstate="email"/>
          <a:srcRect/>
          <a:stretch>
            <a:fillRect/>
          </a:stretch>
        </p:blipFill>
        <p:spPr bwMode="auto">
          <a:xfrm>
            <a:off x="5715000" y="4794250"/>
            <a:ext cx="2668588"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225"/>
                                        </p:tgtEl>
                                        <p:attrNameLst>
                                          <p:attrName>style.visibility</p:attrName>
                                        </p:attrNameLst>
                                      </p:cBhvr>
                                      <p:to>
                                        <p:strVal val="visible"/>
                                      </p:to>
                                    </p:set>
                                    <p:animEffect transition="in" filter="wipe(left)">
                                      <p:cBhvr>
                                        <p:cTn id="7" dur="500"/>
                                        <p:tgtEl>
                                          <p:spTgt spid="922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ipe(left)">
                                      <p:cBhvr>
                                        <p:cTn id="1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5" grpId="0"/>
      <p:bldP spid="1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rrowheads="1"/>
          </p:cNvSpPr>
          <p:nvPr/>
        </p:nvSpPr>
        <p:spPr bwMode="auto">
          <a:xfrm>
            <a:off x="1219200" y="590550"/>
            <a:ext cx="3048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450850" indent="-450850">
              <a:lnSpc>
                <a:spcPct val="150000"/>
              </a:lnSpc>
            </a:pPr>
            <a:r>
              <a:rPr lang="zh-CN" altLang="en-US" sz="2400" b="1">
                <a:latin typeface="Times New Roman" panose="02020603050405020304" pitchFamily="18" charset="0"/>
                <a:ea typeface="黑体" panose="02010609060101010101" pitchFamily="49" charset="-122"/>
              </a:rPr>
              <a:t>辨析：</a:t>
            </a:r>
            <a:r>
              <a:rPr lang="en-US" altLang="zh-CN" sz="2400" b="1">
                <a:latin typeface="Times New Roman" panose="02020603050405020304" pitchFamily="18" charset="0"/>
                <a:ea typeface="黑体" panose="02010609060101010101" pitchFamily="49" charset="-122"/>
              </a:rPr>
              <a:t>rise</a:t>
            </a:r>
            <a:r>
              <a:rPr lang="zh-CN" altLang="en-US" sz="2400" b="1">
                <a:latin typeface="Times New Roman" panose="02020603050405020304" pitchFamily="18" charset="0"/>
                <a:ea typeface="黑体" panose="02010609060101010101" pitchFamily="49" charset="-122"/>
              </a:rPr>
              <a:t>与</a:t>
            </a:r>
            <a:r>
              <a:rPr lang="en-US" altLang="zh-CN" sz="2400" b="1">
                <a:latin typeface="Times New Roman" panose="02020603050405020304" pitchFamily="18" charset="0"/>
                <a:ea typeface="黑体" panose="02010609060101010101" pitchFamily="49" charset="-122"/>
              </a:rPr>
              <a:t>raise</a:t>
            </a:r>
            <a:endParaRPr lang="zh-CN" altLang="en-US" sz="2400" b="1">
              <a:latin typeface="Times New Roman" panose="02020603050405020304" pitchFamily="18" charset="0"/>
              <a:ea typeface="黑体" panose="02010609060101010101" pitchFamily="49" charset="-122"/>
            </a:endParaRPr>
          </a:p>
        </p:txBody>
      </p:sp>
      <p:sp>
        <p:nvSpPr>
          <p:cNvPr id="21506" name="TextBox 39"/>
          <p:cNvSpPr txBox="1">
            <a:spLocks noChangeArrowheads="1"/>
          </p:cNvSpPr>
          <p:nvPr/>
        </p:nvSpPr>
        <p:spPr bwMode="auto">
          <a:xfrm>
            <a:off x="533400" y="658813"/>
            <a:ext cx="946150" cy="541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ts val="3500"/>
              </a:lnSpc>
            </a:pPr>
            <a:r>
              <a:rPr lang="zh-CN" altLang="en-US" sz="2400" b="1">
                <a:solidFill>
                  <a:srgbClr val="FF0000"/>
                </a:solidFill>
                <a:latin typeface="黑体" panose="02010609060101010101" pitchFamily="49" charset="-122"/>
                <a:ea typeface="黑体" panose="02010609060101010101" pitchFamily="49" charset="-122"/>
              </a:rPr>
              <a:t>考向</a:t>
            </a:r>
          </a:p>
        </p:txBody>
      </p:sp>
      <p:graphicFrame>
        <p:nvGraphicFramePr>
          <p:cNvPr id="5" name="表格 4"/>
          <p:cNvGraphicFramePr>
            <a:graphicFrameLocks noGrp="1"/>
          </p:cNvGraphicFramePr>
          <p:nvPr/>
        </p:nvGraphicFramePr>
        <p:xfrm>
          <a:off x="990600" y="1200150"/>
          <a:ext cx="7467600" cy="3484563"/>
        </p:xfrm>
        <a:graphic>
          <a:graphicData uri="http://schemas.openxmlformats.org/drawingml/2006/table">
            <a:tbl>
              <a:tblPr/>
              <a:tblGrid>
                <a:gridCol w="1123296">
                  <a:extLst>
                    <a:ext uri="{9D8B030D-6E8A-4147-A177-3AD203B41FA5}">
                      <a16:colId xmlns:a16="http://schemas.microsoft.com/office/drawing/2014/main" val="20000"/>
                    </a:ext>
                  </a:extLst>
                </a:gridCol>
                <a:gridCol w="3372504">
                  <a:extLst>
                    <a:ext uri="{9D8B030D-6E8A-4147-A177-3AD203B41FA5}">
                      <a16:colId xmlns:a16="http://schemas.microsoft.com/office/drawing/2014/main" val="20001"/>
                    </a:ext>
                  </a:extLst>
                </a:gridCol>
                <a:gridCol w="2971800">
                  <a:extLst>
                    <a:ext uri="{9D8B030D-6E8A-4147-A177-3AD203B41FA5}">
                      <a16:colId xmlns:a16="http://schemas.microsoft.com/office/drawing/2014/main" val="20002"/>
                    </a:ext>
                  </a:extLst>
                </a:gridCol>
              </a:tblGrid>
              <a:tr h="435570">
                <a:tc>
                  <a:txBody>
                    <a:bodyPr/>
                    <a:lstStyle/>
                    <a:p>
                      <a:pPr algn="ctr">
                        <a:lnSpc>
                          <a:spcPct val="130000"/>
                        </a:lnSpc>
                        <a:spcAft>
                          <a:spcPts val="0"/>
                        </a:spcAft>
                      </a:pPr>
                      <a:r>
                        <a:rPr lang="zh-CN" sz="2200" kern="100" dirty="0">
                          <a:effectLst/>
                          <a:latin typeface="Times New Roman" panose="02020603050405020304" pitchFamily="18" charset="0"/>
                          <a:ea typeface="黑体" panose="02010609060101010101" pitchFamily="49" charset="-122"/>
                          <a:cs typeface="Times New Roman" panose="02020603050405020304" pitchFamily="18" charset="0"/>
                        </a:rPr>
                        <a:t>词条</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90000"/>
                      </a:schemeClr>
                    </a:solidFill>
                  </a:tcPr>
                </a:tc>
                <a:tc>
                  <a:txBody>
                    <a:bodyPr/>
                    <a:lstStyle/>
                    <a:p>
                      <a:pPr algn="ctr">
                        <a:lnSpc>
                          <a:spcPct val="130000"/>
                        </a:lnSpc>
                        <a:spcAft>
                          <a:spcPts val="0"/>
                        </a:spcAft>
                      </a:pPr>
                      <a:r>
                        <a:rPr lang="zh-CN" sz="2200" kern="100" dirty="0">
                          <a:effectLst/>
                          <a:latin typeface="Times New Roman" panose="02020603050405020304" pitchFamily="18" charset="0"/>
                          <a:ea typeface="黑体" panose="02010609060101010101" pitchFamily="49" charset="-122"/>
                          <a:cs typeface="Times New Roman" panose="02020603050405020304" pitchFamily="18" charset="0"/>
                        </a:rPr>
                        <a:t>含义及用法</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90000"/>
                      </a:schemeClr>
                    </a:solidFill>
                  </a:tcPr>
                </a:tc>
                <a:tc>
                  <a:txBody>
                    <a:bodyPr/>
                    <a:lstStyle/>
                    <a:p>
                      <a:pPr algn="ctr">
                        <a:lnSpc>
                          <a:spcPct val="130000"/>
                        </a:lnSpc>
                        <a:spcAft>
                          <a:spcPts val="0"/>
                        </a:spcAft>
                      </a:pPr>
                      <a:r>
                        <a:rPr lang="zh-CN" sz="2200" kern="100" dirty="0">
                          <a:effectLst/>
                          <a:latin typeface="Times New Roman" panose="02020603050405020304" pitchFamily="18" charset="0"/>
                          <a:ea typeface="黑体" panose="02010609060101010101" pitchFamily="49" charset="-122"/>
                          <a:cs typeface="Times New Roman" panose="02020603050405020304" pitchFamily="18" charset="0"/>
                        </a:rPr>
                        <a:t>示例</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90000"/>
                      </a:schemeClr>
                    </a:solidFill>
                  </a:tcPr>
                </a:tc>
                <a:extLst>
                  <a:ext uri="{0D108BD9-81ED-4DB2-BD59-A6C34878D82A}">
                    <a16:rowId xmlns:a16="http://schemas.microsoft.com/office/drawing/2014/main" val="10000"/>
                  </a:ext>
                </a:extLst>
              </a:tr>
              <a:tr h="1742282">
                <a:tc>
                  <a:txBody>
                    <a:bodyPr/>
                    <a:lstStyle/>
                    <a:p>
                      <a:pPr algn="ctr">
                        <a:lnSpc>
                          <a:spcPct val="130000"/>
                        </a:lnSpc>
                        <a:spcAft>
                          <a:spcPts val="0"/>
                        </a:spcAft>
                      </a:pPr>
                      <a:r>
                        <a:rPr lang="en-US" sz="2200" kern="100" dirty="0">
                          <a:effectLst/>
                          <a:latin typeface="Times New Roman" panose="02020603050405020304" pitchFamily="18" charset="0"/>
                          <a:ea typeface="黑体" panose="02010609060101010101" pitchFamily="49" charset="-122"/>
                          <a:cs typeface="Times New Roman" panose="02020603050405020304" pitchFamily="18" charset="0"/>
                        </a:rPr>
                        <a:t>rise</a:t>
                      </a:r>
                      <a:endParaRPr lang="zh-CN" sz="2200" kern="100" dirty="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30000"/>
                        </a:lnSpc>
                        <a:spcAft>
                          <a:spcPts val="0"/>
                        </a:spcAft>
                      </a:pPr>
                      <a:r>
                        <a:rPr lang="zh-CN" sz="2200" kern="100" dirty="0">
                          <a:effectLst/>
                          <a:latin typeface="Times New Roman" panose="02020603050405020304" pitchFamily="18" charset="0"/>
                          <a:ea typeface="黑体" panose="02010609060101010101" pitchFamily="49" charset="-122"/>
                          <a:cs typeface="Times New Roman" panose="02020603050405020304" pitchFamily="18" charset="0"/>
                        </a:rPr>
                        <a:t>指</a:t>
                      </a:r>
                      <a:r>
                        <a:rPr lang="en-US" sz="2200" kern="100" dirty="0">
                          <a:effectLst/>
                          <a:latin typeface="Times New Roman" panose="02020603050405020304" pitchFamily="18" charset="0"/>
                          <a:ea typeface="黑体" panose="02010609060101010101" pitchFamily="49" charset="-122"/>
                          <a:cs typeface="Times New Roman" panose="02020603050405020304" pitchFamily="18" charset="0"/>
                        </a:rPr>
                        <a:t>“</a:t>
                      </a:r>
                      <a:r>
                        <a:rPr lang="zh-CN" sz="2200" kern="100" dirty="0">
                          <a:effectLst/>
                          <a:latin typeface="Times New Roman" panose="02020603050405020304" pitchFamily="18" charset="0"/>
                          <a:ea typeface="黑体" panose="02010609060101010101" pitchFamily="49" charset="-122"/>
                          <a:cs typeface="Times New Roman" panose="02020603050405020304" pitchFamily="18" charset="0"/>
                        </a:rPr>
                        <a:t>气温、体温、价格、水位、日月星辰等的上升、升起”。不及物动词，无被动语态。</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30000"/>
                        </a:lnSpc>
                        <a:spcAft>
                          <a:spcPts val="0"/>
                        </a:spcAft>
                      </a:pPr>
                      <a:r>
                        <a:rPr lang="en-US" sz="2200" kern="100" dirty="0">
                          <a:effectLst/>
                          <a:latin typeface="Times New Roman" panose="02020603050405020304" pitchFamily="18" charset="0"/>
                          <a:ea typeface="黑体" panose="02010609060101010101" pitchFamily="49" charset="-122"/>
                          <a:cs typeface="Times New Roman" panose="02020603050405020304" pitchFamily="18" charset="0"/>
                        </a:rPr>
                        <a:t>The sun </a:t>
                      </a:r>
                      <a:r>
                        <a:rPr lang="en-US" sz="2200" b="1" kern="100" dirty="0">
                          <a:effectLst/>
                          <a:latin typeface="Times New Roman" panose="02020603050405020304" pitchFamily="18" charset="0"/>
                          <a:ea typeface="黑体" panose="02010609060101010101" pitchFamily="49" charset="-122"/>
                          <a:cs typeface="Times New Roman" panose="02020603050405020304" pitchFamily="18" charset="0"/>
                        </a:rPr>
                        <a:t>rises</a:t>
                      </a:r>
                      <a:r>
                        <a:rPr lang="en-US" sz="2200" kern="100" dirty="0">
                          <a:effectLst/>
                          <a:latin typeface="Times New Roman" panose="02020603050405020304" pitchFamily="18" charset="0"/>
                          <a:ea typeface="黑体" panose="02010609060101010101" pitchFamily="49" charset="-122"/>
                          <a:cs typeface="Times New Roman" panose="02020603050405020304" pitchFamily="18" charset="0"/>
                        </a:rPr>
                        <a:t> in the east</a:t>
                      </a:r>
                      <a:r>
                        <a:rPr lang="en-US" sz="2200" kern="100" dirty="0" smtClean="0">
                          <a:effectLst/>
                          <a:latin typeface="Times New Roman" panose="02020603050405020304" pitchFamily="18" charset="0"/>
                          <a:ea typeface="黑体" panose="02010609060101010101" pitchFamily="49" charset="-122"/>
                          <a:cs typeface="Times New Roman" panose="02020603050405020304" pitchFamily="18" charset="0"/>
                        </a:rPr>
                        <a:t>.</a:t>
                      </a:r>
                    </a:p>
                    <a:p>
                      <a:pPr algn="l">
                        <a:lnSpc>
                          <a:spcPct val="130000"/>
                        </a:lnSpc>
                        <a:spcAft>
                          <a:spcPts val="0"/>
                        </a:spcAft>
                      </a:pPr>
                      <a:r>
                        <a:rPr lang="zh-CN" sz="2200" kern="100" dirty="0" smtClean="0">
                          <a:effectLst/>
                          <a:latin typeface="Times New Roman" panose="02020603050405020304" pitchFamily="18" charset="0"/>
                          <a:ea typeface="黑体" panose="02010609060101010101" pitchFamily="49" charset="-122"/>
                          <a:cs typeface="Times New Roman" panose="02020603050405020304" pitchFamily="18" charset="0"/>
                        </a:rPr>
                        <a:t>太阳</a:t>
                      </a:r>
                      <a:r>
                        <a:rPr lang="zh-CN" sz="2200" kern="100" dirty="0">
                          <a:effectLst/>
                          <a:latin typeface="Times New Roman" panose="02020603050405020304" pitchFamily="18" charset="0"/>
                          <a:ea typeface="黑体" panose="02010609060101010101" pitchFamily="49" charset="-122"/>
                          <a:cs typeface="Times New Roman" panose="02020603050405020304" pitchFamily="18" charset="0"/>
                        </a:rPr>
                        <a:t>在东边升起。</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306711">
                <a:tc>
                  <a:txBody>
                    <a:bodyPr/>
                    <a:lstStyle/>
                    <a:p>
                      <a:pPr algn="ctr">
                        <a:lnSpc>
                          <a:spcPct val="130000"/>
                        </a:lnSpc>
                        <a:spcAft>
                          <a:spcPts val="0"/>
                        </a:spcAft>
                      </a:pPr>
                      <a:r>
                        <a:rPr lang="en-US" sz="2200" kern="100" dirty="0">
                          <a:effectLst/>
                          <a:latin typeface="Times New Roman" panose="02020603050405020304" pitchFamily="18" charset="0"/>
                          <a:ea typeface="黑体" panose="02010609060101010101" pitchFamily="49" charset="-122"/>
                          <a:cs typeface="Times New Roman" panose="02020603050405020304" pitchFamily="18" charset="0"/>
                        </a:rPr>
                        <a:t>raise</a:t>
                      </a:r>
                      <a:endParaRPr lang="zh-CN" sz="2200" kern="100" dirty="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30000"/>
                        </a:lnSpc>
                        <a:spcAft>
                          <a:spcPts val="0"/>
                        </a:spcAft>
                      </a:pPr>
                      <a:r>
                        <a:rPr lang="zh-CN" sz="2200" kern="100">
                          <a:effectLst/>
                          <a:latin typeface="Times New Roman" panose="02020603050405020304" pitchFamily="18" charset="0"/>
                          <a:ea typeface="黑体" panose="02010609060101010101" pitchFamily="49" charset="-122"/>
                          <a:cs typeface="Times New Roman" panose="02020603050405020304" pitchFamily="18" charset="0"/>
                        </a:rPr>
                        <a:t>意为</a:t>
                      </a:r>
                      <a:r>
                        <a:rPr lang="en-US" sz="2200" kern="100">
                          <a:effectLst/>
                          <a:latin typeface="Times New Roman" panose="02020603050405020304" pitchFamily="18" charset="0"/>
                          <a:ea typeface="黑体" panose="02010609060101010101" pitchFamily="49" charset="-122"/>
                          <a:cs typeface="Times New Roman" panose="02020603050405020304" pitchFamily="18" charset="0"/>
                        </a:rPr>
                        <a:t>“</a:t>
                      </a:r>
                      <a:r>
                        <a:rPr lang="zh-CN" sz="2200" kern="100">
                          <a:effectLst/>
                          <a:latin typeface="Times New Roman" panose="02020603050405020304" pitchFamily="18" charset="0"/>
                          <a:ea typeface="黑体" panose="02010609060101010101" pitchFamily="49" charset="-122"/>
                          <a:cs typeface="Times New Roman" panose="02020603050405020304" pitchFamily="18" charset="0"/>
                        </a:rPr>
                        <a:t>举起</a:t>
                      </a:r>
                      <a:r>
                        <a:rPr lang="en-US" sz="2200" kern="100">
                          <a:effectLst/>
                          <a:latin typeface="Times New Roman" panose="02020603050405020304" pitchFamily="18" charset="0"/>
                          <a:ea typeface="黑体" panose="02010609060101010101" pitchFamily="49" charset="-122"/>
                          <a:cs typeface="Times New Roman" panose="02020603050405020304" pitchFamily="18" charset="0"/>
                        </a:rPr>
                        <a:t>”</a:t>
                      </a:r>
                      <a:r>
                        <a:rPr lang="zh-CN" sz="2200" kern="100">
                          <a:effectLst/>
                          <a:latin typeface="Times New Roman" panose="02020603050405020304" pitchFamily="18" charset="0"/>
                          <a:ea typeface="黑体" panose="02010609060101010101" pitchFamily="49" charset="-122"/>
                          <a:cs typeface="Times New Roman" panose="02020603050405020304" pitchFamily="18" charset="0"/>
                        </a:rPr>
                        <a:t>；提起；抚养</a:t>
                      </a:r>
                      <a:r>
                        <a:rPr lang="en-US" sz="2200" kern="100">
                          <a:effectLst/>
                          <a:latin typeface="Times New Roman" panose="02020603050405020304" pitchFamily="18" charset="0"/>
                          <a:ea typeface="黑体" panose="02010609060101010101" pitchFamily="49" charset="-122"/>
                          <a:cs typeface="Times New Roman" panose="02020603050405020304" pitchFamily="18" charset="0"/>
                        </a:rPr>
                        <a:t>”</a:t>
                      </a:r>
                      <a:r>
                        <a:rPr lang="zh-CN" sz="2200" kern="100">
                          <a:effectLst/>
                          <a:latin typeface="Times New Roman" panose="02020603050405020304" pitchFamily="18" charset="0"/>
                          <a:ea typeface="黑体" panose="02010609060101010101" pitchFamily="49" charset="-122"/>
                          <a:cs typeface="Times New Roman" panose="02020603050405020304" pitchFamily="18" charset="0"/>
                        </a:rPr>
                        <a:t>等。及物动词，后可直接加宾语。</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30000"/>
                        </a:lnSpc>
                        <a:spcAft>
                          <a:spcPts val="0"/>
                        </a:spcAft>
                      </a:pPr>
                      <a:r>
                        <a:rPr lang="en-US" sz="2200" kern="100" dirty="0">
                          <a:effectLst/>
                          <a:latin typeface="Times New Roman" panose="02020603050405020304" pitchFamily="18" charset="0"/>
                          <a:ea typeface="黑体" panose="02010609060101010101" pitchFamily="49" charset="-122"/>
                          <a:cs typeface="Times New Roman" panose="02020603050405020304" pitchFamily="18" charset="0"/>
                        </a:rPr>
                        <a:t>He </a:t>
                      </a:r>
                      <a:r>
                        <a:rPr lang="en-US" sz="2200" b="1" kern="100" dirty="0">
                          <a:effectLst/>
                          <a:latin typeface="Times New Roman" panose="02020603050405020304" pitchFamily="18" charset="0"/>
                          <a:ea typeface="黑体" panose="02010609060101010101" pitchFamily="49" charset="-122"/>
                          <a:cs typeface="Times New Roman" panose="02020603050405020304" pitchFamily="18" charset="0"/>
                        </a:rPr>
                        <a:t>raised</a:t>
                      </a:r>
                      <a:r>
                        <a:rPr lang="en-US" sz="2200" kern="100" dirty="0">
                          <a:effectLst/>
                          <a:latin typeface="Times New Roman" panose="02020603050405020304" pitchFamily="18" charset="0"/>
                          <a:ea typeface="黑体" panose="02010609060101010101" pitchFamily="49" charset="-122"/>
                          <a:cs typeface="Times New Roman" panose="02020603050405020304" pitchFamily="18" charset="0"/>
                        </a:rPr>
                        <a:t> his voice</a:t>
                      </a:r>
                      <a:r>
                        <a:rPr lang="en-US" sz="2200" kern="100" dirty="0" smtClean="0">
                          <a:effectLst/>
                          <a:latin typeface="Times New Roman" panose="02020603050405020304" pitchFamily="18" charset="0"/>
                          <a:ea typeface="黑体" panose="02010609060101010101" pitchFamily="49" charset="-122"/>
                          <a:cs typeface="Times New Roman" panose="02020603050405020304" pitchFamily="18" charset="0"/>
                        </a:rPr>
                        <a:t>.</a:t>
                      </a:r>
                    </a:p>
                    <a:p>
                      <a:pPr algn="l">
                        <a:lnSpc>
                          <a:spcPct val="130000"/>
                        </a:lnSpc>
                        <a:spcAft>
                          <a:spcPts val="0"/>
                        </a:spcAft>
                      </a:pPr>
                      <a:r>
                        <a:rPr lang="zh-CN" sz="2200" kern="100" dirty="0" smtClean="0">
                          <a:effectLst/>
                          <a:latin typeface="Times New Roman" panose="02020603050405020304" pitchFamily="18" charset="0"/>
                          <a:ea typeface="黑体" panose="02010609060101010101" pitchFamily="49" charset="-122"/>
                          <a:cs typeface="Times New Roman" panose="02020603050405020304" pitchFamily="18" charset="0"/>
                        </a:rPr>
                        <a:t>他</a:t>
                      </a:r>
                      <a:r>
                        <a:rPr lang="zh-CN" sz="2200" kern="100" dirty="0">
                          <a:effectLst/>
                          <a:latin typeface="Times New Roman" panose="02020603050405020304" pitchFamily="18" charset="0"/>
                          <a:ea typeface="黑体" panose="02010609060101010101" pitchFamily="49" charset="-122"/>
                          <a:cs typeface="Times New Roman" panose="02020603050405020304" pitchFamily="18" charset="0"/>
                        </a:rPr>
                        <a:t>提高了他的嗓音。</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up)">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矩形 14"/>
          <p:cNvSpPr>
            <a:spLocks noChangeArrowheads="1"/>
          </p:cNvSpPr>
          <p:nvPr/>
        </p:nvSpPr>
        <p:spPr bwMode="auto">
          <a:xfrm>
            <a:off x="685800" y="1041400"/>
            <a:ext cx="803275" cy="54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ts val="3500"/>
              </a:lnSpc>
            </a:pPr>
            <a:r>
              <a:rPr lang="zh-CN" altLang="en-US" sz="2400" b="1">
                <a:solidFill>
                  <a:srgbClr val="0000FF"/>
                </a:solidFill>
                <a:latin typeface="黑体" panose="02010609060101010101" pitchFamily="49" charset="-122"/>
                <a:ea typeface="黑体" panose="02010609060101010101" pitchFamily="49" charset="-122"/>
              </a:rPr>
              <a:t>典例</a:t>
            </a:r>
          </a:p>
        </p:txBody>
      </p:sp>
      <p:sp>
        <p:nvSpPr>
          <p:cNvPr id="3" name="矩形 2"/>
          <p:cNvSpPr/>
          <p:nvPr/>
        </p:nvSpPr>
        <p:spPr>
          <a:xfrm>
            <a:off x="1425575" y="971550"/>
            <a:ext cx="6640513" cy="1754188"/>
          </a:xfrm>
          <a:prstGeom prst="rect">
            <a:avLst/>
          </a:prstGeom>
        </p:spPr>
        <p:txBody>
          <a:bodyPr>
            <a:spAutoFit/>
          </a:bodyPr>
          <a:lstStyle/>
          <a:p>
            <a:pPr>
              <a:lnSpc>
                <a:spcPct val="150000"/>
              </a:lnSpc>
              <a:buFontTx/>
              <a:buNone/>
              <a:defRPr/>
            </a:pP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The science teacher says that the sun ________ in the east.</a:t>
            </a:r>
            <a:endParaRPr lang="zh-CN" altLang="zh-CN" sz="2400" b="1" dirty="0">
              <a:latin typeface="Times New Roman" panose="02020603050405020304" pitchFamily="18" charset="0"/>
              <a:ea typeface="黑体" panose="02010609060101010101" pitchFamily="49" charset="-122"/>
              <a:cs typeface="Times New Roman" panose="02020603050405020304" pitchFamily="18" charset="0"/>
            </a:endParaRPr>
          </a:p>
          <a:p>
            <a:pPr marL="450850" indent="-450850">
              <a:lnSpc>
                <a:spcPct val="150000"/>
              </a:lnSpc>
              <a:buFontTx/>
              <a:buNone/>
              <a:defRPr/>
            </a:pP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400" b="1"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falls</a:t>
            </a:r>
            <a:r>
              <a:rPr lang="zh-CN" altLang="zh-CN" sz="2400" b="1"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    B</a:t>
            </a:r>
            <a:r>
              <a:rPr lang="zh-CN" altLang="zh-CN" sz="2400" b="1"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gets</a:t>
            </a:r>
            <a:r>
              <a:rPr lang="zh-CN" altLang="zh-CN" sz="2400" b="1"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    C</a:t>
            </a:r>
            <a:r>
              <a:rPr lang="zh-CN" altLang="zh-CN" sz="2400" b="1"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rises</a:t>
            </a:r>
            <a:r>
              <a:rPr lang="zh-CN" altLang="zh-CN" sz="2400" b="1"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    D</a:t>
            </a:r>
            <a:r>
              <a:rPr lang="zh-CN" altLang="zh-CN" sz="2400" b="1"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goes</a:t>
            </a:r>
            <a:endParaRPr lang="zh-CN" altLang="zh-CN" sz="24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22531" name="圆角矩形标注 3"/>
          <p:cNvSpPr>
            <a:spLocks noChangeArrowheads="1"/>
          </p:cNvSpPr>
          <p:nvPr/>
        </p:nvSpPr>
        <p:spPr bwMode="auto">
          <a:xfrm>
            <a:off x="1425575" y="2771775"/>
            <a:ext cx="7108825" cy="536575"/>
          </a:xfrm>
          <a:prstGeom prst="wedgeRoundRectCallout">
            <a:avLst>
              <a:gd name="adj1" fmla="val -26306"/>
              <a:gd name="adj2" fmla="val 49329"/>
              <a:gd name="adj3" fmla="val 16667"/>
            </a:avLst>
          </a:prstGeom>
          <a:solidFill>
            <a:schemeClr val="accent1"/>
          </a:solidFill>
          <a:ln w="25400">
            <a:solidFill>
              <a:srgbClr val="89A4A7"/>
            </a:solidFill>
            <a:miter lim="800000"/>
          </a:ln>
        </p:spPr>
        <p:txBody>
          <a:bodyPr rot="10800000" anchor="ctr"/>
          <a:lstStyle/>
          <a:p>
            <a:pPr algn="ctr"/>
            <a:endParaRPr lang="zh-CN" altLang="en-US">
              <a:solidFill>
                <a:srgbClr val="FFFFFF"/>
              </a:solidFill>
            </a:endParaRPr>
          </a:p>
        </p:txBody>
      </p:sp>
      <p:sp>
        <p:nvSpPr>
          <p:cNvPr id="5" name="TextBox 33"/>
          <p:cNvSpPr txBox="1">
            <a:spLocks noChangeArrowheads="1"/>
          </p:cNvSpPr>
          <p:nvPr/>
        </p:nvSpPr>
        <p:spPr bwMode="auto">
          <a:xfrm>
            <a:off x="1447800" y="2776538"/>
            <a:ext cx="6980238" cy="53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30000"/>
              </a:lnSpc>
            </a:pPr>
            <a:r>
              <a:rPr lang="en-US" altLang="zh-CN" sz="2200" b="1">
                <a:solidFill>
                  <a:srgbClr val="FF0000"/>
                </a:solidFill>
                <a:latin typeface="Times New Roman" panose="02020603050405020304" pitchFamily="18" charset="0"/>
                <a:ea typeface="黑体" panose="02010609060101010101" pitchFamily="49" charset="-122"/>
              </a:rPr>
              <a:t>【</a:t>
            </a:r>
            <a:r>
              <a:rPr lang="zh-CN" altLang="en-US" sz="2200" b="1">
                <a:solidFill>
                  <a:srgbClr val="FF0000"/>
                </a:solidFill>
                <a:latin typeface="Times New Roman" panose="02020603050405020304" pitchFamily="18" charset="0"/>
                <a:ea typeface="黑体" panose="02010609060101010101" pitchFamily="49" charset="-122"/>
              </a:rPr>
              <a:t>点拨</a:t>
            </a:r>
            <a:r>
              <a:rPr lang="en-US" altLang="zh-CN" sz="2200" b="1">
                <a:solidFill>
                  <a:srgbClr val="FF0000"/>
                </a:solidFill>
                <a:latin typeface="Times New Roman" panose="02020603050405020304" pitchFamily="18" charset="0"/>
                <a:ea typeface="黑体" panose="02010609060101010101" pitchFamily="49" charset="-122"/>
              </a:rPr>
              <a:t>】</a:t>
            </a:r>
            <a:r>
              <a:rPr lang="zh-CN" altLang="en-US" sz="2200" b="1">
                <a:solidFill>
                  <a:srgbClr val="FF0000"/>
                </a:solidFill>
                <a:latin typeface="Times New Roman" panose="02020603050405020304" pitchFamily="18" charset="0"/>
                <a:ea typeface="黑体" panose="02010609060101010101" pitchFamily="49" charset="-122"/>
              </a:rPr>
              <a:t>本题用</a:t>
            </a:r>
            <a:r>
              <a:rPr lang="zh-CN" altLang="en-US" sz="2200" b="1">
                <a:solidFill>
                  <a:srgbClr val="0000FF"/>
                </a:solidFill>
                <a:latin typeface="Times New Roman" panose="02020603050405020304" pitchFamily="18" charset="0"/>
                <a:ea typeface="黑体" panose="02010609060101010101" pitchFamily="49" charset="-122"/>
              </a:rPr>
              <a:t>词语应用法</a:t>
            </a:r>
            <a:r>
              <a:rPr lang="zh-CN" altLang="en-US" sz="2200" b="1">
                <a:solidFill>
                  <a:srgbClr val="FF0000"/>
                </a:solidFill>
                <a:latin typeface="Times New Roman" panose="02020603050405020304" pitchFamily="18" charset="0"/>
                <a:ea typeface="黑体" panose="02010609060101010101" pitchFamily="49" charset="-122"/>
              </a:rPr>
              <a:t>。</a:t>
            </a:r>
            <a:r>
              <a:rPr lang="en-US" altLang="zh-CN" sz="2200" b="1">
                <a:solidFill>
                  <a:srgbClr val="FF0000"/>
                </a:solidFill>
                <a:latin typeface="Times New Roman" panose="02020603050405020304" pitchFamily="18" charset="0"/>
                <a:ea typeface="黑体" panose="02010609060101010101" pitchFamily="49" charset="-122"/>
              </a:rPr>
              <a:t>rise</a:t>
            </a:r>
            <a:r>
              <a:rPr lang="zh-CN" altLang="en-US" sz="2200" b="1">
                <a:solidFill>
                  <a:srgbClr val="FF0000"/>
                </a:solidFill>
                <a:latin typeface="Times New Roman" panose="02020603050405020304" pitchFamily="18" charset="0"/>
                <a:ea typeface="黑体" panose="02010609060101010101" pitchFamily="49" charset="-122"/>
              </a:rPr>
              <a:t>可指日月星辰的升起。</a:t>
            </a:r>
            <a:endParaRPr lang="zh-CN" altLang="en-US" sz="2200" b="1">
              <a:latin typeface="Times New Roman" panose="02020603050405020304" pitchFamily="18" charset="0"/>
              <a:ea typeface="黑体" panose="02010609060101010101" pitchFamily="49" charset="-122"/>
            </a:endParaRPr>
          </a:p>
        </p:txBody>
      </p:sp>
      <p:sp>
        <p:nvSpPr>
          <p:cNvPr id="6" name="矩形 5"/>
          <p:cNvSpPr>
            <a:spLocks noChangeArrowheads="1"/>
          </p:cNvSpPr>
          <p:nvPr/>
        </p:nvSpPr>
        <p:spPr bwMode="auto">
          <a:xfrm>
            <a:off x="6781800" y="1120775"/>
            <a:ext cx="4079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0000"/>
                </a:solidFill>
                <a:latin typeface="Times New Roman" panose="02020603050405020304" pitchFamily="18" charset="0"/>
              </a:rPr>
              <a:t>C</a:t>
            </a:r>
            <a:endParaRPr lang="zh-CN" altLang="en-US"/>
          </a:p>
        </p:txBody>
      </p:sp>
      <p:pic>
        <p:nvPicPr>
          <p:cNvPr id="22534" name="图片 6"/>
          <p:cNvPicPr>
            <a:picLocks noChangeAspect="1" noChangeArrowheads="1"/>
          </p:cNvPicPr>
          <p:nvPr/>
        </p:nvPicPr>
        <p:blipFill>
          <a:blip r:embed="rId2" cstate="email"/>
          <a:srcRect/>
          <a:stretch>
            <a:fillRect/>
          </a:stretch>
        </p:blipFill>
        <p:spPr bwMode="auto">
          <a:xfrm>
            <a:off x="5715000" y="4794250"/>
            <a:ext cx="2668588"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diamond(in)">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矩形 1"/>
          <p:cNvSpPr>
            <a:spLocks noChangeArrowheads="1"/>
          </p:cNvSpPr>
          <p:nvPr/>
        </p:nvSpPr>
        <p:spPr bwMode="auto">
          <a:xfrm>
            <a:off x="609600" y="666750"/>
            <a:ext cx="8001000" cy="258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35000"/>
              </a:lnSpc>
              <a:buFontTx/>
              <a:buNone/>
              <a:defRPr/>
            </a:pP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单项选择</a:t>
            </a:r>
          </a:p>
          <a:p>
            <a:pPr>
              <a:lnSpc>
                <a:spcPct val="135000"/>
              </a:lnSpc>
              <a:buFontTx/>
              <a:buNone/>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1</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—It's ________ nice day, isn't it?</a:t>
            </a:r>
          </a:p>
          <a:p>
            <a:pPr indent="450850">
              <a:lnSpc>
                <a:spcPct val="135000"/>
              </a:lnSpc>
              <a:buFontTx/>
              <a:buNone/>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—Yes, what ________ fine weather</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河源</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a:t>
            </a:r>
          </a:p>
          <a:p>
            <a:pPr indent="450850">
              <a:lnSpc>
                <a:spcPct val="135000"/>
              </a:lnSpc>
              <a:buFontTx/>
              <a:buNone/>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A</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a</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a                               B</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the</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the  </a:t>
            </a:r>
          </a:p>
          <a:p>
            <a:pPr indent="450850">
              <a:lnSpc>
                <a:spcPct val="135000"/>
              </a:lnSpc>
              <a:buFontTx/>
              <a:buNone/>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C</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a</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                                D</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the</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a:t>
            </a:r>
          </a:p>
        </p:txBody>
      </p:sp>
      <p:sp>
        <p:nvSpPr>
          <p:cNvPr id="23554" name="圆角矩形标注 6"/>
          <p:cNvSpPr>
            <a:spLocks noChangeArrowheads="1"/>
          </p:cNvSpPr>
          <p:nvPr/>
        </p:nvSpPr>
        <p:spPr bwMode="auto">
          <a:xfrm>
            <a:off x="1143000" y="3213100"/>
            <a:ext cx="7108825" cy="1416050"/>
          </a:xfrm>
          <a:prstGeom prst="wedgeRoundRectCallout">
            <a:avLst>
              <a:gd name="adj1" fmla="val -26306"/>
              <a:gd name="adj2" fmla="val 49329"/>
              <a:gd name="adj3" fmla="val 16667"/>
            </a:avLst>
          </a:prstGeom>
          <a:solidFill>
            <a:schemeClr val="accent1"/>
          </a:solidFill>
          <a:ln w="25400">
            <a:solidFill>
              <a:srgbClr val="89A4A7"/>
            </a:solidFill>
            <a:miter lim="800000"/>
          </a:ln>
        </p:spPr>
        <p:txBody>
          <a:bodyPr rot="10800000" anchor="ctr"/>
          <a:lstStyle/>
          <a:p>
            <a:pPr algn="ctr"/>
            <a:endParaRPr lang="zh-CN" altLang="en-US">
              <a:solidFill>
                <a:srgbClr val="FFFFFF"/>
              </a:solidFill>
            </a:endParaRPr>
          </a:p>
        </p:txBody>
      </p:sp>
      <p:sp>
        <p:nvSpPr>
          <p:cNvPr id="11" name="TextBox 33"/>
          <p:cNvSpPr txBox="1">
            <a:spLocks noChangeArrowheads="1"/>
          </p:cNvSpPr>
          <p:nvPr/>
        </p:nvSpPr>
        <p:spPr bwMode="auto">
          <a:xfrm>
            <a:off x="1165225" y="3216275"/>
            <a:ext cx="6980238"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30000"/>
              </a:lnSpc>
            </a:pPr>
            <a:r>
              <a:rPr lang="en-US" altLang="zh-CN" sz="2200" b="1">
                <a:solidFill>
                  <a:srgbClr val="FF0000"/>
                </a:solidFill>
                <a:latin typeface="Times New Roman" panose="02020603050405020304" pitchFamily="18" charset="0"/>
                <a:ea typeface="黑体" panose="02010609060101010101" pitchFamily="49" charset="-122"/>
              </a:rPr>
              <a:t>【</a:t>
            </a:r>
            <a:r>
              <a:rPr lang="zh-CN" altLang="en-US" sz="2200" b="1">
                <a:solidFill>
                  <a:srgbClr val="FF0000"/>
                </a:solidFill>
                <a:latin typeface="Times New Roman" panose="02020603050405020304" pitchFamily="18" charset="0"/>
                <a:ea typeface="黑体" panose="02010609060101010101" pitchFamily="49" charset="-122"/>
              </a:rPr>
              <a:t>点拨</a:t>
            </a:r>
            <a:r>
              <a:rPr lang="en-US" altLang="zh-CN" sz="2200" b="1">
                <a:solidFill>
                  <a:srgbClr val="FF0000"/>
                </a:solidFill>
                <a:latin typeface="Times New Roman" panose="02020603050405020304" pitchFamily="18" charset="0"/>
                <a:ea typeface="黑体" panose="02010609060101010101" pitchFamily="49" charset="-122"/>
              </a:rPr>
              <a:t>】</a:t>
            </a:r>
            <a:r>
              <a:rPr lang="zh-CN" altLang="en-US" sz="2200" b="1">
                <a:solidFill>
                  <a:srgbClr val="FF0000"/>
                </a:solidFill>
                <a:latin typeface="Times New Roman" panose="02020603050405020304" pitchFamily="18" charset="0"/>
                <a:ea typeface="黑体" panose="02010609060101010101" pitchFamily="49" charset="-122"/>
              </a:rPr>
              <a:t>本题用</a:t>
            </a:r>
            <a:r>
              <a:rPr lang="zh-CN" altLang="en-US" sz="2200" b="1">
                <a:solidFill>
                  <a:srgbClr val="0000FF"/>
                </a:solidFill>
                <a:latin typeface="Times New Roman" panose="02020603050405020304" pitchFamily="18" charset="0"/>
                <a:ea typeface="黑体" panose="02010609060101010101" pitchFamily="49" charset="-122"/>
              </a:rPr>
              <a:t>语法判定法</a:t>
            </a:r>
            <a:r>
              <a:rPr lang="zh-CN" altLang="en-US" sz="2200" b="1">
                <a:solidFill>
                  <a:srgbClr val="FF0000"/>
                </a:solidFill>
                <a:latin typeface="Times New Roman" panose="02020603050405020304" pitchFamily="18" charset="0"/>
                <a:ea typeface="黑体" panose="02010609060101010101" pitchFamily="49" charset="-122"/>
              </a:rPr>
              <a:t>。</a:t>
            </a:r>
            <a:r>
              <a:rPr lang="en-US" altLang="zh-CN" sz="2200" b="1">
                <a:solidFill>
                  <a:srgbClr val="FF0000"/>
                </a:solidFill>
                <a:latin typeface="Times New Roman" panose="02020603050405020304" pitchFamily="18" charset="0"/>
                <a:ea typeface="黑体" panose="02010609060101010101" pitchFamily="49" charset="-122"/>
              </a:rPr>
              <a:t>a</a:t>
            </a:r>
            <a:r>
              <a:rPr lang="zh-CN" altLang="en-US" sz="2200" b="1">
                <a:solidFill>
                  <a:srgbClr val="FF0000"/>
                </a:solidFill>
                <a:latin typeface="Times New Roman" panose="02020603050405020304" pitchFamily="18" charset="0"/>
                <a:ea typeface="黑体" panose="02010609060101010101" pitchFamily="49" charset="-122"/>
              </a:rPr>
              <a:t>表泛指，</a:t>
            </a:r>
            <a:r>
              <a:rPr lang="en-US" altLang="zh-CN" sz="2200" b="1">
                <a:solidFill>
                  <a:srgbClr val="FF0000"/>
                </a:solidFill>
                <a:latin typeface="Times New Roman" panose="02020603050405020304" pitchFamily="18" charset="0"/>
                <a:ea typeface="黑体" panose="02010609060101010101" pitchFamily="49" charset="-122"/>
              </a:rPr>
              <a:t>the</a:t>
            </a:r>
            <a:r>
              <a:rPr lang="zh-CN" altLang="en-US" sz="2200" b="1">
                <a:solidFill>
                  <a:srgbClr val="FF0000"/>
                </a:solidFill>
                <a:latin typeface="Times New Roman" panose="02020603050405020304" pitchFamily="18" charset="0"/>
                <a:ea typeface="黑体" panose="02010609060101010101" pitchFamily="49" charset="-122"/>
              </a:rPr>
              <a:t>表特指，根据句意可知第一空表泛指，故排除</a:t>
            </a:r>
            <a:r>
              <a:rPr lang="en-US" altLang="zh-CN" sz="2200" b="1">
                <a:solidFill>
                  <a:srgbClr val="FF0000"/>
                </a:solidFill>
                <a:latin typeface="Times New Roman" panose="02020603050405020304" pitchFamily="18" charset="0"/>
                <a:ea typeface="黑体" panose="02010609060101010101" pitchFamily="49" charset="-122"/>
              </a:rPr>
              <a:t>B</a:t>
            </a:r>
            <a:r>
              <a:rPr lang="zh-CN" altLang="en-US" sz="2200" b="1">
                <a:solidFill>
                  <a:srgbClr val="FF0000"/>
                </a:solidFill>
                <a:latin typeface="Times New Roman" panose="02020603050405020304" pitchFamily="18" charset="0"/>
                <a:ea typeface="黑体" panose="02010609060101010101" pitchFamily="49" charset="-122"/>
              </a:rPr>
              <a:t>、</a:t>
            </a:r>
            <a:r>
              <a:rPr lang="en-US" altLang="zh-CN" sz="2200" b="1">
                <a:solidFill>
                  <a:srgbClr val="FF0000"/>
                </a:solidFill>
                <a:latin typeface="Times New Roman" panose="02020603050405020304" pitchFamily="18" charset="0"/>
                <a:ea typeface="黑体" panose="02010609060101010101" pitchFamily="49" charset="-122"/>
              </a:rPr>
              <a:t>D</a:t>
            </a:r>
            <a:r>
              <a:rPr lang="zh-CN" altLang="en-US" sz="2200" b="1">
                <a:solidFill>
                  <a:srgbClr val="FF0000"/>
                </a:solidFill>
                <a:latin typeface="Times New Roman" panose="02020603050405020304" pitchFamily="18" charset="0"/>
                <a:ea typeface="黑体" panose="02010609060101010101" pitchFamily="49" charset="-122"/>
              </a:rPr>
              <a:t>；</a:t>
            </a:r>
            <a:r>
              <a:rPr lang="en-US" altLang="zh-CN" sz="2200" b="1">
                <a:solidFill>
                  <a:srgbClr val="FF0000"/>
                </a:solidFill>
                <a:latin typeface="Times New Roman" panose="02020603050405020304" pitchFamily="18" charset="0"/>
                <a:ea typeface="黑体" panose="02010609060101010101" pitchFamily="49" charset="-122"/>
              </a:rPr>
              <a:t>weather</a:t>
            </a:r>
            <a:r>
              <a:rPr lang="zh-CN" altLang="en-US" sz="2200" b="1">
                <a:solidFill>
                  <a:srgbClr val="FF0000"/>
                </a:solidFill>
                <a:latin typeface="Times New Roman" panose="02020603050405020304" pitchFamily="18" charset="0"/>
                <a:ea typeface="黑体" panose="02010609060101010101" pitchFamily="49" charset="-122"/>
              </a:rPr>
              <a:t>是不可数名词，排除</a:t>
            </a:r>
            <a:r>
              <a:rPr lang="en-US" altLang="zh-CN" sz="2200" b="1">
                <a:solidFill>
                  <a:srgbClr val="FF0000"/>
                </a:solidFill>
                <a:latin typeface="Times New Roman" panose="02020603050405020304" pitchFamily="18" charset="0"/>
                <a:ea typeface="黑体" panose="02010609060101010101" pitchFamily="49" charset="-122"/>
              </a:rPr>
              <a:t>A</a:t>
            </a:r>
            <a:r>
              <a:rPr lang="zh-CN" altLang="en-US" sz="2200" b="1">
                <a:solidFill>
                  <a:srgbClr val="FF0000"/>
                </a:solidFill>
                <a:latin typeface="Times New Roman" panose="02020603050405020304" pitchFamily="18" charset="0"/>
                <a:ea typeface="黑体" panose="02010609060101010101" pitchFamily="49" charset="-122"/>
              </a:rPr>
              <a:t>，故选</a:t>
            </a:r>
            <a:r>
              <a:rPr lang="en-US" altLang="zh-CN" sz="2200" b="1">
                <a:solidFill>
                  <a:srgbClr val="FF0000"/>
                </a:solidFill>
                <a:latin typeface="Times New Roman" panose="02020603050405020304" pitchFamily="18" charset="0"/>
                <a:ea typeface="黑体" panose="02010609060101010101" pitchFamily="49" charset="-122"/>
              </a:rPr>
              <a:t>C</a:t>
            </a:r>
            <a:r>
              <a:rPr lang="zh-CN" altLang="en-US" sz="2200" b="1">
                <a:solidFill>
                  <a:srgbClr val="FF0000"/>
                </a:solidFill>
                <a:latin typeface="Times New Roman" panose="02020603050405020304" pitchFamily="18" charset="0"/>
                <a:ea typeface="黑体" panose="02010609060101010101" pitchFamily="49" charset="-122"/>
              </a:rPr>
              <a:t>。</a:t>
            </a:r>
            <a:endParaRPr lang="zh-CN" altLang="en-US" sz="2200" b="1">
              <a:latin typeface="Times New Roman" panose="02020603050405020304" pitchFamily="18" charset="0"/>
              <a:ea typeface="黑体" panose="02010609060101010101" pitchFamily="49" charset="-122"/>
            </a:endParaRPr>
          </a:p>
        </p:txBody>
      </p:sp>
      <p:sp>
        <p:nvSpPr>
          <p:cNvPr id="12" name="矩形 11"/>
          <p:cNvSpPr>
            <a:spLocks noChangeArrowheads="1"/>
          </p:cNvSpPr>
          <p:nvPr/>
        </p:nvSpPr>
        <p:spPr bwMode="auto">
          <a:xfrm>
            <a:off x="2314575" y="1257300"/>
            <a:ext cx="4079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0000"/>
                </a:solidFill>
                <a:latin typeface="Times New Roman" panose="02020603050405020304" pitchFamily="18" charset="0"/>
              </a:rPr>
              <a:t>C</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diamond(in)">
                                      <p:cBhvr>
                                        <p:cTn id="1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矩形 1"/>
          <p:cNvSpPr>
            <a:spLocks noChangeArrowheads="1"/>
          </p:cNvSpPr>
          <p:nvPr/>
        </p:nvSpPr>
        <p:spPr bwMode="auto">
          <a:xfrm>
            <a:off x="609600" y="744538"/>
            <a:ext cx="80010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buFontTx/>
              <a:buNone/>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2</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—Why didn't Timmy come to my birthday party yesterday?</a:t>
            </a:r>
          </a:p>
          <a:p>
            <a:pPr indent="535305">
              <a:lnSpc>
                <a:spcPct val="150000"/>
              </a:lnSpc>
              <a:buFontTx/>
              <a:buNone/>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—Oh</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he had a ________ and stayed in hospital.</a:t>
            </a:r>
          </a:p>
          <a:p>
            <a:pPr indent="535305">
              <a:lnSpc>
                <a:spcPct val="150000"/>
              </a:lnSpc>
              <a:buFontTx/>
              <a:buNone/>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A</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temperature                      B</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book</a:t>
            </a:r>
          </a:p>
          <a:p>
            <a:pPr indent="535305">
              <a:lnSpc>
                <a:spcPct val="150000"/>
              </a:lnSpc>
              <a:buFontTx/>
              <a:buNone/>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C</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job                                    D</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mistake</a:t>
            </a:r>
          </a:p>
        </p:txBody>
      </p:sp>
      <p:sp>
        <p:nvSpPr>
          <p:cNvPr id="24578" name="圆角矩形标注 6"/>
          <p:cNvSpPr>
            <a:spLocks noChangeArrowheads="1"/>
          </p:cNvSpPr>
          <p:nvPr/>
        </p:nvSpPr>
        <p:spPr bwMode="auto">
          <a:xfrm>
            <a:off x="1143000" y="3028950"/>
            <a:ext cx="7108825" cy="1416050"/>
          </a:xfrm>
          <a:prstGeom prst="wedgeRoundRectCallout">
            <a:avLst>
              <a:gd name="adj1" fmla="val -26306"/>
              <a:gd name="adj2" fmla="val 49329"/>
              <a:gd name="adj3" fmla="val 16667"/>
            </a:avLst>
          </a:prstGeom>
          <a:solidFill>
            <a:schemeClr val="accent1"/>
          </a:solidFill>
          <a:ln w="25400">
            <a:solidFill>
              <a:srgbClr val="89A4A7"/>
            </a:solidFill>
            <a:miter lim="800000"/>
          </a:ln>
        </p:spPr>
        <p:txBody>
          <a:bodyPr rot="10800000" anchor="ctr"/>
          <a:lstStyle/>
          <a:p>
            <a:pPr algn="ctr"/>
            <a:endParaRPr lang="zh-CN" altLang="en-US">
              <a:solidFill>
                <a:srgbClr val="FFFFFF"/>
              </a:solidFill>
            </a:endParaRPr>
          </a:p>
        </p:txBody>
      </p:sp>
      <p:sp>
        <p:nvSpPr>
          <p:cNvPr id="8" name="TextBox 33"/>
          <p:cNvSpPr txBox="1">
            <a:spLocks noChangeArrowheads="1"/>
          </p:cNvSpPr>
          <p:nvPr/>
        </p:nvSpPr>
        <p:spPr bwMode="auto">
          <a:xfrm>
            <a:off x="1165225" y="3032125"/>
            <a:ext cx="6980238"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30000"/>
              </a:lnSpc>
            </a:pPr>
            <a:r>
              <a:rPr lang="en-US" altLang="zh-CN" sz="2200" b="1">
                <a:solidFill>
                  <a:srgbClr val="FF0000"/>
                </a:solidFill>
                <a:latin typeface="Times New Roman" panose="02020603050405020304" pitchFamily="18" charset="0"/>
                <a:ea typeface="黑体" panose="02010609060101010101" pitchFamily="49" charset="-122"/>
              </a:rPr>
              <a:t>【</a:t>
            </a:r>
            <a:r>
              <a:rPr lang="zh-CN" altLang="en-US" sz="2200" b="1">
                <a:solidFill>
                  <a:srgbClr val="FF0000"/>
                </a:solidFill>
                <a:latin typeface="Times New Roman" panose="02020603050405020304" pitchFamily="18" charset="0"/>
                <a:ea typeface="黑体" panose="02010609060101010101" pitchFamily="49" charset="-122"/>
              </a:rPr>
              <a:t>点拨</a:t>
            </a:r>
            <a:r>
              <a:rPr lang="en-US" altLang="zh-CN" sz="2200" b="1">
                <a:solidFill>
                  <a:srgbClr val="FF0000"/>
                </a:solidFill>
                <a:latin typeface="Times New Roman" panose="02020603050405020304" pitchFamily="18" charset="0"/>
                <a:ea typeface="黑体" panose="02010609060101010101" pitchFamily="49" charset="-122"/>
              </a:rPr>
              <a:t>】</a:t>
            </a:r>
            <a:r>
              <a:rPr lang="zh-CN" altLang="en-US" sz="2200" b="1">
                <a:solidFill>
                  <a:srgbClr val="FF0000"/>
                </a:solidFill>
                <a:latin typeface="Times New Roman" panose="02020603050405020304" pitchFamily="18" charset="0"/>
                <a:ea typeface="黑体" panose="02010609060101010101" pitchFamily="49" charset="-122"/>
              </a:rPr>
              <a:t>考查名词辨析。句意：</a:t>
            </a:r>
            <a:r>
              <a:rPr lang="en-US" altLang="zh-CN" sz="2200" b="1">
                <a:solidFill>
                  <a:srgbClr val="FF0000"/>
                </a:solidFill>
                <a:latin typeface="Times New Roman" panose="02020603050405020304" pitchFamily="18" charset="0"/>
                <a:ea typeface="黑体" panose="02010609060101010101" pitchFamily="49" charset="-122"/>
              </a:rPr>
              <a:t>——</a:t>
            </a:r>
            <a:r>
              <a:rPr lang="zh-CN" altLang="en-US" sz="2200" b="1">
                <a:solidFill>
                  <a:srgbClr val="FF0000"/>
                </a:solidFill>
                <a:latin typeface="Times New Roman" panose="02020603050405020304" pitchFamily="18" charset="0"/>
                <a:ea typeface="黑体" panose="02010609060101010101" pitchFamily="49" charset="-122"/>
              </a:rPr>
              <a:t>昨天蒂米为什么没来参加我的生日聚会？</a:t>
            </a:r>
            <a:r>
              <a:rPr lang="en-US" altLang="zh-CN" sz="2200" b="1">
                <a:solidFill>
                  <a:srgbClr val="FF0000"/>
                </a:solidFill>
                <a:latin typeface="Times New Roman" panose="02020603050405020304" pitchFamily="18" charset="0"/>
                <a:ea typeface="黑体" panose="02010609060101010101" pitchFamily="49" charset="-122"/>
              </a:rPr>
              <a:t>——</a:t>
            </a:r>
            <a:r>
              <a:rPr lang="zh-CN" altLang="en-US" sz="2200" b="1">
                <a:solidFill>
                  <a:srgbClr val="FF0000"/>
                </a:solidFill>
                <a:latin typeface="Times New Roman" panose="02020603050405020304" pitchFamily="18" charset="0"/>
                <a:ea typeface="黑体" panose="02010609060101010101" pitchFamily="49" charset="-122"/>
              </a:rPr>
              <a:t>哦，他发烧住院了。</a:t>
            </a:r>
            <a:r>
              <a:rPr lang="en-US" altLang="zh-CN" sz="2200" b="1">
                <a:solidFill>
                  <a:srgbClr val="FF0000"/>
                </a:solidFill>
                <a:latin typeface="Times New Roman" panose="02020603050405020304" pitchFamily="18" charset="0"/>
                <a:ea typeface="黑体" panose="02010609060101010101" pitchFamily="49" charset="-122"/>
              </a:rPr>
              <a:t>have a temperature</a:t>
            </a:r>
            <a:r>
              <a:rPr lang="zh-CN" altLang="en-US" sz="2200" b="1">
                <a:solidFill>
                  <a:srgbClr val="FF0000"/>
                </a:solidFill>
                <a:latin typeface="Times New Roman" panose="02020603050405020304" pitchFamily="18" charset="0"/>
                <a:ea typeface="黑体" panose="02010609060101010101" pitchFamily="49" charset="-122"/>
              </a:rPr>
              <a:t>发烧，由句意分析可知应选</a:t>
            </a:r>
            <a:r>
              <a:rPr lang="en-US" altLang="zh-CN" sz="2200" b="1">
                <a:solidFill>
                  <a:srgbClr val="FF0000"/>
                </a:solidFill>
                <a:latin typeface="Times New Roman" panose="02020603050405020304" pitchFamily="18" charset="0"/>
                <a:ea typeface="黑体" panose="02010609060101010101" pitchFamily="49" charset="-122"/>
              </a:rPr>
              <a:t>A</a:t>
            </a:r>
            <a:r>
              <a:rPr lang="zh-CN" altLang="en-US" sz="2200" b="1">
                <a:solidFill>
                  <a:srgbClr val="FF0000"/>
                </a:solidFill>
                <a:latin typeface="Times New Roman" panose="02020603050405020304" pitchFamily="18" charset="0"/>
                <a:ea typeface="黑体" panose="02010609060101010101" pitchFamily="49" charset="-122"/>
              </a:rPr>
              <a:t>。</a:t>
            </a:r>
            <a:endParaRPr lang="zh-CN" altLang="en-US" sz="2200" b="1">
              <a:latin typeface="Times New Roman" panose="02020603050405020304" pitchFamily="18" charset="0"/>
              <a:ea typeface="黑体" panose="02010609060101010101" pitchFamily="49" charset="-122"/>
            </a:endParaRPr>
          </a:p>
        </p:txBody>
      </p:sp>
      <p:sp>
        <p:nvSpPr>
          <p:cNvPr id="9" name="矩形 8"/>
          <p:cNvSpPr>
            <a:spLocks noChangeArrowheads="1"/>
          </p:cNvSpPr>
          <p:nvPr/>
        </p:nvSpPr>
        <p:spPr bwMode="auto">
          <a:xfrm>
            <a:off x="3733800" y="1428750"/>
            <a:ext cx="4079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0000"/>
                </a:solidFill>
                <a:latin typeface="Times New Roman" panose="02020603050405020304" pitchFamily="18" charset="0"/>
              </a:rPr>
              <a:t>A</a:t>
            </a:r>
            <a:endParaRPr lang="zh-CN" altLang="en-US"/>
          </a:p>
        </p:txBody>
      </p:sp>
      <p:pic>
        <p:nvPicPr>
          <p:cNvPr id="24581" name="图片 1"/>
          <p:cNvPicPr>
            <a:picLocks noChangeAspect="1" noChangeArrowheads="1"/>
          </p:cNvPicPr>
          <p:nvPr/>
        </p:nvPicPr>
        <p:blipFill>
          <a:blip r:embed="rId2" cstate="email"/>
          <a:srcRect/>
          <a:stretch>
            <a:fillRect/>
          </a:stretch>
        </p:blipFill>
        <p:spPr bwMode="auto">
          <a:xfrm>
            <a:off x="5715000" y="4794250"/>
            <a:ext cx="2668588"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diamond(in)">
                                      <p:cBhvr>
                                        <p:cTn id="1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57200" y="1123950"/>
            <a:ext cx="8382000" cy="1130300"/>
          </a:xfrm>
          <a:prstGeom prst="rect">
            <a:avLst/>
          </a:prstGeom>
        </p:spPr>
        <p:txBody>
          <a:bodyPr>
            <a:spAutoFit/>
          </a:bodyPr>
          <a:lstStyle/>
          <a:p>
            <a:pPr>
              <a:lnSpc>
                <a:spcPct val="150000"/>
              </a:lnSpc>
              <a:buFontTx/>
              <a:buNone/>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3</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Sleeping is a popular way to relax ________students.(</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临沂</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 </a:t>
            </a:r>
          </a:p>
          <a:p>
            <a:pPr indent="450850">
              <a:lnSpc>
                <a:spcPct val="150000"/>
              </a:lnSpc>
              <a:buFontTx/>
              <a:buNone/>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A</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on           B</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among          C</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about          D</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between</a:t>
            </a:r>
          </a:p>
        </p:txBody>
      </p:sp>
      <p:sp>
        <p:nvSpPr>
          <p:cNvPr id="3" name="矩形 2"/>
          <p:cNvSpPr>
            <a:spLocks noChangeArrowheads="1"/>
          </p:cNvSpPr>
          <p:nvPr/>
        </p:nvSpPr>
        <p:spPr bwMode="auto">
          <a:xfrm>
            <a:off x="5562600" y="1289050"/>
            <a:ext cx="3905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0000"/>
                </a:solidFill>
                <a:latin typeface="Times New Roman" panose="02020603050405020304" pitchFamily="18" charset="0"/>
              </a:rPr>
              <a:t>B</a:t>
            </a:r>
            <a:endParaRPr lang="zh-CN" altLang="en-US"/>
          </a:p>
        </p:txBody>
      </p:sp>
      <p:sp>
        <p:nvSpPr>
          <p:cNvPr id="25603" name="圆角矩形标注 10"/>
          <p:cNvSpPr>
            <a:spLocks noChangeArrowheads="1"/>
          </p:cNvSpPr>
          <p:nvPr/>
        </p:nvSpPr>
        <p:spPr bwMode="auto">
          <a:xfrm>
            <a:off x="914400" y="2571750"/>
            <a:ext cx="7315200" cy="1416050"/>
          </a:xfrm>
          <a:prstGeom prst="wedgeRoundRectCallout">
            <a:avLst>
              <a:gd name="adj1" fmla="val -26306"/>
              <a:gd name="adj2" fmla="val 49329"/>
              <a:gd name="adj3" fmla="val 16667"/>
            </a:avLst>
          </a:prstGeom>
          <a:solidFill>
            <a:schemeClr val="accent1"/>
          </a:solidFill>
          <a:ln w="25400">
            <a:solidFill>
              <a:srgbClr val="89A4A7"/>
            </a:solidFill>
            <a:miter lim="800000"/>
          </a:ln>
        </p:spPr>
        <p:txBody>
          <a:bodyPr rot="10800000" anchor="ctr"/>
          <a:lstStyle/>
          <a:p>
            <a:pPr algn="ctr"/>
            <a:endParaRPr lang="zh-CN" altLang="en-US">
              <a:solidFill>
                <a:srgbClr val="FFFFFF"/>
              </a:solidFill>
            </a:endParaRPr>
          </a:p>
        </p:txBody>
      </p:sp>
      <p:sp>
        <p:nvSpPr>
          <p:cNvPr id="12" name="TextBox 33"/>
          <p:cNvSpPr txBox="1">
            <a:spLocks noChangeArrowheads="1"/>
          </p:cNvSpPr>
          <p:nvPr/>
        </p:nvSpPr>
        <p:spPr bwMode="auto">
          <a:xfrm>
            <a:off x="936625" y="2574925"/>
            <a:ext cx="7292975"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30000"/>
              </a:lnSpc>
            </a:pPr>
            <a:r>
              <a:rPr lang="en-US" altLang="zh-CN" sz="2200" b="1">
                <a:solidFill>
                  <a:srgbClr val="FF0000"/>
                </a:solidFill>
                <a:latin typeface="Times New Roman" panose="02020603050405020304" pitchFamily="18" charset="0"/>
                <a:ea typeface="黑体" panose="02010609060101010101" pitchFamily="49" charset="-122"/>
              </a:rPr>
              <a:t>【</a:t>
            </a:r>
            <a:r>
              <a:rPr lang="zh-CN" altLang="en-US" sz="2200" b="1">
                <a:solidFill>
                  <a:srgbClr val="FF0000"/>
                </a:solidFill>
                <a:latin typeface="Times New Roman" panose="02020603050405020304" pitchFamily="18" charset="0"/>
                <a:ea typeface="黑体" panose="02010609060101010101" pitchFamily="49" charset="-122"/>
              </a:rPr>
              <a:t>点拨</a:t>
            </a:r>
            <a:r>
              <a:rPr lang="en-US" altLang="zh-CN" sz="2200" b="1">
                <a:solidFill>
                  <a:srgbClr val="FF0000"/>
                </a:solidFill>
                <a:latin typeface="Times New Roman" panose="02020603050405020304" pitchFamily="18" charset="0"/>
                <a:ea typeface="黑体" panose="02010609060101010101" pitchFamily="49" charset="-122"/>
              </a:rPr>
              <a:t>】</a:t>
            </a:r>
            <a:r>
              <a:rPr lang="zh-CN" altLang="en-US" sz="2200" b="1">
                <a:solidFill>
                  <a:srgbClr val="FF0000"/>
                </a:solidFill>
                <a:latin typeface="Times New Roman" panose="02020603050405020304" pitchFamily="18" charset="0"/>
                <a:ea typeface="黑体" panose="02010609060101010101" pitchFamily="49" charset="-122"/>
              </a:rPr>
              <a:t>考查介词辨析。句意：在学生之间睡觉是一种放松的流行方式。由句意可知是在学生之间，结合</a:t>
            </a:r>
            <a:r>
              <a:rPr lang="en-US" altLang="zh-CN" sz="2200" b="1">
                <a:solidFill>
                  <a:srgbClr val="FF0000"/>
                </a:solidFill>
                <a:latin typeface="Times New Roman" panose="02020603050405020304" pitchFamily="18" charset="0"/>
                <a:ea typeface="黑体" panose="02010609060101010101" pitchFamily="49" charset="-122"/>
              </a:rPr>
              <a:t>students</a:t>
            </a:r>
            <a:r>
              <a:rPr lang="zh-CN" altLang="en-US" sz="2200" b="1">
                <a:solidFill>
                  <a:srgbClr val="FF0000"/>
                </a:solidFill>
                <a:latin typeface="Times New Roman" panose="02020603050405020304" pitchFamily="18" charset="0"/>
                <a:ea typeface="黑体" panose="02010609060101010101" pitchFamily="49" charset="-122"/>
              </a:rPr>
              <a:t>可知是三者以上。故选</a:t>
            </a:r>
            <a:r>
              <a:rPr lang="en-US" altLang="zh-CN" sz="2200" b="1">
                <a:solidFill>
                  <a:srgbClr val="FF0000"/>
                </a:solidFill>
                <a:latin typeface="Times New Roman" panose="02020603050405020304" pitchFamily="18" charset="0"/>
                <a:ea typeface="黑体" panose="02010609060101010101" pitchFamily="49" charset="-122"/>
              </a:rPr>
              <a:t>B</a:t>
            </a:r>
            <a:r>
              <a:rPr lang="zh-CN" altLang="en-US" sz="2200" b="1">
                <a:solidFill>
                  <a:srgbClr val="FF0000"/>
                </a:solidFill>
                <a:latin typeface="Times New Roman" panose="02020603050405020304" pitchFamily="18" charset="0"/>
                <a:ea typeface="黑体" panose="02010609060101010101" pitchFamily="49" charset="-122"/>
              </a:rPr>
              <a:t>。</a:t>
            </a:r>
            <a:endParaRPr lang="zh-CN" altLang="en-US" sz="2200" b="1">
              <a:latin typeface="Times New Roman" panose="02020603050405020304" pitchFamily="18" charset="0"/>
              <a:ea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diamond(in)">
                                      <p:cBhvr>
                                        <p:cTn id="1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57200" y="649288"/>
            <a:ext cx="8382000" cy="1570037"/>
          </a:xfrm>
          <a:prstGeom prst="rect">
            <a:avLst/>
          </a:prstGeom>
        </p:spPr>
        <p:txBody>
          <a:bodyPr>
            <a:spAutoFit/>
          </a:bodyPr>
          <a:lstStyle/>
          <a:p>
            <a:pPr>
              <a:lnSpc>
                <a:spcPct val="200000"/>
              </a:lnSpc>
              <a:buFontTx/>
              <a:buNone/>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4</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When the boy heard the words, his face _______red.(</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龙东</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a:t>
            </a:r>
          </a:p>
          <a:p>
            <a:pPr indent="450850">
              <a:lnSpc>
                <a:spcPct val="200000"/>
              </a:lnSpc>
              <a:buFontTx/>
              <a:buNone/>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A</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got                      B</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turned                  C</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changed</a:t>
            </a:r>
          </a:p>
        </p:txBody>
      </p:sp>
      <p:sp>
        <p:nvSpPr>
          <p:cNvPr id="3" name="矩形 2"/>
          <p:cNvSpPr>
            <a:spLocks noChangeArrowheads="1"/>
          </p:cNvSpPr>
          <p:nvPr/>
        </p:nvSpPr>
        <p:spPr bwMode="auto">
          <a:xfrm>
            <a:off x="6172200" y="895350"/>
            <a:ext cx="3905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0000"/>
                </a:solidFill>
                <a:latin typeface="Times New Roman" panose="02020603050405020304" pitchFamily="18" charset="0"/>
              </a:rPr>
              <a:t>B</a:t>
            </a:r>
            <a:endParaRPr lang="zh-CN" altLang="en-US"/>
          </a:p>
        </p:txBody>
      </p:sp>
      <p:sp>
        <p:nvSpPr>
          <p:cNvPr id="26627" name="圆角矩形标注 12"/>
          <p:cNvSpPr>
            <a:spLocks noChangeArrowheads="1"/>
          </p:cNvSpPr>
          <p:nvPr/>
        </p:nvSpPr>
        <p:spPr bwMode="auto">
          <a:xfrm>
            <a:off x="990600" y="2266950"/>
            <a:ext cx="7315200" cy="1416050"/>
          </a:xfrm>
          <a:prstGeom prst="wedgeRoundRectCallout">
            <a:avLst>
              <a:gd name="adj1" fmla="val -26306"/>
              <a:gd name="adj2" fmla="val 49329"/>
              <a:gd name="adj3" fmla="val 16667"/>
            </a:avLst>
          </a:prstGeom>
          <a:solidFill>
            <a:schemeClr val="accent1"/>
          </a:solidFill>
          <a:ln w="25400">
            <a:solidFill>
              <a:srgbClr val="89A4A7"/>
            </a:solidFill>
            <a:miter lim="800000"/>
          </a:ln>
        </p:spPr>
        <p:txBody>
          <a:bodyPr rot="10800000" anchor="ctr"/>
          <a:lstStyle/>
          <a:p>
            <a:pPr algn="ctr"/>
            <a:endParaRPr lang="zh-CN" altLang="en-US">
              <a:solidFill>
                <a:srgbClr val="FFFFFF"/>
              </a:solidFill>
            </a:endParaRPr>
          </a:p>
        </p:txBody>
      </p:sp>
      <p:sp>
        <p:nvSpPr>
          <p:cNvPr id="14" name="TextBox 33"/>
          <p:cNvSpPr txBox="1">
            <a:spLocks noChangeArrowheads="1"/>
          </p:cNvSpPr>
          <p:nvPr/>
        </p:nvSpPr>
        <p:spPr bwMode="auto">
          <a:xfrm>
            <a:off x="1012825" y="2270125"/>
            <a:ext cx="7292975" cy="136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30000"/>
              </a:lnSpc>
            </a:pPr>
            <a:r>
              <a:rPr lang="en-US" altLang="zh-CN" sz="2200" b="1">
                <a:solidFill>
                  <a:srgbClr val="FF0000"/>
                </a:solidFill>
                <a:latin typeface="Times New Roman" panose="02020603050405020304" pitchFamily="18" charset="0"/>
                <a:ea typeface="黑体" panose="02010609060101010101" pitchFamily="49" charset="-122"/>
              </a:rPr>
              <a:t>【</a:t>
            </a:r>
            <a:r>
              <a:rPr lang="zh-CN" altLang="en-US" sz="2200" b="1">
                <a:solidFill>
                  <a:srgbClr val="FF0000"/>
                </a:solidFill>
                <a:latin typeface="Times New Roman" panose="02020603050405020304" pitchFamily="18" charset="0"/>
                <a:ea typeface="黑体" panose="02010609060101010101" pitchFamily="49" charset="-122"/>
              </a:rPr>
              <a:t>点拨</a:t>
            </a:r>
            <a:r>
              <a:rPr lang="en-US" altLang="zh-CN" sz="2200" b="1">
                <a:solidFill>
                  <a:srgbClr val="FF0000"/>
                </a:solidFill>
                <a:latin typeface="Times New Roman" panose="02020603050405020304" pitchFamily="18" charset="0"/>
                <a:ea typeface="黑体" panose="02010609060101010101" pitchFamily="49" charset="-122"/>
              </a:rPr>
              <a:t>】</a:t>
            </a:r>
            <a:r>
              <a:rPr lang="zh-CN" altLang="en-US" sz="2200" b="1">
                <a:solidFill>
                  <a:srgbClr val="FF0000"/>
                </a:solidFill>
                <a:latin typeface="Times New Roman" panose="02020603050405020304" pitchFamily="18" charset="0"/>
                <a:ea typeface="黑体" panose="02010609060101010101" pitchFamily="49" charset="-122"/>
              </a:rPr>
              <a:t>本题考查词义辨析。</a:t>
            </a:r>
            <a:r>
              <a:rPr lang="en-US" altLang="zh-CN" sz="2200" b="1">
                <a:solidFill>
                  <a:srgbClr val="FF0000"/>
                </a:solidFill>
                <a:latin typeface="Times New Roman" panose="02020603050405020304" pitchFamily="18" charset="0"/>
                <a:ea typeface="黑体" panose="02010609060101010101" pitchFamily="49" charset="-122"/>
              </a:rPr>
              <a:t>get</a:t>
            </a:r>
            <a:r>
              <a:rPr lang="zh-CN" altLang="en-US" sz="2200" b="1">
                <a:solidFill>
                  <a:srgbClr val="FF0000"/>
                </a:solidFill>
                <a:latin typeface="Times New Roman" panose="02020603050405020304" pitchFamily="18" charset="0"/>
                <a:ea typeface="黑体" panose="02010609060101010101" pitchFamily="49" charset="-122"/>
              </a:rPr>
              <a:t>变得，常与形容词比较级连用；</a:t>
            </a:r>
            <a:r>
              <a:rPr lang="en-US" altLang="zh-CN" sz="2200" b="1">
                <a:solidFill>
                  <a:srgbClr val="FF0000"/>
                </a:solidFill>
                <a:latin typeface="Times New Roman" panose="02020603050405020304" pitchFamily="18" charset="0"/>
                <a:ea typeface="黑体" panose="02010609060101010101" pitchFamily="49" charset="-122"/>
              </a:rPr>
              <a:t>turn</a:t>
            </a:r>
            <a:r>
              <a:rPr lang="zh-CN" altLang="en-US" sz="2200" b="1">
                <a:solidFill>
                  <a:srgbClr val="FF0000"/>
                </a:solidFill>
                <a:latin typeface="Times New Roman" panose="02020603050405020304" pitchFamily="18" charset="0"/>
                <a:ea typeface="黑体" panose="02010609060101010101" pitchFamily="49" charset="-122"/>
              </a:rPr>
              <a:t>变成，多与表示颜色的词连用；</a:t>
            </a:r>
            <a:r>
              <a:rPr lang="en-US" altLang="zh-CN" sz="2200" b="1">
                <a:solidFill>
                  <a:srgbClr val="FF0000"/>
                </a:solidFill>
                <a:latin typeface="Times New Roman" panose="02020603050405020304" pitchFamily="18" charset="0"/>
                <a:ea typeface="黑体" panose="02010609060101010101" pitchFamily="49" charset="-122"/>
              </a:rPr>
              <a:t>change</a:t>
            </a:r>
            <a:r>
              <a:rPr lang="zh-CN" altLang="en-US" sz="2200" b="1">
                <a:solidFill>
                  <a:srgbClr val="FF0000"/>
                </a:solidFill>
                <a:latin typeface="Times New Roman" panose="02020603050405020304" pitchFamily="18" charset="0"/>
                <a:ea typeface="黑体" panose="02010609060101010101" pitchFamily="49" charset="-122"/>
              </a:rPr>
              <a:t>改变。根据句意可知选</a:t>
            </a:r>
            <a:r>
              <a:rPr lang="en-US" altLang="zh-CN" sz="2200" b="1">
                <a:solidFill>
                  <a:srgbClr val="FF0000"/>
                </a:solidFill>
                <a:latin typeface="Times New Roman" panose="02020603050405020304" pitchFamily="18" charset="0"/>
                <a:ea typeface="黑体" panose="02010609060101010101" pitchFamily="49" charset="-122"/>
              </a:rPr>
              <a:t>B</a:t>
            </a:r>
            <a:r>
              <a:rPr lang="zh-CN" altLang="en-US" sz="2200" b="1">
                <a:solidFill>
                  <a:srgbClr val="FF0000"/>
                </a:solidFill>
                <a:latin typeface="Times New Roman" panose="02020603050405020304" pitchFamily="18" charset="0"/>
                <a:ea typeface="黑体" panose="02010609060101010101" pitchFamily="49" charset="-122"/>
              </a:rPr>
              <a:t>。</a:t>
            </a:r>
            <a:endParaRPr lang="zh-CN" altLang="en-US" sz="2200" b="1">
              <a:latin typeface="Times New Roman" panose="02020603050405020304" pitchFamily="18" charset="0"/>
              <a:ea typeface="黑体" panose="02010609060101010101" pitchFamily="49" charset="-122"/>
            </a:endParaRPr>
          </a:p>
        </p:txBody>
      </p:sp>
      <p:pic>
        <p:nvPicPr>
          <p:cNvPr id="26629" name="图片 3"/>
          <p:cNvPicPr>
            <a:picLocks noChangeAspect="1" noChangeArrowheads="1"/>
          </p:cNvPicPr>
          <p:nvPr/>
        </p:nvPicPr>
        <p:blipFill>
          <a:blip r:embed="rId2" cstate="email"/>
          <a:srcRect/>
          <a:stretch>
            <a:fillRect/>
          </a:stretch>
        </p:blipFill>
        <p:spPr bwMode="auto">
          <a:xfrm>
            <a:off x="5715000" y="4794250"/>
            <a:ext cx="2668588"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diamond(in)">
                                      <p:cBhvr>
                                        <p:cTn id="1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1"/>
          <p:cNvSpPr txBox="1">
            <a:spLocks noChangeArrowheads="1"/>
          </p:cNvSpPr>
          <p:nvPr/>
        </p:nvSpPr>
        <p:spPr bwMode="auto">
          <a:xfrm>
            <a:off x="990600" y="1036638"/>
            <a:ext cx="7162800" cy="267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just">
              <a:lnSpc>
                <a:spcPct val="150000"/>
              </a:lnSpc>
            </a:pPr>
            <a:r>
              <a:rPr lang="zh-CN" altLang="en-US" sz="2800" b="1">
                <a:latin typeface="黑体" panose="02010609060101010101" pitchFamily="49" charset="-122"/>
                <a:ea typeface="黑体" panose="02010609060101010101" pitchFamily="49" charset="-122"/>
              </a:rPr>
              <a:t>本节课主要学习了以下知识点，请同学们及时巩固练习：</a:t>
            </a:r>
            <a:endParaRPr lang="en-US" altLang="zh-CN" sz="2800" b="1">
              <a:latin typeface="黑体" panose="02010609060101010101" pitchFamily="49" charset="-122"/>
              <a:ea typeface="黑体" panose="02010609060101010101" pitchFamily="49" charset="-122"/>
            </a:endParaRPr>
          </a:p>
          <a:p>
            <a:pPr algn="just">
              <a:lnSpc>
                <a:spcPct val="150000"/>
              </a:lnSpc>
            </a:pPr>
            <a:r>
              <a:rPr lang="en-US" altLang="zh-CN" sz="2800" b="1">
                <a:solidFill>
                  <a:srgbClr val="FF0000"/>
                </a:solidFill>
                <a:latin typeface="Times New Roman" panose="02020603050405020304" pitchFamily="18" charset="0"/>
                <a:ea typeface="黑体" panose="02010609060101010101" pitchFamily="49" charset="-122"/>
              </a:rPr>
              <a:t>leaves </a:t>
            </a:r>
          </a:p>
          <a:p>
            <a:pPr algn="just">
              <a:lnSpc>
                <a:spcPct val="150000"/>
              </a:lnSpc>
            </a:pPr>
            <a:r>
              <a:rPr lang="en-US" altLang="zh-CN" sz="2800" b="1">
                <a:solidFill>
                  <a:srgbClr val="FF0000"/>
                </a:solidFill>
                <a:latin typeface="Times New Roman" panose="02020603050405020304" pitchFamily="18" charset="0"/>
                <a:ea typeface="黑体" panose="02010609060101010101" pitchFamily="49" charset="-122"/>
              </a:rPr>
              <a:t>rise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矩形 2"/>
          <p:cNvSpPr>
            <a:spLocks noChangeArrowheads="1"/>
          </p:cNvSpPr>
          <p:nvPr/>
        </p:nvSpPr>
        <p:spPr bwMode="auto">
          <a:xfrm>
            <a:off x="1905000" y="828675"/>
            <a:ext cx="5410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800" b="1" dirty="0">
                <a:latin typeface="Times New Roman" panose="02020603050405020304" pitchFamily="18" charset="0"/>
              </a:rPr>
              <a:t>What can you see in this picture?</a:t>
            </a:r>
            <a:endParaRPr lang="zh-CN" altLang="en-US" sz="2800" dirty="0">
              <a:latin typeface="Times New Roman" panose="02020603050405020304" pitchFamily="18" charset="0"/>
              <a:cs typeface="Times New Roman" panose="02020603050405020304" pitchFamily="18" charset="0"/>
            </a:endParaRPr>
          </a:p>
        </p:txBody>
      </p:sp>
      <p:pic>
        <p:nvPicPr>
          <p:cNvPr id="11266" name="Picture 8"/>
          <p:cNvPicPr>
            <a:picLocks noChangeAspect="1" noChangeArrowheads="1"/>
          </p:cNvPicPr>
          <p:nvPr/>
        </p:nvPicPr>
        <p:blipFill>
          <a:blip r:embed="rId2" cstate="email"/>
          <a:srcRect/>
          <a:stretch>
            <a:fillRect/>
          </a:stretch>
        </p:blipFill>
        <p:spPr bwMode="auto">
          <a:xfrm>
            <a:off x="2428875" y="1504950"/>
            <a:ext cx="3895725" cy="301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89" name="图片 39"/>
          <p:cNvPicPr>
            <a:picLocks noChangeAspect="1" noChangeArrowheads="1"/>
          </p:cNvPicPr>
          <p:nvPr/>
        </p:nvPicPr>
        <p:blipFill>
          <a:blip r:embed="rId2" cstate="email">
            <a:duotone>
              <a:prstClr val="black"/>
              <a:schemeClr val="accent2">
                <a:tint val="45000"/>
                <a:satMod val="400000"/>
              </a:schemeClr>
            </a:duotone>
          </a:blip>
          <a:srcRect/>
          <a:stretch>
            <a:fillRect/>
          </a:stretch>
        </p:blipFill>
        <p:spPr bwMode="auto">
          <a:xfrm>
            <a:off x="3276600" y="52388"/>
            <a:ext cx="257492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0" name="矩形 1"/>
          <p:cNvSpPr>
            <a:spLocks noChangeArrowheads="1"/>
          </p:cNvSpPr>
          <p:nvPr/>
        </p:nvSpPr>
        <p:spPr bwMode="auto">
          <a:xfrm>
            <a:off x="471488" y="992188"/>
            <a:ext cx="8232775"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450850" indent="-450850">
              <a:lnSpc>
                <a:spcPct val="120000"/>
              </a:lnSpc>
            </a:pPr>
            <a:r>
              <a:rPr lang="en-US" altLang="zh-CN" sz="2200" b="1" dirty="0">
                <a:solidFill>
                  <a:srgbClr val="000000"/>
                </a:solidFill>
                <a:latin typeface="Times New Roman" panose="02020603050405020304" pitchFamily="18" charset="0"/>
                <a:ea typeface="黑体" panose="02010609060101010101" pitchFamily="49" charset="-122"/>
              </a:rPr>
              <a:t>B1)Some of the words in a poem often rhyme. Help Millie complete the sentences.</a:t>
            </a:r>
          </a:p>
        </p:txBody>
      </p:sp>
      <p:sp>
        <p:nvSpPr>
          <p:cNvPr id="12291" name="矩形 2"/>
          <p:cNvSpPr>
            <a:spLocks noChangeArrowheads="1"/>
          </p:cNvSpPr>
          <p:nvPr/>
        </p:nvSpPr>
        <p:spPr bwMode="auto">
          <a:xfrm>
            <a:off x="685800" y="1885950"/>
            <a:ext cx="3962400" cy="263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en-US" altLang="zh-CN" sz="2200" b="1" dirty="0">
                <a:latin typeface="Times New Roman" panose="02020603050405020304" pitchFamily="18" charset="0"/>
                <a:ea typeface="黑体" panose="02010609060101010101" pitchFamily="49" charset="-122"/>
              </a:rPr>
              <a:t>1</a:t>
            </a:r>
            <a:r>
              <a:rPr lang="en-US" altLang="zh-CN" sz="2200" dirty="0">
                <a:latin typeface="Times New Roman" panose="02020603050405020304" pitchFamily="18" charset="0"/>
                <a:ea typeface="黑体" panose="02010609060101010101" pitchFamily="49" charset="-122"/>
              </a:rPr>
              <a:t> </a:t>
            </a:r>
            <a:r>
              <a:rPr lang="en-US" altLang="zh-CN" sz="2200" i="1" dirty="0">
                <a:latin typeface="Times New Roman" panose="02020603050405020304" pitchFamily="18" charset="0"/>
                <a:ea typeface="黑体" panose="02010609060101010101" pitchFamily="49" charset="-122"/>
              </a:rPr>
              <a:t>Snow</a:t>
            </a:r>
            <a:r>
              <a:rPr lang="en-US" altLang="zh-CN" sz="2200" dirty="0">
                <a:latin typeface="Times New Roman" panose="02020603050405020304" pitchFamily="18" charset="0"/>
                <a:ea typeface="黑体" panose="02010609060101010101" pitchFamily="49" charset="-122"/>
              </a:rPr>
              <a:t> rhymes with      ______.</a:t>
            </a:r>
            <a:endParaRPr lang="zh-CN" altLang="zh-CN" sz="2200" dirty="0">
              <a:latin typeface="Times New Roman" panose="02020603050405020304" pitchFamily="18" charset="0"/>
              <a:ea typeface="黑体" panose="02010609060101010101" pitchFamily="49" charset="-122"/>
            </a:endParaRPr>
          </a:p>
          <a:p>
            <a:pPr>
              <a:lnSpc>
                <a:spcPct val="150000"/>
              </a:lnSpc>
            </a:pPr>
            <a:r>
              <a:rPr lang="en-US" altLang="zh-CN" sz="2200" b="1" dirty="0">
                <a:latin typeface="Times New Roman" panose="02020603050405020304" pitchFamily="18" charset="0"/>
                <a:ea typeface="黑体" panose="02010609060101010101" pitchFamily="49" charset="-122"/>
              </a:rPr>
              <a:t>2</a:t>
            </a:r>
            <a:r>
              <a:rPr lang="en-US" altLang="zh-CN" sz="2200" dirty="0">
                <a:latin typeface="Times New Roman" panose="02020603050405020304" pitchFamily="18" charset="0"/>
                <a:ea typeface="黑体" panose="02010609060101010101" pitchFamily="49" charset="-122"/>
              </a:rPr>
              <a:t> </a:t>
            </a:r>
            <a:r>
              <a:rPr lang="en-US" altLang="zh-CN" sz="2200" i="1" dirty="0">
                <a:latin typeface="Times New Roman" panose="02020603050405020304" pitchFamily="18" charset="0"/>
                <a:ea typeface="黑体" panose="02010609060101010101" pitchFamily="49" charset="-122"/>
              </a:rPr>
              <a:t>Away</a:t>
            </a:r>
            <a:r>
              <a:rPr lang="en-US" altLang="zh-CN" sz="2200" dirty="0">
                <a:latin typeface="Times New Roman" panose="02020603050405020304" pitchFamily="18" charset="0"/>
                <a:ea typeface="黑体" panose="02010609060101010101" pitchFamily="49" charset="-122"/>
              </a:rPr>
              <a:t> rhymes with      ______.</a:t>
            </a:r>
            <a:endParaRPr lang="zh-CN" altLang="zh-CN" sz="2200" dirty="0">
              <a:latin typeface="Times New Roman" panose="02020603050405020304" pitchFamily="18" charset="0"/>
              <a:ea typeface="黑体" panose="02010609060101010101" pitchFamily="49" charset="-122"/>
            </a:endParaRPr>
          </a:p>
          <a:p>
            <a:pPr>
              <a:lnSpc>
                <a:spcPct val="150000"/>
              </a:lnSpc>
            </a:pPr>
            <a:r>
              <a:rPr lang="en-US" altLang="zh-CN" sz="2200" b="1" dirty="0">
                <a:latin typeface="Times New Roman" panose="02020603050405020304" pitchFamily="18" charset="0"/>
                <a:ea typeface="黑体" panose="02010609060101010101" pitchFamily="49" charset="-122"/>
              </a:rPr>
              <a:t>3</a:t>
            </a:r>
            <a:r>
              <a:rPr lang="en-US" altLang="zh-CN" sz="2200" dirty="0">
                <a:latin typeface="Times New Roman" panose="02020603050405020304" pitchFamily="18" charset="0"/>
                <a:ea typeface="黑体" panose="02010609060101010101" pitchFamily="49" charset="-122"/>
              </a:rPr>
              <a:t> </a:t>
            </a:r>
            <a:r>
              <a:rPr lang="en-US" altLang="zh-CN" sz="2200" i="1" dirty="0">
                <a:latin typeface="Times New Roman" panose="02020603050405020304" pitchFamily="18" charset="0"/>
                <a:ea typeface="黑体" panose="02010609060101010101" pitchFamily="49" charset="-122"/>
              </a:rPr>
              <a:t>Bright</a:t>
            </a:r>
            <a:r>
              <a:rPr lang="en-US" altLang="zh-CN" sz="2200" dirty="0">
                <a:latin typeface="Times New Roman" panose="02020603050405020304" pitchFamily="18" charset="0"/>
                <a:ea typeface="黑体" panose="02010609060101010101" pitchFamily="49" charset="-122"/>
              </a:rPr>
              <a:t> rhymes with     ______.</a:t>
            </a:r>
            <a:endParaRPr lang="zh-CN" altLang="zh-CN" sz="2200" dirty="0">
              <a:latin typeface="Times New Roman" panose="02020603050405020304" pitchFamily="18" charset="0"/>
              <a:ea typeface="黑体" panose="02010609060101010101" pitchFamily="49" charset="-122"/>
            </a:endParaRPr>
          </a:p>
          <a:p>
            <a:pPr>
              <a:lnSpc>
                <a:spcPct val="150000"/>
              </a:lnSpc>
            </a:pPr>
            <a:r>
              <a:rPr lang="en-US" altLang="zh-CN" sz="2200" b="1" dirty="0">
                <a:latin typeface="Times New Roman" panose="02020603050405020304" pitchFamily="18" charset="0"/>
                <a:ea typeface="黑体" panose="02010609060101010101" pitchFamily="49" charset="-122"/>
              </a:rPr>
              <a:t>4 </a:t>
            </a:r>
            <a:r>
              <a:rPr lang="en-US" altLang="zh-CN" sz="2200" i="1" dirty="0">
                <a:latin typeface="Times New Roman" panose="02020603050405020304" pitchFamily="18" charset="0"/>
                <a:ea typeface="黑体" panose="02010609060101010101" pitchFamily="49" charset="-122"/>
              </a:rPr>
              <a:t>Flowers</a:t>
            </a:r>
            <a:r>
              <a:rPr lang="en-US" altLang="zh-CN" sz="2200" dirty="0">
                <a:latin typeface="Times New Roman" panose="02020603050405020304" pitchFamily="18" charset="0"/>
                <a:ea typeface="黑体" panose="02010609060101010101" pitchFamily="49" charset="-122"/>
              </a:rPr>
              <a:t> rhymes with  ______.</a:t>
            </a:r>
            <a:endParaRPr lang="zh-CN" altLang="zh-CN" sz="2200" dirty="0">
              <a:latin typeface="Times New Roman" panose="02020603050405020304" pitchFamily="18" charset="0"/>
              <a:ea typeface="黑体" panose="02010609060101010101" pitchFamily="49" charset="-122"/>
            </a:endParaRPr>
          </a:p>
          <a:p>
            <a:pPr>
              <a:lnSpc>
                <a:spcPct val="150000"/>
              </a:lnSpc>
            </a:pPr>
            <a:r>
              <a:rPr lang="en-US" altLang="zh-CN" sz="2200" b="1" dirty="0">
                <a:latin typeface="Times New Roman" panose="02020603050405020304" pitchFamily="18" charset="0"/>
                <a:ea typeface="黑体" panose="02010609060101010101" pitchFamily="49" charset="-122"/>
              </a:rPr>
              <a:t>5</a:t>
            </a:r>
            <a:r>
              <a:rPr lang="en-US" altLang="zh-CN" sz="2200" dirty="0">
                <a:latin typeface="Times New Roman" panose="02020603050405020304" pitchFamily="18" charset="0"/>
                <a:ea typeface="黑体" panose="02010609060101010101" pitchFamily="49" charset="-122"/>
              </a:rPr>
              <a:t> </a:t>
            </a:r>
            <a:r>
              <a:rPr lang="en-US" altLang="zh-CN" sz="2200" i="1" dirty="0">
                <a:latin typeface="Times New Roman" panose="02020603050405020304" pitchFamily="18" charset="0"/>
                <a:ea typeface="黑体" panose="02010609060101010101" pitchFamily="49" charset="-122"/>
              </a:rPr>
              <a:t>Days</a:t>
            </a:r>
            <a:r>
              <a:rPr lang="en-US" altLang="zh-CN" sz="2200" dirty="0">
                <a:latin typeface="Times New Roman" panose="02020603050405020304" pitchFamily="18" charset="0"/>
                <a:ea typeface="黑体" panose="02010609060101010101" pitchFamily="49" charset="-122"/>
              </a:rPr>
              <a:t> rhymes with       ______.</a:t>
            </a:r>
            <a:endParaRPr lang="en-US" altLang="zh-CN" sz="2200" dirty="0">
              <a:solidFill>
                <a:srgbClr val="000000"/>
              </a:solidFill>
              <a:latin typeface="Times New Roman" panose="02020603050405020304" pitchFamily="18" charset="0"/>
              <a:ea typeface="黑体" panose="02010609060101010101" pitchFamily="49" charset="-122"/>
            </a:endParaRPr>
          </a:p>
        </p:txBody>
      </p:sp>
      <p:sp>
        <p:nvSpPr>
          <p:cNvPr id="12292" name="矩形 3"/>
          <p:cNvSpPr>
            <a:spLocks noChangeArrowheads="1"/>
          </p:cNvSpPr>
          <p:nvPr/>
        </p:nvSpPr>
        <p:spPr bwMode="auto">
          <a:xfrm>
            <a:off x="433388" y="568325"/>
            <a:ext cx="2743200"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ct val="150000"/>
              </a:lnSpc>
            </a:pPr>
            <a:r>
              <a:rPr lang="en-US" altLang="zh-CN" sz="2200" b="1" dirty="0">
                <a:solidFill>
                  <a:srgbClr val="FF0000"/>
                </a:solidFill>
                <a:latin typeface="Times New Roman" panose="02020603050405020304" pitchFamily="18" charset="0"/>
                <a:ea typeface="黑体" panose="02010609060101010101" pitchFamily="49" charset="-122"/>
              </a:rPr>
              <a:t>B  Changing seasons</a:t>
            </a:r>
          </a:p>
        </p:txBody>
      </p:sp>
      <p:sp>
        <p:nvSpPr>
          <p:cNvPr id="12293" name="矩形 2"/>
          <p:cNvSpPr>
            <a:spLocks noChangeArrowheads="1"/>
          </p:cNvSpPr>
          <p:nvPr/>
        </p:nvSpPr>
        <p:spPr bwMode="auto">
          <a:xfrm>
            <a:off x="4800600" y="2171700"/>
            <a:ext cx="3962400" cy="212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en-US" altLang="zh-CN" sz="2200" b="1" dirty="0">
                <a:latin typeface="Times New Roman" panose="02020603050405020304" pitchFamily="18" charset="0"/>
                <a:ea typeface="黑体" panose="02010609060101010101" pitchFamily="49" charset="-122"/>
              </a:rPr>
              <a:t>6</a:t>
            </a:r>
            <a:r>
              <a:rPr lang="en-US" altLang="zh-CN" sz="2200" dirty="0">
                <a:latin typeface="Times New Roman" panose="02020603050405020304" pitchFamily="18" charset="0"/>
                <a:ea typeface="黑体" panose="02010609060101010101" pitchFamily="49" charset="-122"/>
              </a:rPr>
              <a:t> </a:t>
            </a:r>
            <a:r>
              <a:rPr lang="en-US" altLang="zh-CN" sz="2200" i="1" dirty="0">
                <a:latin typeface="Times New Roman" panose="02020603050405020304" pitchFamily="18" charset="0"/>
                <a:ea typeface="黑体" panose="02010609060101010101" pitchFamily="49" charset="-122"/>
              </a:rPr>
              <a:t>Pool</a:t>
            </a:r>
            <a:r>
              <a:rPr lang="en-US" altLang="zh-CN" sz="2200" dirty="0">
                <a:latin typeface="Times New Roman" panose="02020603050405020304" pitchFamily="18" charset="0"/>
                <a:ea typeface="黑体" panose="02010609060101010101" pitchFamily="49" charset="-122"/>
              </a:rPr>
              <a:t> rhymes with      ______.</a:t>
            </a:r>
            <a:endParaRPr lang="zh-CN" altLang="zh-CN" sz="2200" dirty="0">
              <a:latin typeface="Times New Roman" panose="02020603050405020304" pitchFamily="18" charset="0"/>
              <a:ea typeface="黑体" panose="02010609060101010101" pitchFamily="49" charset="-122"/>
            </a:endParaRPr>
          </a:p>
          <a:p>
            <a:pPr>
              <a:lnSpc>
                <a:spcPct val="150000"/>
              </a:lnSpc>
            </a:pPr>
            <a:r>
              <a:rPr lang="en-US" altLang="zh-CN" sz="2200" b="1" dirty="0">
                <a:latin typeface="Times New Roman" panose="02020603050405020304" pitchFamily="18" charset="0"/>
                <a:ea typeface="黑体" panose="02010609060101010101" pitchFamily="49" charset="-122"/>
              </a:rPr>
              <a:t>7</a:t>
            </a:r>
            <a:r>
              <a:rPr lang="en-US" altLang="zh-CN" sz="2200" dirty="0">
                <a:latin typeface="Times New Roman" panose="02020603050405020304" pitchFamily="18" charset="0"/>
                <a:ea typeface="黑体" panose="02010609060101010101" pitchFamily="49" charset="-122"/>
              </a:rPr>
              <a:t> </a:t>
            </a:r>
            <a:r>
              <a:rPr lang="en-US" altLang="zh-CN" sz="2200" i="1" dirty="0">
                <a:latin typeface="Times New Roman" panose="02020603050405020304" pitchFamily="18" charset="0"/>
                <a:ea typeface="黑体" panose="02010609060101010101" pitchFamily="49" charset="-122"/>
              </a:rPr>
              <a:t>Brown</a:t>
            </a:r>
            <a:r>
              <a:rPr lang="en-US" altLang="zh-CN" sz="2200" dirty="0">
                <a:latin typeface="Times New Roman" panose="02020603050405020304" pitchFamily="18" charset="0"/>
                <a:ea typeface="黑体" panose="02010609060101010101" pitchFamily="49" charset="-122"/>
              </a:rPr>
              <a:t> rhymes with   ______.</a:t>
            </a:r>
            <a:endParaRPr lang="zh-CN" altLang="zh-CN" sz="2200" dirty="0">
              <a:latin typeface="Times New Roman" panose="02020603050405020304" pitchFamily="18" charset="0"/>
              <a:ea typeface="黑体" panose="02010609060101010101" pitchFamily="49" charset="-122"/>
            </a:endParaRPr>
          </a:p>
          <a:p>
            <a:pPr>
              <a:lnSpc>
                <a:spcPct val="150000"/>
              </a:lnSpc>
            </a:pPr>
            <a:r>
              <a:rPr lang="en-US" altLang="zh-CN" sz="2200" b="1" dirty="0">
                <a:latin typeface="Times New Roman" panose="02020603050405020304" pitchFamily="18" charset="0"/>
                <a:ea typeface="黑体" panose="02010609060101010101" pitchFamily="49" charset="-122"/>
              </a:rPr>
              <a:t>8</a:t>
            </a:r>
            <a:r>
              <a:rPr lang="en-US" altLang="zh-CN" sz="2200" dirty="0">
                <a:latin typeface="Times New Roman" panose="02020603050405020304" pitchFamily="18" charset="0"/>
                <a:ea typeface="黑体" panose="02010609060101010101" pitchFamily="49" charset="-122"/>
              </a:rPr>
              <a:t> </a:t>
            </a:r>
            <a:r>
              <a:rPr lang="en-US" altLang="zh-CN" sz="2200" i="1" dirty="0">
                <a:latin typeface="Times New Roman" panose="02020603050405020304" pitchFamily="18" charset="0"/>
                <a:ea typeface="黑体" panose="02010609060101010101" pitchFamily="49" charset="-122"/>
              </a:rPr>
              <a:t>Crops</a:t>
            </a:r>
            <a:r>
              <a:rPr lang="en-US" altLang="zh-CN" sz="2200" dirty="0">
                <a:latin typeface="Times New Roman" panose="02020603050405020304" pitchFamily="18" charset="0"/>
                <a:ea typeface="黑体" panose="02010609060101010101" pitchFamily="49" charset="-122"/>
              </a:rPr>
              <a:t> rhymes with    ______.</a:t>
            </a:r>
            <a:endParaRPr lang="zh-CN" altLang="zh-CN" sz="2200" dirty="0">
              <a:latin typeface="Times New Roman" panose="02020603050405020304" pitchFamily="18" charset="0"/>
              <a:ea typeface="黑体" panose="02010609060101010101" pitchFamily="49" charset="-122"/>
            </a:endParaRPr>
          </a:p>
          <a:p>
            <a:pPr>
              <a:lnSpc>
                <a:spcPct val="150000"/>
              </a:lnSpc>
            </a:pPr>
            <a:r>
              <a:rPr lang="en-US" altLang="zh-CN" sz="2200" b="1" dirty="0">
                <a:latin typeface="Times New Roman" panose="02020603050405020304" pitchFamily="18" charset="0"/>
                <a:ea typeface="黑体" panose="02010609060101010101" pitchFamily="49" charset="-122"/>
              </a:rPr>
              <a:t>9</a:t>
            </a:r>
            <a:r>
              <a:rPr lang="en-US" altLang="zh-CN" sz="2200" dirty="0">
                <a:latin typeface="Times New Roman" panose="02020603050405020304" pitchFamily="18" charset="0"/>
                <a:ea typeface="黑体" panose="02010609060101010101" pitchFamily="49" charset="-122"/>
              </a:rPr>
              <a:t> </a:t>
            </a:r>
            <a:r>
              <a:rPr lang="en-US" altLang="zh-CN" sz="2200" i="1" dirty="0">
                <a:latin typeface="Times New Roman" panose="02020603050405020304" pitchFamily="18" charset="0"/>
                <a:ea typeface="黑体" panose="02010609060101010101" pitchFamily="49" charset="-122"/>
              </a:rPr>
              <a:t>Begin</a:t>
            </a:r>
            <a:r>
              <a:rPr lang="en-US" altLang="zh-CN" sz="2200" dirty="0">
                <a:latin typeface="Times New Roman" panose="02020603050405020304" pitchFamily="18" charset="0"/>
                <a:ea typeface="黑体" panose="02010609060101010101" pitchFamily="49" charset="-122"/>
              </a:rPr>
              <a:t> rhymes with    ______.</a:t>
            </a:r>
            <a:endParaRPr lang="zh-CN" altLang="zh-CN" sz="2200" dirty="0">
              <a:latin typeface="Times New Roman" panose="02020603050405020304" pitchFamily="18" charset="0"/>
              <a:ea typeface="黑体" panose="02010609060101010101" pitchFamily="49" charset="-122"/>
            </a:endParaRPr>
          </a:p>
        </p:txBody>
      </p:sp>
      <p:sp>
        <p:nvSpPr>
          <p:cNvPr id="2" name="矩形 1"/>
          <p:cNvSpPr>
            <a:spLocks noChangeArrowheads="1"/>
          </p:cNvSpPr>
          <p:nvPr/>
        </p:nvSpPr>
        <p:spPr bwMode="auto">
          <a:xfrm>
            <a:off x="3481388" y="1992313"/>
            <a:ext cx="790575"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200" b="1">
                <a:solidFill>
                  <a:srgbClr val="FF0000"/>
                </a:solidFill>
                <a:latin typeface="Times New Roman" panose="02020603050405020304" pitchFamily="18" charset="0"/>
              </a:rPr>
              <a:t>grow</a:t>
            </a:r>
            <a:endParaRPr lang="zh-CN" altLang="en-US"/>
          </a:p>
        </p:txBody>
      </p:sp>
      <p:sp>
        <p:nvSpPr>
          <p:cNvPr id="3" name="矩形 2"/>
          <p:cNvSpPr>
            <a:spLocks noChangeArrowheads="1"/>
          </p:cNvSpPr>
          <p:nvPr/>
        </p:nvSpPr>
        <p:spPr bwMode="auto">
          <a:xfrm>
            <a:off x="3563938" y="2505075"/>
            <a:ext cx="623887"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200" b="1">
                <a:solidFill>
                  <a:srgbClr val="FF0000"/>
                </a:solidFill>
                <a:latin typeface="Times New Roman" panose="02020603050405020304" pitchFamily="18" charset="0"/>
              </a:rPr>
              <a:t>day</a:t>
            </a:r>
            <a:endParaRPr lang="zh-CN" altLang="en-US"/>
          </a:p>
        </p:txBody>
      </p:sp>
      <p:sp>
        <p:nvSpPr>
          <p:cNvPr id="4" name="矩形 3"/>
          <p:cNvSpPr>
            <a:spLocks noChangeArrowheads="1"/>
          </p:cNvSpPr>
          <p:nvPr/>
        </p:nvSpPr>
        <p:spPr bwMode="auto">
          <a:xfrm>
            <a:off x="3576638" y="3009900"/>
            <a:ext cx="639762"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200" b="1">
                <a:solidFill>
                  <a:srgbClr val="FF0000"/>
                </a:solidFill>
                <a:latin typeface="Times New Roman" panose="02020603050405020304" pitchFamily="18" charset="0"/>
              </a:rPr>
              <a:t>kite</a:t>
            </a:r>
            <a:endParaRPr lang="zh-CN" altLang="en-US"/>
          </a:p>
        </p:txBody>
      </p:sp>
      <p:sp>
        <p:nvSpPr>
          <p:cNvPr id="5" name="矩形 4"/>
          <p:cNvSpPr>
            <a:spLocks noChangeArrowheads="1"/>
          </p:cNvSpPr>
          <p:nvPr/>
        </p:nvSpPr>
        <p:spPr bwMode="auto">
          <a:xfrm>
            <a:off x="3422650" y="3527425"/>
            <a:ext cx="1154113"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200" b="1">
                <a:solidFill>
                  <a:srgbClr val="FF0000"/>
                </a:solidFill>
                <a:latin typeface="Times New Roman" panose="02020603050405020304" pitchFamily="18" charset="0"/>
              </a:rPr>
              <a:t>showers</a:t>
            </a:r>
            <a:endParaRPr lang="zh-CN" altLang="en-US"/>
          </a:p>
        </p:txBody>
      </p:sp>
      <p:sp>
        <p:nvSpPr>
          <p:cNvPr id="6" name="矩形 5"/>
          <p:cNvSpPr>
            <a:spLocks noChangeArrowheads="1"/>
          </p:cNvSpPr>
          <p:nvPr/>
        </p:nvSpPr>
        <p:spPr bwMode="auto">
          <a:xfrm>
            <a:off x="3540125" y="4005263"/>
            <a:ext cx="779463"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200" b="1">
                <a:solidFill>
                  <a:srgbClr val="FF0000"/>
                </a:solidFill>
                <a:latin typeface="Times New Roman" panose="02020603050405020304" pitchFamily="18" charset="0"/>
              </a:rPr>
              <a:t>ways</a:t>
            </a:r>
            <a:endParaRPr lang="zh-CN" altLang="en-US"/>
          </a:p>
        </p:txBody>
      </p:sp>
      <p:sp>
        <p:nvSpPr>
          <p:cNvPr id="7" name="矩形 6"/>
          <p:cNvSpPr>
            <a:spLocks noChangeArrowheads="1"/>
          </p:cNvSpPr>
          <p:nvPr/>
        </p:nvSpPr>
        <p:spPr bwMode="auto">
          <a:xfrm>
            <a:off x="7543800" y="2297113"/>
            <a:ext cx="954088"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200" b="1">
                <a:solidFill>
                  <a:srgbClr val="FF0000"/>
                </a:solidFill>
                <a:latin typeface="Times New Roman" panose="02020603050405020304" pitchFamily="18" charset="0"/>
              </a:rPr>
              <a:t>cool</a:t>
            </a:r>
            <a:r>
              <a:rPr lang="zh-CN" altLang="en-US" sz="2200" b="1">
                <a:solidFill>
                  <a:srgbClr val="FF0000"/>
                </a:solidFill>
                <a:latin typeface="Times New Roman" panose="02020603050405020304" pitchFamily="18" charset="0"/>
              </a:rPr>
              <a:t>　</a:t>
            </a:r>
            <a:endParaRPr lang="zh-CN" altLang="en-US"/>
          </a:p>
        </p:txBody>
      </p:sp>
      <p:sp>
        <p:nvSpPr>
          <p:cNvPr id="8" name="矩形 7"/>
          <p:cNvSpPr>
            <a:spLocks noChangeArrowheads="1"/>
          </p:cNvSpPr>
          <p:nvPr/>
        </p:nvSpPr>
        <p:spPr bwMode="auto">
          <a:xfrm>
            <a:off x="7540625" y="2803525"/>
            <a:ext cx="842963"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200" b="1">
                <a:solidFill>
                  <a:srgbClr val="FF0000"/>
                </a:solidFill>
                <a:latin typeface="Times New Roman" panose="02020603050405020304" pitchFamily="18" charset="0"/>
              </a:rPr>
              <a:t>down</a:t>
            </a:r>
            <a:endParaRPr lang="zh-CN" altLang="en-US"/>
          </a:p>
        </p:txBody>
      </p:sp>
      <p:sp>
        <p:nvSpPr>
          <p:cNvPr id="9" name="矩形 8"/>
          <p:cNvSpPr>
            <a:spLocks noChangeArrowheads="1"/>
          </p:cNvSpPr>
          <p:nvPr/>
        </p:nvSpPr>
        <p:spPr bwMode="auto">
          <a:xfrm>
            <a:off x="7504113" y="3311525"/>
            <a:ext cx="86995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200" b="1">
                <a:solidFill>
                  <a:srgbClr val="FF0000"/>
                </a:solidFill>
                <a:latin typeface="Times New Roman" panose="02020603050405020304" pitchFamily="18" charset="0"/>
              </a:rPr>
              <a:t>drops</a:t>
            </a:r>
            <a:endParaRPr lang="zh-CN" altLang="en-US"/>
          </a:p>
        </p:txBody>
      </p:sp>
      <p:sp>
        <p:nvSpPr>
          <p:cNvPr id="12" name="矩形 11"/>
          <p:cNvSpPr>
            <a:spLocks noChangeArrowheads="1"/>
          </p:cNvSpPr>
          <p:nvPr/>
        </p:nvSpPr>
        <p:spPr bwMode="auto">
          <a:xfrm>
            <a:off x="7500938" y="3825875"/>
            <a:ext cx="84455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200" b="1">
                <a:solidFill>
                  <a:srgbClr val="FF0000"/>
                </a:solidFill>
                <a:latin typeface="Times New Roman" panose="02020603050405020304" pitchFamily="18" charset="0"/>
              </a:rPr>
              <a:t>again</a:t>
            </a:r>
            <a:endParaRPr lang="zh-CN" altLang="en-US"/>
          </a:p>
        </p:txBody>
      </p:sp>
      <p:pic>
        <p:nvPicPr>
          <p:cNvPr id="12303" name="图片 12"/>
          <p:cNvPicPr>
            <a:picLocks noChangeAspect="1" noChangeArrowheads="1"/>
          </p:cNvPicPr>
          <p:nvPr/>
        </p:nvPicPr>
        <p:blipFill>
          <a:blip r:embed="rId3" cstate="email"/>
          <a:srcRect/>
          <a:stretch>
            <a:fillRect/>
          </a:stretch>
        </p:blipFill>
        <p:spPr bwMode="auto">
          <a:xfrm>
            <a:off x="5715000" y="4794250"/>
            <a:ext cx="2668588"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ppt_x"/>
                                          </p:val>
                                        </p:tav>
                                        <p:tav tm="100000">
                                          <p:val>
                                            <p:strVal val="#ppt_x"/>
                                          </p:val>
                                        </p:tav>
                                      </p:tavLst>
                                    </p:anim>
                                    <p:anim calcmode="lin" valueType="num">
                                      <p:cBhvr additive="base">
                                        <p:cTn id="3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additive="base">
                                        <p:cTn id="43" dur="500" fill="hold"/>
                                        <p:tgtEl>
                                          <p:spTgt spid="8"/>
                                        </p:tgtEl>
                                        <p:attrNameLst>
                                          <p:attrName>ppt_x</p:attrName>
                                        </p:attrNameLst>
                                      </p:cBhvr>
                                      <p:tavLst>
                                        <p:tav tm="0">
                                          <p:val>
                                            <p:strVal val="#ppt_x"/>
                                          </p:val>
                                        </p:tav>
                                        <p:tav tm="100000">
                                          <p:val>
                                            <p:strVal val="#ppt_x"/>
                                          </p:val>
                                        </p:tav>
                                      </p:tavLst>
                                    </p:anim>
                                    <p:anim calcmode="lin" valueType="num">
                                      <p:cBhvr additive="base">
                                        <p:cTn id="4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 calcmode="lin" valueType="num">
                                      <p:cBhvr additive="base">
                                        <p:cTn id="49" dur="500" fill="hold"/>
                                        <p:tgtEl>
                                          <p:spTgt spid="9"/>
                                        </p:tgtEl>
                                        <p:attrNameLst>
                                          <p:attrName>ppt_x</p:attrName>
                                        </p:attrNameLst>
                                      </p:cBhvr>
                                      <p:tavLst>
                                        <p:tav tm="0">
                                          <p:val>
                                            <p:strVal val="#ppt_x"/>
                                          </p:val>
                                        </p:tav>
                                        <p:tav tm="100000">
                                          <p:val>
                                            <p:strVal val="#ppt_x"/>
                                          </p:val>
                                        </p:tav>
                                      </p:tavLst>
                                    </p:anim>
                                    <p:anim calcmode="lin" valueType="num">
                                      <p:cBhvr additive="base">
                                        <p:cTn id="5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anim calcmode="lin" valueType="num">
                                      <p:cBhvr additive="base">
                                        <p:cTn id="55" dur="500" fill="hold"/>
                                        <p:tgtEl>
                                          <p:spTgt spid="12"/>
                                        </p:tgtEl>
                                        <p:attrNameLst>
                                          <p:attrName>ppt_x</p:attrName>
                                        </p:attrNameLst>
                                      </p:cBhvr>
                                      <p:tavLst>
                                        <p:tav tm="0">
                                          <p:val>
                                            <p:strVal val="#ppt_x"/>
                                          </p:val>
                                        </p:tav>
                                        <p:tav tm="100000">
                                          <p:val>
                                            <p:strVal val="#ppt_x"/>
                                          </p:val>
                                        </p:tav>
                                      </p:tavLst>
                                    </p:anim>
                                    <p:anim calcmode="lin" valueType="num">
                                      <p:cBhvr additive="base">
                                        <p:cTn id="5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矩形 12"/>
          <p:cNvSpPr>
            <a:spLocks noChangeArrowheads="1"/>
          </p:cNvSpPr>
          <p:nvPr/>
        </p:nvSpPr>
        <p:spPr bwMode="auto">
          <a:xfrm>
            <a:off x="1295400" y="2125663"/>
            <a:ext cx="5029200" cy="2630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en-US" altLang="zh-CN" sz="2200" b="1">
                <a:latin typeface="Times New Roman" panose="02020603050405020304" pitchFamily="18" charset="0"/>
                <a:ea typeface="黑体" panose="02010609060101010101" pitchFamily="49" charset="-122"/>
              </a:rPr>
              <a:t>1                    </a:t>
            </a:r>
          </a:p>
          <a:p>
            <a:pPr>
              <a:lnSpc>
                <a:spcPct val="150000"/>
              </a:lnSpc>
            </a:pPr>
            <a:r>
              <a:rPr lang="en-US" altLang="zh-CN" sz="2200" b="1">
                <a:latin typeface="Times New Roman" panose="02020603050405020304" pitchFamily="18" charset="0"/>
                <a:ea typeface="黑体" panose="02010609060101010101" pitchFamily="49" charset="-122"/>
              </a:rPr>
              <a:t>      _________</a:t>
            </a:r>
          </a:p>
          <a:p>
            <a:pPr>
              <a:lnSpc>
                <a:spcPct val="150000"/>
              </a:lnSpc>
            </a:pPr>
            <a:endParaRPr lang="en-US" altLang="zh-CN" sz="2200" b="1">
              <a:latin typeface="Times New Roman" panose="02020603050405020304" pitchFamily="18" charset="0"/>
              <a:ea typeface="黑体" panose="02010609060101010101" pitchFamily="49" charset="-122"/>
            </a:endParaRPr>
          </a:p>
          <a:p>
            <a:pPr>
              <a:lnSpc>
                <a:spcPct val="150000"/>
              </a:lnSpc>
            </a:pPr>
            <a:r>
              <a:rPr lang="en-US" altLang="zh-CN" sz="2200" b="1">
                <a:latin typeface="Times New Roman" panose="02020603050405020304" pitchFamily="18" charset="0"/>
                <a:ea typeface="黑体" panose="02010609060101010101" pitchFamily="49" charset="-122"/>
              </a:rPr>
              <a:t>2                   </a:t>
            </a:r>
          </a:p>
          <a:p>
            <a:pPr>
              <a:lnSpc>
                <a:spcPct val="150000"/>
              </a:lnSpc>
            </a:pPr>
            <a:r>
              <a:rPr lang="en-US" altLang="zh-CN" sz="2200" b="1">
                <a:latin typeface="Times New Roman" panose="02020603050405020304" pitchFamily="18" charset="0"/>
                <a:ea typeface="黑体" panose="02010609060101010101" pitchFamily="49" charset="-122"/>
              </a:rPr>
              <a:t>      _________</a:t>
            </a:r>
          </a:p>
        </p:txBody>
      </p:sp>
      <p:pic>
        <p:nvPicPr>
          <p:cNvPr id="13314" name="图片 39"/>
          <p:cNvPicPr>
            <a:picLocks noChangeAspect="1" noChangeArrowheads="1"/>
          </p:cNvPicPr>
          <p:nvPr/>
        </p:nvPicPr>
        <p:blipFill>
          <a:blip r:embed="rId2" cstate="email">
            <a:duotone>
              <a:prstClr val="black"/>
              <a:schemeClr val="accent2">
                <a:tint val="45000"/>
                <a:satMod val="400000"/>
              </a:schemeClr>
            </a:duotone>
          </a:blip>
          <a:srcRect/>
          <a:stretch>
            <a:fillRect/>
          </a:stretch>
        </p:blipFill>
        <p:spPr bwMode="auto">
          <a:xfrm>
            <a:off x="3276600" y="52388"/>
            <a:ext cx="257492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矩形 12"/>
          <p:cNvSpPr>
            <a:spLocks noChangeArrowheads="1"/>
          </p:cNvSpPr>
          <p:nvPr/>
        </p:nvSpPr>
        <p:spPr bwMode="auto">
          <a:xfrm>
            <a:off x="3886200" y="1733550"/>
            <a:ext cx="5029200" cy="3044825"/>
          </a:xfrm>
          <a:prstGeom prst="rect">
            <a:avLst/>
          </a:prstGeom>
          <a:noFill/>
          <a:ln w="9525">
            <a:solidFill>
              <a:srgbClr val="000000"/>
            </a:solidFill>
            <a:miter lim="800000"/>
          </a:ln>
          <a:extLst>
            <a:ext uri="{909E8E84-426E-40DD-AFC4-6F175D3DCCD1}">
              <a14:hiddenFill xmlns:a14="http://schemas.microsoft.com/office/drawing/2010/main">
                <a:solidFill>
                  <a:srgbClr val="FFFFFF"/>
                </a:solidFill>
              </a14:hiddenFill>
            </a:ext>
          </a:extLst>
        </p:spPr>
        <p:txBody>
          <a:bodyPr>
            <a:spAutoFit/>
          </a:bodyPr>
          <a:lstStyle/>
          <a:p>
            <a:pPr>
              <a:lnSpc>
                <a:spcPct val="110000"/>
              </a:lnSpc>
            </a:pPr>
            <a:r>
              <a:rPr lang="en-US" altLang="zh-CN" sz="2200" b="1">
                <a:latin typeface="Times New Roman" panose="02020603050405020304" pitchFamily="18" charset="0"/>
                <a:ea typeface="黑体" panose="02010609060101010101" pitchFamily="49" charset="-122"/>
              </a:rPr>
              <a:t>a</a:t>
            </a:r>
            <a:r>
              <a:rPr lang="en-US" altLang="zh-CN" sz="2200">
                <a:latin typeface="Times New Roman" panose="02020603050405020304" pitchFamily="18" charset="0"/>
                <a:ea typeface="黑体" panose="02010609060101010101" pitchFamily="49" charset="-122"/>
              </a:rPr>
              <a:t>  quiet streams, trees and shade </a:t>
            </a:r>
          </a:p>
          <a:p>
            <a:pPr>
              <a:lnSpc>
                <a:spcPct val="110000"/>
              </a:lnSpc>
            </a:pPr>
            <a:r>
              <a:rPr lang="en-US" altLang="zh-CN" sz="2200">
                <a:latin typeface="Times New Roman" panose="02020603050405020304" pitchFamily="18" charset="0"/>
                <a:ea typeface="黑体" panose="02010609060101010101" pitchFamily="49" charset="-122"/>
              </a:rPr>
              <a:t>    eat ice cream</a:t>
            </a:r>
          </a:p>
          <a:p>
            <a:pPr>
              <a:lnSpc>
                <a:spcPct val="110000"/>
              </a:lnSpc>
            </a:pPr>
            <a:r>
              <a:rPr lang="en-US" altLang="zh-CN" sz="2200" b="1">
                <a:latin typeface="Times New Roman" panose="02020603050405020304" pitchFamily="18" charset="0"/>
                <a:ea typeface="黑体" panose="02010609060101010101" pitchFamily="49" charset="-122"/>
              </a:rPr>
              <a:t>b</a:t>
            </a:r>
            <a:r>
              <a:rPr lang="en-US" altLang="zh-CN" sz="2200">
                <a:latin typeface="Times New Roman" panose="02020603050405020304" pitchFamily="18" charset="0"/>
                <a:ea typeface="黑体" panose="02010609060101010101" pitchFamily="49" charset="-122"/>
              </a:rPr>
              <a:t>  full of snow </a:t>
            </a:r>
          </a:p>
          <a:p>
            <a:pPr>
              <a:lnSpc>
                <a:spcPct val="110000"/>
              </a:lnSpc>
            </a:pPr>
            <a:r>
              <a:rPr lang="en-US" altLang="zh-CN" sz="2200">
                <a:latin typeface="Times New Roman" panose="02020603050405020304" pitchFamily="18" charset="0"/>
                <a:ea typeface="黑体" panose="02010609060101010101" pitchFamily="49" charset="-122"/>
              </a:rPr>
              <a:t>    birds fly far away</a:t>
            </a:r>
          </a:p>
          <a:p>
            <a:pPr>
              <a:lnSpc>
                <a:spcPct val="110000"/>
              </a:lnSpc>
            </a:pPr>
            <a:r>
              <a:rPr lang="en-US" altLang="zh-CN" sz="2200" b="1">
                <a:latin typeface="Times New Roman" panose="02020603050405020304" pitchFamily="18" charset="0"/>
                <a:ea typeface="黑体" panose="02010609060101010101" pitchFamily="49" charset="-122"/>
              </a:rPr>
              <a:t>c</a:t>
            </a:r>
            <a:r>
              <a:rPr lang="en-US" altLang="zh-CN" sz="2200">
                <a:latin typeface="Times New Roman" panose="02020603050405020304" pitchFamily="18" charset="0"/>
                <a:ea typeface="黑体" panose="02010609060101010101" pitchFamily="49" charset="-122"/>
              </a:rPr>
              <a:t>  a perfect time to fly a kite</a:t>
            </a:r>
          </a:p>
          <a:p>
            <a:pPr>
              <a:lnSpc>
                <a:spcPct val="110000"/>
              </a:lnSpc>
            </a:pPr>
            <a:r>
              <a:rPr lang="en-US" altLang="zh-CN" sz="2200">
                <a:latin typeface="Times New Roman" panose="02020603050405020304" pitchFamily="18" charset="0"/>
                <a:ea typeface="黑体" panose="02010609060101010101" pitchFamily="49" charset="-122"/>
              </a:rPr>
              <a:t>    bees and butterflies play among flowers</a:t>
            </a:r>
          </a:p>
          <a:p>
            <a:pPr>
              <a:lnSpc>
                <a:spcPct val="110000"/>
              </a:lnSpc>
            </a:pPr>
            <a:r>
              <a:rPr lang="en-US" altLang="zh-CN" sz="2200" b="1">
                <a:latin typeface="Times New Roman" panose="02020603050405020304" pitchFamily="18" charset="0"/>
                <a:ea typeface="黑体" panose="02010609060101010101" pitchFamily="49" charset="-122"/>
              </a:rPr>
              <a:t>d</a:t>
            </a:r>
            <a:r>
              <a:rPr lang="en-US" altLang="zh-CN" sz="2200">
                <a:latin typeface="Times New Roman" panose="02020603050405020304" pitchFamily="18" charset="0"/>
                <a:ea typeface="黑体" panose="02010609060101010101" pitchFamily="49" charset="-122"/>
              </a:rPr>
              <a:t>  brown leaves fall on the ground</a:t>
            </a:r>
          </a:p>
          <a:p>
            <a:pPr>
              <a:lnSpc>
                <a:spcPct val="110000"/>
              </a:lnSpc>
            </a:pPr>
            <a:r>
              <a:rPr lang="en-US" altLang="zh-CN" sz="2200">
                <a:latin typeface="Times New Roman" panose="02020603050405020304" pitchFamily="18" charset="0"/>
                <a:ea typeface="黑体" panose="02010609060101010101" pitchFamily="49" charset="-122"/>
              </a:rPr>
              <a:t>    farmers harvest crops</a:t>
            </a:r>
          </a:p>
        </p:txBody>
      </p:sp>
      <p:sp>
        <p:nvSpPr>
          <p:cNvPr id="13316" name="矩形 4"/>
          <p:cNvSpPr>
            <a:spLocks noChangeArrowheads="1"/>
          </p:cNvSpPr>
          <p:nvPr/>
        </p:nvSpPr>
        <p:spPr bwMode="auto">
          <a:xfrm>
            <a:off x="330200" y="655638"/>
            <a:ext cx="8432800"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535305" indent="-535305"/>
            <a:r>
              <a:rPr lang="en-US" altLang="zh-CN" sz="2200" b="1" dirty="0">
                <a:solidFill>
                  <a:srgbClr val="000000"/>
                </a:solidFill>
                <a:latin typeface="Times New Roman" panose="02020603050405020304" pitchFamily="18" charset="0"/>
                <a:ea typeface="黑体" panose="02010609060101010101" pitchFamily="49" charset="-122"/>
              </a:rPr>
              <a:t> B2) Millie is drawing pictures of the four seasons. Help her write the correct seasons in the blanks. Then match each </a:t>
            </a:r>
            <a:r>
              <a:rPr lang="en-US" altLang="zh-CN" sz="2200" b="1" dirty="0" err="1">
                <a:solidFill>
                  <a:srgbClr val="000000"/>
                </a:solidFill>
                <a:latin typeface="Times New Roman" panose="02020603050405020304" pitchFamily="18" charset="0"/>
                <a:ea typeface="黑体" panose="02010609060101010101" pitchFamily="49" charset="-122"/>
              </a:rPr>
              <a:t>seasonwith</a:t>
            </a:r>
            <a:r>
              <a:rPr lang="en-US" altLang="zh-CN" sz="2200" b="1" dirty="0">
                <a:solidFill>
                  <a:srgbClr val="000000"/>
                </a:solidFill>
                <a:latin typeface="Times New Roman" panose="02020603050405020304" pitchFamily="18" charset="0"/>
                <a:ea typeface="黑体" panose="02010609060101010101" pitchFamily="49" charset="-122"/>
              </a:rPr>
              <a:t> the descriptions in the poem. Write the correct letters in the boxes.</a:t>
            </a:r>
            <a:endParaRPr lang="zh-CN" altLang="en-US" b="1" dirty="0"/>
          </a:p>
        </p:txBody>
      </p:sp>
      <p:pic>
        <p:nvPicPr>
          <p:cNvPr id="13317" name="Picture 7"/>
          <p:cNvPicPr>
            <a:picLocks noChangeAspect="1" noChangeArrowheads="1"/>
          </p:cNvPicPr>
          <p:nvPr/>
        </p:nvPicPr>
        <p:blipFill>
          <a:blip r:embed="rId3" cstate="email"/>
          <a:srcRect/>
          <a:stretch>
            <a:fillRect/>
          </a:stretch>
        </p:blipFill>
        <p:spPr bwMode="auto">
          <a:xfrm>
            <a:off x="1905000" y="1763713"/>
            <a:ext cx="1201738" cy="896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8" name="Picture 8"/>
          <p:cNvPicPr>
            <a:picLocks noChangeAspect="1" noChangeArrowheads="1"/>
          </p:cNvPicPr>
          <p:nvPr/>
        </p:nvPicPr>
        <p:blipFill>
          <a:blip r:embed="rId4" cstate="email"/>
          <a:srcRect/>
          <a:stretch>
            <a:fillRect/>
          </a:stretch>
        </p:blipFill>
        <p:spPr bwMode="auto">
          <a:xfrm>
            <a:off x="1828800" y="3390900"/>
            <a:ext cx="1182688" cy="83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9" name="TextBox 11"/>
          <p:cNvSpPr txBox="1">
            <a:spLocks noChangeArrowheads="1"/>
          </p:cNvSpPr>
          <p:nvPr/>
        </p:nvSpPr>
        <p:spPr bwMode="auto">
          <a:xfrm>
            <a:off x="933450" y="2268538"/>
            <a:ext cx="430213" cy="368300"/>
          </a:xfrm>
          <a:prstGeom prst="rect">
            <a:avLst/>
          </a:prstGeom>
          <a:noFill/>
          <a:ln w="9525">
            <a:solidFill>
              <a:schemeClr val="tx1"/>
            </a:solidFill>
            <a:miter lim="800000"/>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endParaRPr lang="zh-CN" altLang="en-US"/>
          </a:p>
        </p:txBody>
      </p:sp>
      <p:sp>
        <p:nvSpPr>
          <p:cNvPr id="13320" name="TextBox 12"/>
          <p:cNvSpPr txBox="1">
            <a:spLocks noChangeArrowheads="1"/>
          </p:cNvSpPr>
          <p:nvPr/>
        </p:nvSpPr>
        <p:spPr bwMode="auto">
          <a:xfrm>
            <a:off x="917575" y="3776663"/>
            <a:ext cx="430213" cy="369887"/>
          </a:xfrm>
          <a:prstGeom prst="rect">
            <a:avLst/>
          </a:prstGeom>
          <a:noFill/>
          <a:ln w="9525">
            <a:solidFill>
              <a:schemeClr val="tx1"/>
            </a:solidFill>
            <a:miter lim="800000"/>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endParaRPr lang="zh-CN" altLang="en-US"/>
          </a:p>
        </p:txBody>
      </p:sp>
      <p:sp>
        <p:nvSpPr>
          <p:cNvPr id="3" name="矩形 2"/>
          <p:cNvSpPr>
            <a:spLocks noChangeArrowheads="1"/>
          </p:cNvSpPr>
          <p:nvPr/>
        </p:nvSpPr>
        <p:spPr bwMode="auto">
          <a:xfrm>
            <a:off x="993775" y="2206625"/>
            <a:ext cx="3206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0000"/>
                </a:solidFill>
                <a:latin typeface="Times New Roman" panose="02020603050405020304" pitchFamily="18" charset="0"/>
              </a:rPr>
              <a:t>c</a:t>
            </a:r>
            <a:endParaRPr lang="zh-CN" altLang="en-US" sz="2000"/>
          </a:p>
        </p:txBody>
      </p:sp>
      <p:sp>
        <p:nvSpPr>
          <p:cNvPr id="4" name="矩形 3"/>
          <p:cNvSpPr>
            <a:spLocks noChangeArrowheads="1"/>
          </p:cNvSpPr>
          <p:nvPr/>
        </p:nvSpPr>
        <p:spPr bwMode="auto">
          <a:xfrm>
            <a:off x="2030413" y="2692400"/>
            <a:ext cx="9525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200" b="1">
                <a:solidFill>
                  <a:srgbClr val="FF0000"/>
                </a:solidFill>
                <a:latin typeface="Times New Roman" panose="02020603050405020304" pitchFamily="18" charset="0"/>
              </a:rPr>
              <a:t>spring</a:t>
            </a:r>
            <a:endParaRPr lang="zh-CN" altLang="en-US"/>
          </a:p>
        </p:txBody>
      </p:sp>
      <p:sp>
        <p:nvSpPr>
          <p:cNvPr id="5" name="矩形 4"/>
          <p:cNvSpPr>
            <a:spLocks noChangeArrowheads="1"/>
          </p:cNvSpPr>
          <p:nvPr/>
        </p:nvSpPr>
        <p:spPr bwMode="auto">
          <a:xfrm>
            <a:off x="962025" y="3738563"/>
            <a:ext cx="35718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0000"/>
                </a:solidFill>
                <a:latin typeface="Times New Roman" panose="02020603050405020304" pitchFamily="18" charset="0"/>
              </a:rPr>
              <a:t>d</a:t>
            </a:r>
            <a:endParaRPr lang="zh-CN" altLang="en-US" sz="2000"/>
          </a:p>
        </p:txBody>
      </p:sp>
      <p:sp>
        <p:nvSpPr>
          <p:cNvPr id="6" name="矩形 5"/>
          <p:cNvSpPr>
            <a:spLocks noChangeArrowheads="1"/>
          </p:cNvSpPr>
          <p:nvPr/>
        </p:nvSpPr>
        <p:spPr bwMode="auto">
          <a:xfrm>
            <a:off x="1866900" y="4254500"/>
            <a:ext cx="1127125"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200" b="1">
                <a:solidFill>
                  <a:srgbClr val="FF0000"/>
                </a:solidFill>
                <a:latin typeface="Times New Roman" panose="02020603050405020304" pitchFamily="18" charset="0"/>
              </a:rPr>
              <a:t>autumn</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矩形 12"/>
          <p:cNvSpPr>
            <a:spLocks noChangeArrowheads="1"/>
          </p:cNvSpPr>
          <p:nvPr/>
        </p:nvSpPr>
        <p:spPr bwMode="auto">
          <a:xfrm>
            <a:off x="1295400" y="1439863"/>
            <a:ext cx="5029200" cy="3138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en-US" altLang="zh-CN" sz="2200" b="1">
                <a:latin typeface="Times New Roman" panose="02020603050405020304" pitchFamily="18" charset="0"/>
                <a:ea typeface="黑体" panose="02010609060101010101" pitchFamily="49" charset="-122"/>
              </a:rPr>
              <a:t>3                    </a:t>
            </a:r>
          </a:p>
          <a:p>
            <a:pPr>
              <a:lnSpc>
                <a:spcPct val="150000"/>
              </a:lnSpc>
            </a:pPr>
            <a:r>
              <a:rPr lang="en-US" altLang="zh-CN" sz="2200" b="1">
                <a:latin typeface="Times New Roman" panose="02020603050405020304" pitchFamily="18" charset="0"/>
                <a:ea typeface="黑体" panose="02010609060101010101" pitchFamily="49" charset="-122"/>
              </a:rPr>
              <a:t>      _________</a:t>
            </a:r>
          </a:p>
          <a:p>
            <a:pPr>
              <a:lnSpc>
                <a:spcPct val="150000"/>
              </a:lnSpc>
            </a:pPr>
            <a:endParaRPr lang="en-US" altLang="zh-CN" sz="2200" b="1">
              <a:latin typeface="Times New Roman" panose="02020603050405020304" pitchFamily="18" charset="0"/>
              <a:ea typeface="黑体" panose="02010609060101010101" pitchFamily="49" charset="-122"/>
            </a:endParaRPr>
          </a:p>
          <a:p>
            <a:pPr>
              <a:lnSpc>
                <a:spcPct val="150000"/>
              </a:lnSpc>
            </a:pPr>
            <a:endParaRPr lang="en-US" altLang="zh-CN" sz="2200" b="1">
              <a:latin typeface="Times New Roman" panose="02020603050405020304" pitchFamily="18" charset="0"/>
              <a:ea typeface="黑体" panose="02010609060101010101" pitchFamily="49" charset="-122"/>
            </a:endParaRPr>
          </a:p>
          <a:p>
            <a:pPr>
              <a:lnSpc>
                <a:spcPct val="150000"/>
              </a:lnSpc>
            </a:pPr>
            <a:r>
              <a:rPr lang="en-US" altLang="zh-CN" sz="2200" b="1">
                <a:latin typeface="Times New Roman" panose="02020603050405020304" pitchFamily="18" charset="0"/>
                <a:ea typeface="黑体" panose="02010609060101010101" pitchFamily="49" charset="-122"/>
              </a:rPr>
              <a:t>4                   </a:t>
            </a:r>
          </a:p>
          <a:p>
            <a:pPr>
              <a:lnSpc>
                <a:spcPct val="150000"/>
              </a:lnSpc>
            </a:pPr>
            <a:r>
              <a:rPr lang="en-US" altLang="zh-CN" sz="2200" b="1">
                <a:latin typeface="Times New Roman" panose="02020603050405020304" pitchFamily="18" charset="0"/>
                <a:ea typeface="黑体" panose="02010609060101010101" pitchFamily="49" charset="-122"/>
              </a:rPr>
              <a:t>      _________</a:t>
            </a:r>
          </a:p>
        </p:txBody>
      </p:sp>
      <p:pic>
        <p:nvPicPr>
          <p:cNvPr id="14338" name="图片 39"/>
          <p:cNvPicPr>
            <a:picLocks noChangeAspect="1" noChangeArrowheads="1"/>
          </p:cNvPicPr>
          <p:nvPr/>
        </p:nvPicPr>
        <p:blipFill>
          <a:blip r:embed="rId2" cstate="email">
            <a:duotone>
              <a:prstClr val="black"/>
              <a:schemeClr val="accent2">
                <a:tint val="45000"/>
                <a:satMod val="400000"/>
              </a:schemeClr>
            </a:duotone>
          </a:blip>
          <a:srcRect/>
          <a:stretch>
            <a:fillRect/>
          </a:stretch>
        </p:blipFill>
        <p:spPr bwMode="auto">
          <a:xfrm>
            <a:off x="3276600" y="52388"/>
            <a:ext cx="257492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矩形 12"/>
          <p:cNvSpPr>
            <a:spLocks noChangeArrowheads="1"/>
          </p:cNvSpPr>
          <p:nvPr/>
        </p:nvSpPr>
        <p:spPr bwMode="auto">
          <a:xfrm>
            <a:off x="3810000" y="1123950"/>
            <a:ext cx="5029200" cy="3306763"/>
          </a:xfrm>
          <a:prstGeom prst="rect">
            <a:avLst/>
          </a:prstGeom>
          <a:noFill/>
          <a:ln w="9525">
            <a:solidFill>
              <a:srgbClr val="000000"/>
            </a:solidFill>
            <a:miter lim="800000"/>
          </a:ln>
          <a:extLst>
            <a:ext uri="{909E8E84-426E-40DD-AFC4-6F175D3DCCD1}">
              <a14:hiddenFill xmlns:a14="http://schemas.microsoft.com/office/drawing/2010/main">
                <a:solidFill>
                  <a:srgbClr val="FFFFFF"/>
                </a:solidFill>
              </a14:hiddenFill>
            </a:ext>
          </a:extLst>
        </p:spPr>
        <p:txBody>
          <a:bodyPr>
            <a:spAutoFit/>
          </a:bodyPr>
          <a:lstStyle/>
          <a:p>
            <a:pPr>
              <a:lnSpc>
                <a:spcPct val="120000"/>
              </a:lnSpc>
            </a:pPr>
            <a:r>
              <a:rPr lang="en-US" altLang="zh-CN" sz="2200" b="1">
                <a:latin typeface="Times New Roman" panose="02020603050405020304" pitchFamily="18" charset="0"/>
                <a:ea typeface="黑体" panose="02010609060101010101" pitchFamily="49" charset="-122"/>
              </a:rPr>
              <a:t>a</a:t>
            </a:r>
            <a:r>
              <a:rPr lang="en-US" altLang="zh-CN" sz="2200">
                <a:latin typeface="Times New Roman" panose="02020603050405020304" pitchFamily="18" charset="0"/>
                <a:ea typeface="黑体" panose="02010609060101010101" pitchFamily="49" charset="-122"/>
              </a:rPr>
              <a:t>  quiet streams, trees and shade </a:t>
            </a:r>
          </a:p>
          <a:p>
            <a:pPr>
              <a:lnSpc>
                <a:spcPct val="120000"/>
              </a:lnSpc>
            </a:pPr>
            <a:r>
              <a:rPr lang="en-US" altLang="zh-CN" sz="2200">
                <a:latin typeface="Times New Roman" panose="02020603050405020304" pitchFamily="18" charset="0"/>
                <a:ea typeface="黑体" panose="02010609060101010101" pitchFamily="49" charset="-122"/>
              </a:rPr>
              <a:t>    eat ice cream</a:t>
            </a:r>
          </a:p>
          <a:p>
            <a:pPr>
              <a:lnSpc>
                <a:spcPct val="120000"/>
              </a:lnSpc>
            </a:pPr>
            <a:r>
              <a:rPr lang="en-US" altLang="zh-CN" sz="2200" b="1">
                <a:latin typeface="Times New Roman" panose="02020603050405020304" pitchFamily="18" charset="0"/>
                <a:ea typeface="黑体" panose="02010609060101010101" pitchFamily="49" charset="-122"/>
              </a:rPr>
              <a:t>b</a:t>
            </a:r>
            <a:r>
              <a:rPr lang="en-US" altLang="zh-CN" sz="2200">
                <a:latin typeface="Times New Roman" panose="02020603050405020304" pitchFamily="18" charset="0"/>
                <a:ea typeface="黑体" panose="02010609060101010101" pitchFamily="49" charset="-122"/>
              </a:rPr>
              <a:t>  full of snow </a:t>
            </a:r>
          </a:p>
          <a:p>
            <a:pPr>
              <a:lnSpc>
                <a:spcPct val="120000"/>
              </a:lnSpc>
            </a:pPr>
            <a:r>
              <a:rPr lang="en-US" altLang="zh-CN" sz="2200">
                <a:latin typeface="Times New Roman" panose="02020603050405020304" pitchFamily="18" charset="0"/>
                <a:ea typeface="黑体" panose="02010609060101010101" pitchFamily="49" charset="-122"/>
              </a:rPr>
              <a:t>    birds fly far away</a:t>
            </a:r>
          </a:p>
          <a:p>
            <a:pPr>
              <a:lnSpc>
                <a:spcPct val="120000"/>
              </a:lnSpc>
            </a:pPr>
            <a:r>
              <a:rPr lang="en-US" altLang="zh-CN" sz="2200" b="1">
                <a:latin typeface="Times New Roman" panose="02020603050405020304" pitchFamily="18" charset="0"/>
                <a:ea typeface="黑体" panose="02010609060101010101" pitchFamily="49" charset="-122"/>
              </a:rPr>
              <a:t>c</a:t>
            </a:r>
            <a:r>
              <a:rPr lang="en-US" altLang="zh-CN" sz="2200">
                <a:latin typeface="Times New Roman" panose="02020603050405020304" pitchFamily="18" charset="0"/>
                <a:ea typeface="黑体" panose="02010609060101010101" pitchFamily="49" charset="-122"/>
              </a:rPr>
              <a:t>  a perfect time to fly a kite</a:t>
            </a:r>
          </a:p>
          <a:p>
            <a:pPr>
              <a:lnSpc>
                <a:spcPct val="120000"/>
              </a:lnSpc>
            </a:pPr>
            <a:r>
              <a:rPr lang="en-US" altLang="zh-CN" sz="2200">
                <a:latin typeface="Times New Roman" panose="02020603050405020304" pitchFamily="18" charset="0"/>
                <a:ea typeface="黑体" panose="02010609060101010101" pitchFamily="49" charset="-122"/>
              </a:rPr>
              <a:t>    bees and butterflies play among flowers</a:t>
            </a:r>
          </a:p>
          <a:p>
            <a:pPr>
              <a:lnSpc>
                <a:spcPct val="120000"/>
              </a:lnSpc>
            </a:pPr>
            <a:r>
              <a:rPr lang="en-US" altLang="zh-CN" sz="2200" b="1">
                <a:latin typeface="Times New Roman" panose="02020603050405020304" pitchFamily="18" charset="0"/>
                <a:ea typeface="黑体" panose="02010609060101010101" pitchFamily="49" charset="-122"/>
              </a:rPr>
              <a:t>d</a:t>
            </a:r>
            <a:r>
              <a:rPr lang="en-US" altLang="zh-CN" sz="2200">
                <a:latin typeface="Times New Roman" panose="02020603050405020304" pitchFamily="18" charset="0"/>
                <a:ea typeface="黑体" panose="02010609060101010101" pitchFamily="49" charset="-122"/>
              </a:rPr>
              <a:t>  brown leaves fall on the ground</a:t>
            </a:r>
          </a:p>
          <a:p>
            <a:pPr>
              <a:lnSpc>
                <a:spcPct val="120000"/>
              </a:lnSpc>
            </a:pPr>
            <a:r>
              <a:rPr lang="en-US" altLang="zh-CN" sz="2200">
                <a:latin typeface="Times New Roman" panose="02020603050405020304" pitchFamily="18" charset="0"/>
                <a:ea typeface="黑体" panose="02010609060101010101" pitchFamily="49" charset="-122"/>
              </a:rPr>
              <a:t>    farmers harvest crops</a:t>
            </a:r>
          </a:p>
        </p:txBody>
      </p:sp>
      <p:pic>
        <p:nvPicPr>
          <p:cNvPr id="14340" name="Picture 9"/>
          <p:cNvPicPr>
            <a:picLocks noChangeAspect="1" noChangeArrowheads="1"/>
          </p:cNvPicPr>
          <p:nvPr/>
        </p:nvPicPr>
        <p:blipFill>
          <a:blip r:embed="rId3" cstate="email"/>
          <a:srcRect/>
          <a:stretch>
            <a:fillRect/>
          </a:stretch>
        </p:blipFill>
        <p:spPr bwMode="auto">
          <a:xfrm>
            <a:off x="1828800" y="1047750"/>
            <a:ext cx="1268413" cy="93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1" name="Picture 10"/>
          <p:cNvPicPr>
            <a:picLocks noChangeAspect="1" noChangeArrowheads="1"/>
          </p:cNvPicPr>
          <p:nvPr/>
        </p:nvPicPr>
        <p:blipFill>
          <a:blip r:embed="rId4" cstate="email"/>
          <a:srcRect/>
          <a:stretch>
            <a:fillRect/>
          </a:stretch>
        </p:blipFill>
        <p:spPr bwMode="auto">
          <a:xfrm>
            <a:off x="1878013" y="2724150"/>
            <a:ext cx="1171575" cy="122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2" name="TextBox 9"/>
          <p:cNvSpPr txBox="1">
            <a:spLocks noChangeArrowheads="1"/>
          </p:cNvSpPr>
          <p:nvPr/>
        </p:nvSpPr>
        <p:spPr bwMode="auto">
          <a:xfrm>
            <a:off x="885825" y="1557338"/>
            <a:ext cx="430213" cy="369887"/>
          </a:xfrm>
          <a:prstGeom prst="rect">
            <a:avLst/>
          </a:prstGeom>
          <a:noFill/>
          <a:ln w="9525">
            <a:solidFill>
              <a:schemeClr val="tx1"/>
            </a:solidFill>
            <a:miter lim="800000"/>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endParaRPr lang="zh-CN" altLang="en-US"/>
          </a:p>
        </p:txBody>
      </p:sp>
      <p:sp>
        <p:nvSpPr>
          <p:cNvPr id="14343" name="TextBox 11"/>
          <p:cNvSpPr txBox="1">
            <a:spLocks noChangeArrowheads="1"/>
          </p:cNvSpPr>
          <p:nvPr/>
        </p:nvSpPr>
        <p:spPr bwMode="auto">
          <a:xfrm>
            <a:off x="904875" y="3582988"/>
            <a:ext cx="430213" cy="369887"/>
          </a:xfrm>
          <a:prstGeom prst="rect">
            <a:avLst/>
          </a:prstGeom>
          <a:noFill/>
          <a:ln w="9525">
            <a:solidFill>
              <a:schemeClr val="tx1"/>
            </a:solidFill>
            <a:miter lim="800000"/>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endParaRPr lang="zh-CN" altLang="en-US"/>
          </a:p>
        </p:txBody>
      </p:sp>
      <p:sp>
        <p:nvSpPr>
          <p:cNvPr id="2" name="矩形 1"/>
          <p:cNvSpPr>
            <a:spLocks noChangeArrowheads="1"/>
          </p:cNvSpPr>
          <p:nvPr/>
        </p:nvSpPr>
        <p:spPr bwMode="auto">
          <a:xfrm>
            <a:off x="930275" y="1495425"/>
            <a:ext cx="341313"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200" b="1">
                <a:solidFill>
                  <a:srgbClr val="FF0000"/>
                </a:solidFill>
                <a:latin typeface="Times New Roman" panose="02020603050405020304" pitchFamily="18" charset="0"/>
              </a:rPr>
              <a:t>b</a:t>
            </a:r>
            <a:endParaRPr lang="zh-CN" altLang="en-US"/>
          </a:p>
        </p:txBody>
      </p:sp>
      <p:sp>
        <p:nvSpPr>
          <p:cNvPr id="3" name="矩形 2"/>
          <p:cNvSpPr>
            <a:spLocks noChangeArrowheads="1"/>
          </p:cNvSpPr>
          <p:nvPr/>
        </p:nvSpPr>
        <p:spPr bwMode="auto">
          <a:xfrm>
            <a:off x="1978025" y="2044700"/>
            <a:ext cx="969963"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200" b="1">
                <a:solidFill>
                  <a:srgbClr val="FF0000"/>
                </a:solidFill>
                <a:latin typeface="Times New Roman" panose="02020603050405020304" pitchFamily="18" charset="0"/>
              </a:rPr>
              <a:t>winter</a:t>
            </a:r>
            <a:endParaRPr lang="zh-CN" altLang="en-US"/>
          </a:p>
        </p:txBody>
      </p:sp>
      <p:sp>
        <p:nvSpPr>
          <p:cNvPr id="4" name="矩形 3"/>
          <p:cNvSpPr>
            <a:spLocks noChangeArrowheads="1"/>
          </p:cNvSpPr>
          <p:nvPr/>
        </p:nvSpPr>
        <p:spPr bwMode="auto">
          <a:xfrm>
            <a:off x="930275" y="3530600"/>
            <a:ext cx="325438"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200" b="1">
                <a:solidFill>
                  <a:srgbClr val="FF0000"/>
                </a:solidFill>
                <a:latin typeface="Times New Roman" panose="02020603050405020304" pitchFamily="18" charset="0"/>
              </a:rPr>
              <a:t>a</a:t>
            </a:r>
            <a:endParaRPr lang="zh-CN" altLang="en-US"/>
          </a:p>
        </p:txBody>
      </p:sp>
      <p:sp>
        <p:nvSpPr>
          <p:cNvPr id="5" name="矩形 4"/>
          <p:cNvSpPr>
            <a:spLocks noChangeArrowheads="1"/>
          </p:cNvSpPr>
          <p:nvPr/>
        </p:nvSpPr>
        <p:spPr bwMode="auto">
          <a:xfrm>
            <a:off x="1843088" y="4049713"/>
            <a:ext cx="1173162"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200" b="1">
                <a:solidFill>
                  <a:srgbClr val="FF0000"/>
                </a:solidFill>
                <a:latin typeface="Times New Roman" panose="02020603050405020304" pitchFamily="18" charset="0"/>
              </a:rPr>
              <a:t>summer</a:t>
            </a:r>
            <a:endParaRPr lang="zh-CN" altLang="en-US"/>
          </a:p>
        </p:txBody>
      </p:sp>
      <p:pic>
        <p:nvPicPr>
          <p:cNvPr id="14348" name="图片 5"/>
          <p:cNvPicPr>
            <a:picLocks noChangeAspect="1" noChangeArrowheads="1"/>
          </p:cNvPicPr>
          <p:nvPr/>
        </p:nvPicPr>
        <p:blipFill>
          <a:blip r:embed="rId5" cstate="email"/>
          <a:srcRect/>
          <a:stretch>
            <a:fillRect/>
          </a:stretch>
        </p:blipFill>
        <p:spPr bwMode="auto">
          <a:xfrm>
            <a:off x="5715000" y="4794250"/>
            <a:ext cx="2668588"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图片 39"/>
          <p:cNvPicPr>
            <a:picLocks noChangeAspect="1" noChangeArrowheads="1"/>
          </p:cNvPicPr>
          <p:nvPr/>
        </p:nvPicPr>
        <p:blipFill>
          <a:blip r:embed="rId2" cstate="email">
            <a:duotone>
              <a:prstClr val="black"/>
              <a:schemeClr val="accent2">
                <a:tint val="45000"/>
                <a:satMod val="400000"/>
              </a:schemeClr>
            </a:duotone>
          </a:blip>
          <a:srcRect/>
          <a:stretch>
            <a:fillRect/>
          </a:stretch>
        </p:blipFill>
        <p:spPr bwMode="auto">
          <a:xfrm>
            <a:off x="3276600" y="52388"/>
            <a:ext cx="257492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2" name="矩形 1"/>
          <p:cNvSpPr>
            <a:spLocks noChangeArrowheads="1"/>
          </p:cNvSpPr>
          <p:nvPr/>
        </p:nvSpPr>
        <p:spPr bwMode="auto">
          <a:xfrm>
            <a:off x="377825" y="736600"/>
            <a:ext cx="8232775" cy="160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450850" indent="-450850" algn="just">
              <a:lnSpc>
                <a:spcPct val="114000"/>
              </a:lnSpc>
            </a:pPr>
            <a:r>
              <a:rPr lang="en-US" altLang="zh-CN" sz="2200" b="1">
                <a:solidFill>
                  <a:srgbClr val="000000"/>
                </a:solidFill>
                <a:latin typeface="Times New Roman" panose="02020603050405020304" pitchFamily="18" charset="0"/>
                <a:ea typeface="黑体" panose="02010609060101010101" pitchFamily="49" charset="-122"/>
              </a:rPr>
              <a:t>B3)Amy's cousin Shirley wrote down her conversation with Amy about the seasons, but she made six mistakes in Amy's answers. Help her underline the mistakes and write the correct word above each one.</a:t>
            </a:r>
          </a:p>
        </p:txBody>
      </p:sp>
      <p:sp>
        <p:nvSpPr>
          <p:cNvPr id="11268" name="矩形 2"/>
          <p:cNvSpPr>
            <a:spLocks noChangeArrowheads="1"/>
          </p:cNvSpPr>
          <p:nvPr/>
        </p:nvSpPr>
        <p:spPr bwMode="auto">
          <a:xfrm>
            <a:off x="835025" y="2214563"/>
            <a:ext cx="7775575" cy="2570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buFontTx/>
              <a:buNone/>
              <a:defRPr/>
            </a:pPr>
            <a:r>
              <a:rPr lang="en-US" altLang="zh-CN" sz="2200" b="1" dirty="0">
                <a:latin typeface="Times New Roman" panose="02020603050405020304" pitchFamily="18" charset="0"/>
                <a:cs typeface="Times New Roman" panose="02020603050405020304" pitchFamily="18" charset="0"/>
              </a:rPr>
              <a:t>Shirley</a:t>
            </a:r>
            <a:r>
              <a:rPr lang="zh-CN" altLang="zh-CN" sz="2200" dirty="0">
                <a:latin typeface="Times New Roman" panose="02020603050405020304" pitchFamily="18" charset="0"/>
                <a:cs typeface="Times New Roman" panose="02020603050405020304" pitchFamily="18" charset="0"/>
              </a:rPr>
              <a:t>：</a:t>
            </a:r>
            <a:r>
              <a:rPr lang="en-US" altLang="zh-CN" sz="2200" dirty="0">
                <a:latin typeface="Times New Roman" panose="02020603050405020304" pitchFamily="18" charset="0"/>
                <a:cs typeface="Times New Roman" panose="02020603050405020304" pitchFamily="18" charset="0"/>
              </a:rPr>
              <a:t>Why do we seldom see birds in winter, Amy?</a:t>
            </a:r>
            <a:endParaRPr lang="zh-CN" altLang="zh-CN" sz="2200" dirty="0">
              <a:latin typeface="Times New Roman" panose="02020603050405020304" pitchFamily="18" charset="0"/>
              <a:cs typeface="Times New Roman" panose="02020603050405020304" pitchFamily="18" charset="0"/>
            </a:endParaRPr>
          </a:p>
          <a:p>
            <a:pPr>
              <a:lnSpc>
                <a:spcPct val="150000"/>
              </a:lnSpc>
              <a:buFontTx/>
              <a:buNone/>
              <a:defRPr/>
            </a:pPr>
            <a:r>
              <a:rPr lang="en-US" altLang="zh-CN" sz="2200" b="1" dirty="0">
                <a:latin typeface="Times New Roman" panose="02020603050405020304" pitchFamily="18" charset="0"/>
                <a:cs typeface="Times New Roman" panose="02020603050405020304" pitchFamily="18" charset="0"/>
              </a:rPr>
              <a:t>Amy</a:t>
            </a:r>
            <a:r>
              <a:rPr lang="zh-CN" altLang="zh-CN" sz="2200" dirty="0">
                <a:latin typeface="Times New Roman" panose="02020603050405020304" pitchFamily="18" charset="0"/>
                <a:cs typeface="Times New Roman" panose="02020603050405020304" pitchFamily="18" charset="0"/>
              </a:rPr>
              <a:t>：</a:t>
            </a:r>
            <a:r>
              <a:rPr lang="en-US" altLang="zh-CN" sz="2200" dirty="0">
                <a:latin typeface="Times New Roman" panose="02020603050405020304" pitchFamily="18" charset="0"/>
                <a:cs typeface="Times New Roman" panose="02020603050405020304" pitchFamily="18" charset="0"/>
              </a:rPr>
              <a:t>Because most of them fly away to a warm and windy place.</a:t>
            </a:r>
            <a:endParaRPr lang="zh-CN" altLang="zh-CN" sz="2200" dirty="0">
              <a:latin typeface="Times New Roman" panose="02020603050405020304" pitchFamily="18" charset="0"/>
              <a:cs typeface="Times New Roman" panose="02020603050405020304" pitchFamily="18" charset="0"/>
            </a:endParaRPr>
          </a:p>
          <a:p>
            <a:pPr>
              <a:lnSpc>
                <a:spcPct val="150000"/>
              </a:lnSpc>
              <a:buFontTx/>
              <a:buNone/>
              <a:defRPr/>
            </a:pPr>
            <a:r>
              <a:rPr lang="en-US" altLang="zh-CN" sz="2200" b="1" dirty="0">
                <a:latin typeface="Times New Roman" panose="02020603050405020304" pitchFamily="18" charset="0"/>
                <a:cs typeface="Times New Roman" panose="02020603050405020304" pitchFamily="18" charset="0"/>
              </a:rPr>
              <a:t>Shirley</a:t>
            </a:r>
            <a:r>
              <a:rPr lang="zh-CN" altLang="zh-CN" sz="2200" dirty="0">
                <a:latin typeface="Times New Roman" panose="02020603050405020304" pitchFamily="18" charset="0"/>
                <a:cs typeface="Times New Roman" panose="02020603050405020304" pitchFamily="18" charset="0"/>
              </a:rPr>
              <a:t>：</a:t>
            </a:r>
            <a:r>
              <a:rPr lang="en-US" altLang="zh-CN" sz="2200" dirty="0">
                <a:latin typeface="Times New Roman" panose="02020603050405020304" pitchFamily="18" charset="0"/>
                <a:cs typeface="Times New Roman" panose="02020603050405020304" pitchFamily="18" charset="0"/>
              </a:rPr>
              <a:t>Can you describe the weather in spring?</a:t>
            </a:r>
            <a:endParaRPr lang="zh-CN" altLang="zh-CN" sz="2200" dirty="0">
              <a:latin typeface="Times New Roman" panose="02020603050405020304" pitchFamily="18" charset="0"/>
              <a:cs typeface="Times New Roman" panose="02020603050405020304" pitchFamily="18" charset="0"/>
            </a:endParaRPr>
          </a:p>
          <a:p>
            <a:pPr marL="903605" indent="-903605">
              <a:lnSpc>
                <a:spcPct val="150000"/>
              </a:lnSpc>
              <a:buFontTx/>
              <a:buNone/>
              <a:defRPr/>
            </a:pPr>
            <a:r>
              <a:rPr lang="en-US" altLang="zh-CN" sz="2200" b="1" dirty="0">
                <a:latin typeface="Times New Roman" panose="02020603050405020304" pitchFamily="18" charset="0"/>
                <a:cs typeface="Times New Roman" panose="02020603050405020304" pitchFamily="18" charset="0"/>
              </a:rPr>
              <a:t>Amy</a:t>
            </a:r>
            <a:r>
              <a:rPr lang="zh-CN" altLang="zh-CN" sz="2200" dirty="0">
                <a:latin typeface="Times New Roman" panose="02020603050405020304" pitchFamily="18" charset="0"/>
                <a:cs typeface="Times New Roman" panose="02020603050405020304" pitchFamily="18" charset="0"/>
              </a:rPr>
              <a:t>：</a:t>
            </a:r>
            <a:r>
              <a:rPr lang="en-US" altLang="zh-CN" sz="2200" dirty="0">
                <a:latin typeface="Times New Roman" panose="02020603050405020304" pitchFamily="18" charset="0"/>
                <a:cs typeface="Times New Roman" panose="02020603050405020304" pitchFamily="18" charset="0"/>
              </a:rPr>
              <a:t>Yes. It's cloudy and bright, and in April, the wind may come suddenly.</a:t>
            </a:r>
            <a:endParaRPr lang="zh-CN" altLang="zh-CN" sz="2200" dirty="0">
              <a:latin typeface="Times New Roman" panose="02020603050405020304" pitchFamily="18" charset="0"/>
              <a:cs typeface="Times New Roman" panose="02020603050405020304" pitchFamily="18" charset="0"/>
            </a:endParaRPr>
          </a:p>
        </p:txBody>
      </p:sp>
      <p:cxnSp>
        <p:nvCxnSpPr>
          <p:cNvPr id="8" name="直接连接符 7"/>
          <p:cNvCxnSpPr/>
          <p:nvPr/>
        </p:nvCxnSpPr>
        <p:spPr>
          <a:xfrm>
            <a:off x="7013575" y="3209925"/>
            <a:ext cx="658813"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11" name="矩形 10"/>
          <p:cNvSpPr>
            <a:spLocks noChangeArrowheads="1"/>
          </p:cNvSpPr>
          <p:nvPr/>
        </p:nvSpPr>
        <p:spPr bwMode="auto">
          <a:xfrm>
            <a:off x="7183438" y="2513013"/>
            <a:ext cx="906462"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200" b="1">
                <a:solidFill>
                  <a:srgbClr val="FF0000"/>
                </a:solidFill>
                <a:latin typeface="Times New Roman" panose="02020603050405020304" pitchFamily="18" charset="0"/>
              </a:rPr>
              <a:t>sunny</a:t>
            </a:r>
            <a:endParaRPr lang="zh-CN" altLang="en-US"/>
          </a:p>
        </p:txBody>
      </p:sp>
      <p:cxnSp>
        <p:nvCxnSpPr>
          <p:cNvPr id="12" name="直接连接符 11"/>
          <p:cNvCxnSpPr/>
          <p:nvPr/>
        </p:nvCxnSpPr>
        <p:spPr>
          <a:xfrm>
            <a:off x="2743200" y="4224338"/>
            <a:ext cx="658813"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13" name="矩形 12"/>
          <p:cNvSpPr>
            <a:spLocks noChangeArrowheads="1"/>
          </p:cNvSpPr>
          <p:nvPr/>
        </p:nvSpPr>
        <p:spPr bwMode="auto">
          <a:xfrm>
            <a:off x="2913063" y="3573463"/>
            <a:ext cx="922337"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200" b="1">
                <a:solidFill>
                  <a:srgbClr val="FF0000"/>
                </a:solidFill>
                <a:latin typeface="Times New Roman" panose="02020603050405020304" pitchFamily="18" charset="0"/>
              </a:rPr>
              <a:t>windy</a:t>
            </a:r>
            <a:endParaRPr lang="zh-CN" altLang="en-US"/>
          </a:p>
        </p:txBody>
      </p:sp>
      <p:cxnSp>
        <p:nvCxnSpPr>
          <p:cNvPr id="14" name="直接连接符 13"/>
          <p:cNvCxnSpPr/>
          <p:nvPr/>
        </p:nvCxnSpPr>
        <p:spPr>
          <a:xfrm>
            <a:off x="6716713" y="4197350"/>
            <a:ext cx="57785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矩形 14"/>
          <p:cNvSpPr>
            <a:spLocks noChangeArrowheads="1"/>
          </p:cNvSpPr>
          <p:nvPr/>
        </p:nvSpPr>
        <p:spPr bwMode="auto">
          <a:xfrm>
            <a:off x="6705600" y="3500438"/>
            <a:ext cx="1154113"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200" b="1">
                <a:solidFill>
                  <a:srgbClr val="FF0000"/>
                </a:solidFill>
                <a:latin typeface="Times New Roman" panose="02020603050405020304" pitchFamily="18" charset="0"/>
              </a:rPr>
              <a:t>showers</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 fill="hold"/>
                                        <p:tgtEl>
                                          <p:spTgt spid="11"/>
                                        </p:tgtEl>
                                        <p:attrNameLst>
                                          <p:attrName>ppt_x</p:attrName>
                                        </p:attrNameLst>
                                      </p:cBhvr>
                                      <p:tavLst>
                                        <p:tav tm="0">
                                          <p:val>
                                            <p:strVal val="#ppt_x"/>
                                          </p:val>
                                        </p:tav>
                                        <p:tav tm="100000">
                                          <p:val>
                                            <p:strVal val="#ppt_x"/>
                                          </p:val>
                                        </p:tav>
                                      </p:tavLst>
                                    </p:anim>
                                    <p:anim calcmode="lin" valueType="num">
                                      <p:cBhvr additive="base">
                                        <p:cTn id="1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wipe(left)">
                                      <p:cBhvr>
                                        <p:cTn id="18" dur="500"/>
                                        <p:tgtEl>
                                          <p:spTgt spid="12"/>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additive="base">
                                        <p:cTn id="23" dur="500" fill="hold"/>
                                        <p:tgtEl>
                                          <p:spTgt spid="13"/>
                                        </p:tgtEl>
                                        <p:attrNameLst>
                                          <p:attrName>ppt_x</p:attrName>
                                        </p:attrNameLst>
                                      </p:cBhvr>
                                      <p:tavLst>
                                        <p:tav tm="0">
                                          <p:val>
                                            <p:strVal val="#ppt_x"/>
                                          </p:val>
                                        </p:tav>
                                        <p:tav tm="100000">
                                          <p:val>
                                            <p:strVal val="#ppt_x"/>
                                          </p:val>
                                        </p:tav>
                                      </p:tavLst>
                                    </p:anim>
                                    <p:anim calcmode="lin" valueType="num">
                                      <p:cBhvr additive="base">
                                        <p:cTn id="2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wipe(left)">
                                      <p:cBhvr>
                                        <p:cTn id="29" dur="500"/>
                                        <p:tgtEl>
                                          <p:spTgt spid="14"/>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15"/>
                                        </p:tgtEl>
                                        <p:attrNameLst>
                                          <p:attrName>style.visibility</p:attrName>
                                        </p:attrNameLst>
                                      </p:cBhvr>
                                      <p:to>
                                        <p:strVal val="visible"/>
                                      </p:to>
                                    </p:set>
                                    <p:anim calcmode="lin" valueType="num">
                                      <p:cBhvr additive="base">
                                        <p:cTn id="34" dur="500" fill="hold"/>
                                        <p:tgtEl>
                                          <p:spTgt spid="15"/>
                                        </p:tgtEl>
                                        <p:attrNameLst>
                                          <p:attrName>ppt_x</p:attrName>
                                        </p:attrNameLst>
                                      </p:cBhvr>
                                      <p:tavLst>
                                        <p:tav tm="0">
                                          <p:val>
                                            <p:strVal val="#ppt_x"/>
                                          </p:val>
                                        </p:tav>
                                        <p:tav tm="100000">
                                          <p:val>
                                            <p:strVal val="#ppt_x"/>
                                          </p:val>
                                        </p:tav>
                                      </p:tavLst>
                                    </p:anim>
                                    <p:anim calcmode="lin" valueType="num">
                                      <p:cBhvr additive="base">
                                        <p:cTn id="35"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P spid="1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图片 39"/>
          <p:cNvPicPr>
            <a:picLocks noChangeAspect="1" noChangeArrowheads="1"/>
          </p:cNvPicPr>
          <p:nvPr/>
        </p:nvPicPr>
        <p:blipFill>
          <a:blip r:embed="rId2" cstate="email">
            <a:duotone>
              <a:prstClr val="black"/>
              <a:schemeClr val="accent2">
                <a:tint val="45000"/>
                <a:satMod val="400000"/>
              </a:schemeClr>
            </a:duotone>
          </a:blip>
          <a:srcRect/>
          <a:stretch>
            <a:fillRect/>
          </a:stretch>
        </p:blipFill>
        <p:spPr bwMode="auto">
          <a:xfrm>
            <a:off x="3276600" y="52388"/>
            <a:ext cx="257492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6" name="矩形 2"/>
          <p:cNvSpPr>
            <a:spLocks noChangeArrowheads="1"/>
          </p:cNvSpPr>
          <p:nvPr/>
        </p:nvSpPr>
        <p:spPr bwMode="auto">
          <a:xfrm>
            <a:off x="835025" y="819150"/>
            <a:ext cx="7775575" cy="269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200000"/>
              </a:lnSpc>
            </a:pPr>
            <a:r>
              <a:rPr lang="en-US" altLang="zh-CN" sz="2200" b="1">
                <a:latin typeface="Times New Roman" panose="02020603050405020304" pitchFamily="18" charset="0"/>
              </a:rPr>
              <a:t>Shirley</a:t>
            </a:r>
            <a:r>
              <a:rPr lang="zh-CN" altLang="zh-CN" sz="2200">
                <a:latin typeface="Times New Roman" panose="02020603050405020304" pitchFamily="18" charset="0"/>
              </a:rPr>
              <a:t>：</a:t>
            </a:r>
            <a:r>
              <a:rPr lang="en-US" altLang="zh-CN" sz="2200">
                <a:latin typeface="Times New Roman" panose="02020603050405020304" pitchFamily="18" charset="0"/>
              </a:rPr>
              <a:t>How do people feel on a hot summer afternoon?</a:t>
            </a:r>
            <a:endParaRPr lang="zh-CN" altLang="zh-CN" sz="2200">
              <a:latin typeface="Times New Roman" panose="02020603050405020304" pitchFamily="18" charset="0"/>
            </a:endParaRPr>
          </a:p>
          <a:p>
            <a:pPr>
              <a:lnSpc>
                <a:spcPct val="200000"/>
              </a:lnSpc>
            </a:pPr>
            <a:r>
              <a:rPr lang="en-US" altLang="zh-CN" sz="2200" b="1">
                <a:latin typeface="Times New Roman" panose="02020603050405020304" pitchFamily="18" charset="0"/>
              </a:rPr>
              <a:t>Amy</a:t>
            </a:r>
            <a:r>
              <a:rPr lang="zh-CN" altLang="zh-CN" sz="2200">
                <a:latin typeface="Times New Roman" panose="02020603050405020304" pitchFamily="18" charset="0"/>
              </a:rPr>
              <a:t>：</a:t>
            </a:r>
            <a:r>
              <a:rPr lang="en-US" altLang="zh-CN" sz="2200">
                <a:latin typeface="Times New Roman" panose="02020603050405020304" pitchFamily="18" charset="0"/>
              </a:rPr>
              <a:t>They feel busy and like to eat ice cream.</a:t>
            </a:r>
            <a:endParaRPr lang="zh-CN" altLang="zh-CN" sz="2200">
              <a:latin typeface="Times New Roman" panose="02020603050405020304" pitchFamily="18" charset="0"/>
            </a:endParaRPr>
          </a:p>
          <a:p>
            <a:pPr>
              <a:lnSpc>
                <a:spcPct val="200000"/>
              </a:lnSpc>
            </a:pPr>
            <a:r>
              <a:rPr lang="en-US" altLang="zh-CN" sz="2200" b="1">
                <a:latin typeface="Times New Roman" panose="02020603050405020304" pitchFamily="18" charset="0"/>
              </a:rPr>
              <a:t>Shirley</a:t>
            </a:r>
            <a:r>
              <a:rPr lang="zh-CN" altLang="zh-CN" sz="2200">
                <a:latin typeface="Times New Roman" panose="02020603050405020304" pitchFamily="18" charset="0"/>
              </a:rPr>
              <a:t>：</a:t>
            </a:r>
            <a:r>
              <a:rPr lang="en-US" altLang="zh-CN" sz="2200">
                <a:latin typeface="Times New Roman" panose="02020603050405020304" pitchFamily="18" charset="0"/>
              </a:rPr>
              <a:t>How does the weather change when autumn comes?</a:t>
            </a:r>
            <a:endParaRPr lang="zh-CN" altLang="zh-CN" sz="2200">
              <a:latin typeface="Times New Roman" panose="02020603050405020304" pitchFamily="18" charset="0"/>
            </a:endParaRPr>
          </a:p>
          <a:p>
            <a:pPr>
              <a:lnSpc>
                <a:spcPct val="200000"/>
              </a:lnSpc>
            </a:pPr>
            <a:r>
              <a:rPr lang="en-US" altLang="zh-CN" sz="2200" b="1">
                <a:latin typeface="Times New Roman" panose="02020603050405020304" pitchFamily="18" charset="0"/>
              </a:rPr>
              <a:t>Amy</a:t>
            </a:r>
            <a:r>
              <a:rPr lang="zh-CN" altLang="zh-CN" sz="2200">
                <a:latin typeface="Times New Roman" panose="02020603050405020304" pitchFamily="18" charset="0"/>
              </a:rPr>
              <a:t>：</a:t>
            </a:r>
            <a:r>
              <a:rPr lang="en-US" altLang="zh-CN" sz="2200">
                <a:latin typeface="Times New Roman" panose="02020603050405020304" pitchFamily="18" charset="0"/>
              </a:rPr>
              <a:t>The leaves turn green and the temperature rises</a:t>
            </a:r>
            <a:r>
              <a:rPr lang="zh-CN" altLang="zh-CN" sz="2200">
                <a:latin typeface="Times New Roman" panose="02020603050405020304" pitchFamily="18" charset="0"/>
              </a:rPr>
              <a:t> </a:t>
            </a:r>
            <a:r>
              <a:rPr lang="en-US" altLang="zh-CN" sz="2200">
                <a:latin typeface="Times New Roman" panose="02020603050405020304" pitchFamily="18" charset="0"/>
              </a:rPr>
              <a:t>quickly.</a:t>
            </a:r>
            <a:endParaRPr lang="zh-CN" altLang="zh-CN" sz="2200">
              <a:latin typeface="Times New Roman" panose="02020603050405020304" pitchFamily="18" charset="0"/>
              <a:cs typeface="Times New Roman" panose="02020603050405020304" pitchFamily="18" charset="0"/>
            </a:endParaRPr>
          </a:p>
        </p:txBody>
      </p:sp>
      <p:cxnSp>
        <p:nvCxnSpPr>
          <p:cNvPr id="7" name="直接连接符 6"/>
          <p:cNvCxnSpPr/>
          <p:nvPr/>
        </p:nvCxnSpPr>
        <p:spPr>
          <a:xfrm>
            <a:off x="2911475" y="2114550"/>
            <a:ext cx="506413"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矩形 7"/>
          <p:cNvSpPr>
            <a:spLocks noChangeArrowheads="1"/>
          </p:cNvSpPr>
          <p:nvPr/>
        </p:nvSpPr>
        <p:spPr bwMode="auto">
          <a:xfrm>
            <a:off x="2989263" y="1433513"/>
            <a:ext cx="669925"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200" b="1">
                <a:solidFill>
                  <a:srgbClr val="FF0000"/>
                </a:solidFill>
                <a:latin typeface="Times New Roman" panose="02020603050405020304" pitchFamily="18" charset="0"/>
              </a:rPr>
              <a:t>lazy</a:t>
            </a:r>
            <a:endParaRPr lang="zh-CN" altLang="en-US"/>
          </a:p>
        </p:txBody>
      </p:sp>
      <p:cxnSp>
        <p:nvCxnSpPr>
          <p:cNvPr id="10" name="直接连接符 9"/>
          <p:cNvCxnSpPr/>
          <p:nvPr/>
        </p:nvCxnSpPr>
        <p:spPr>
          <a:xfrm>
            <a:off x="3546475" y="3451225"/>
            <a:ext cx="682625"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11" name="矩形 10"/>
          <p:cNvSpPr>
            <a:spLocks noChangeArrowheads="1"/>
          </p:cNvSpPr>
          <p:nvPr/>
        </p:nvSpPr>
        <p:spPr bwMode="auto">
          <a:xfrm>
            <a:off x="3732213" y="2800350"/>
            <a:ext cx="962025"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200" b="1">
                <a:solidFill>
                  <a:srgbClr val="FF0000"/>
                </a:solidFill>
                <a:latin typeface="Times New Roman" panose="02020603050405020304" pitchFamily="18" charset="0"/>
              </a:rPr>
              <a:t>brown</a:t>
            </a:r>
            <a:endParaRPr lang="zh-CN" altLang="en-US"/>
          </a:p>
        </p:txBody>
      </p:sp>
      <p:cxnSp>
        <p:nvCxnSpPr>
          <p:cNvPr id="13" name="直接连接符 12"/>
          <p:cNvCxnSpPr/>
          <p:nvPr/>
        </p:nvCxnSpPr>
        <p:spPr>
          <a:xfrm>
            <a:off x="6543675" y="3454400"/>
            <a:ext cx="554038"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矩形 13"/>
          <p:cNvSpPr>
            <a:spLocks noChangeArrowheads="1"/>
          </p:cNvSpPr>
          <p:nvPr/>
        </p:nvSpPr>
        <p:spPr bwMode="auto">
          <a:xfrm>
            <a:off x="6551613" y="2768600"/>
            <a:ext cx="868362"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200" b="1">
                <a:solidFill>
                  <a:srgbClr val="FF0000"/>
                </a:solidFill>
                <a:latin typeface="Times New Roman" panose="02020603050405020304" pitchFamily="18" charset="0"/>
              </a:rPr>
              <a:t>drops</a:t>
            </a:r>
            <a:endParaRPr lang="zh-CN" altLang="en-US"/>
          </a:p>
        </p:txBody>
      </p:sp>
      <p:pic>
        <p:nvPicPr>
          <p:cNvPr id="16393" name="图片 5"/>
          <p:cNvPicPr>
            <a:picLocks noChangeAspect="1" noChangeArrowheads="1"/>
          </p:cNvPicPr>
          <p:nvPr/>
        </p:nvPicPr>
        <p:blipFill>
          <a:blip r:embed="rId3" cstate="email"/>
          <a:srcRect/>
          <a:stretch>
            <a:fillRect/>
          </a:stretch>
        </p:blipFill>
        <p:spPr bwMode="auto">
          <a:xfrm>
            <a:off x="5715000" y="4794250"/>
            <a:ext cx="2668588"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ppt_x"/>
                                          </p:val>
                                        </p:tav>
                                        <p:tav tm="100000">
                                          <p:val>
                                            <p:strVal val="#ppt_x"/>
                                          </p:val>
                                        </p:tav>
                                      </p:tavLst>
                                    </p:anim>
                                    <p:anim calcmode="lin" valueType="num">
                                      <p:cBhvr additive="base">
                                        <p:cTn id="1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wipe(down)">
                                      <p:cBhvr>
                                        <p:cTn id="18" dur="5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additive="base">
                                        <p:cTn id="23" dur="500" fill="hold"/>
                                        <p:tgtEl>
                                          <p:spTgt spid="11"/>
                                        </p:tgtEl>
                                        <p:attrNameLst>
                                          <p:attrName>ppt_x</p:attrName>
                                        </p:attrNameLst>
                                      </p:cBhvr>
                                      <p:tavLst>
                                        <p:tav tm="0">
                                          <p:val>
                                            <p:strVal val="#ppt_x"/>
                                          </p:val>
                                        </p:tav>
                                        <p:tav tm="100000">
                                          <p:val>
                                            <p:strVal val="#ppt_x"/>
                                          </p:val>
                                        </p:tav>
                                      </p:tavLst>
                                    </p:anim>
                                    <p:anim calcmode="lin" valueType="num">
                                      <p:cBhvr additive="base">
                                        <p:cTn id="2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wipe(down)">
                                      <p:cBhvr>
                                        <p:cTn id="29" dur="500"/>
                                        <p:tgtEl>
                                          <p:spTgt spid="13"/>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14"/>
                                        </p:tgtEl>
                                        <p:attrNameLst>
                                          <p:attrName>style.visibility</p:attrName>
                                        </p:attrNameLst>
                                      </p:cBhvr>
                                      <p:to>
                                        <p:strVal val="visible"/>
                                      </p:to>
                                    </p:set>
                                    <p:anim calcmode="lin" valueType="num">
                                      <p:cBhvr additive="base">
                                        <p:cTn id="34" dur="500" fill="hold"/>
                                        <p:tgtEl>
                                          <p:spTgt spid="14"/>
                                        </p:tgtEl>
                                        <p:attrNameLst>
                                          <p:attrName>ppt_x</p:attrName>
                                        </p:attrNameLst>
                                      </p:cBhvr>
                                      <p:tavLst>
                                        <p:tav tm="0">
                                          <p:val>
                                            <p:strVal val="#ppt_x"/>
                                          </p:val>
                                        </p:tav>
                                        <p:tav tm="100000">
                                          <p:val>
                                            <p:strVal val="#ppt_x"/>
                                          </p:val>
                                        </p:tav>
                                      </p:tavLst>
                                    </p:anim>
                                    <p:anim calcmode="lin" valueType="num">
                                      <p:cBhvr additive="base">
                                        <p:cTn id="35"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图片 39"/>
          <p:cNvPicPr>
            <a:picLocks noChangeAspect="1" noChangeArrowheads="1"/>
          </p:cNvPicPr>
          <p:nvPr/>
        </p:nvPicPr>
        <p:blipFill>
          <a:blip r:embed="rId2" cstate="email"/>
          <a:srcRect/>
          <a:stretch>
            <a:fillRect/>
          </a:stretch>
        </p:blipFill>
        <p:spPr bwMode="auto">
          <a:xfrm>
            <a:off x="3276600" y="52388"/>
            <a:ext cx="257492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0" name="矩形 1"/>
          <p:cNvSpPr>
            <a:spLocks noChangeArrowheads="1"/>
          </p:cNvSpPr>
          <p:nvPr/>
        </p:nvSpPr>
        <p:spPr bwMode="auto">
          <a:xfrm>
            <a:off x="530225" y="666750"/>
            <a:ext cx="8232775"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450850" indent="-450850">
              <a:lnSpc>
                <a:spcPct val="120000"/>
              </a:lnSpc>
            </a:pPr>
            <a:r>
              <a:rPr lang="en-US" altLang="zh-CN" sz="2200" b="1">
                <a:solidFill>
                  <a:srgbClr val="000000"/>
                </a:solidFill>
                <a:latin typeface="Times New Roman" panose="02020603050405020304" pitchFamily="18" charset="0"/>
                <a:ea typeface="黑体" panose="02010609060101010101" pitchFamily="49" charset="-122"/>
              </a:rPr>
              <a:t>B4)Millie is writing about seasons of the year. Help her complete her article with the words in the poem on page 82.</a:t>
            </a:r>
          </a:p>
        </p:txBody>
      </p:sp>
      <p:sp>
        <p:nvSpPr>
          <p:cNvPr id="17411" name="矩形 2"/>
          <p:cNvSpPr>
            <a:spLocks noChangeArrowheads="1"/>
          </p:cNvSpPr>
          <p:nvPr/>
        </p:nvSpPr>
        <p:spPr bwMode="auto">
          <a:xfrm>
            <a:off x="838200" y="1539875"/>
            <a:ext cx="7467600"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indent="535305" algn="ctr">
              <a:lnSpc>
                <a:spcPct val="150000"/>
              </a:lnSpc>
            </a:pPr>
            <a:r>
              <a:rPr lang="en-US" altLang="zh-CN" sz="2200" b="1">
                <a:latin typeface="Times New Roman" panose="02020603050405020304" pitchFamily="18" charset="0"/>
              </a:rPr>
              <a:t>Seasons of the year</a:t>
            </a:r>
            <a:endParaRPr lang="zh-CN" altLang="zh-CN" sz="2200">
              <a:latin typeface="Times New Roman" panose="02020603050405020304" pitchFamily="18" charset="0"/>
            </a:endParaRPr>
          </a:p>
          <a:p>
            <a:pPr indent="535305" algn="just">
              <a:lnSpc>
                <a:spcPct val="150000"/>
              </a:lnSpc>
            </a:pPr>
            <a:r>
              <a:rPr lang="en-US" altLang="zh-CN" sz="2200">
                <a:latin typeface="Times New Roman" panose="02020603050405020304" pitchFamily="18" charset="0"/>
              </a:rPr>
              <a:t>In winter, white (1)________ covers the whole earth. It is often very cold and the (2)____________ can drop below zero.</a:t>
            </a:r>
            <a:endParaRPr lang="zh-CN" altLang="zh-CN" sz="2200">
              <a:latin typeface="Times New Roman" panose="02020603050405020304" pitchFamily="18" charset="0"/>
            </a:endParaRPr>
          </a:p>
          <a:p>
            <a:pPr indent="535305" algn="just">
              <a:lnSpc>
                <a:spcPct val="150000"/>
              </a:lnSpc>
            </a:pPr>
            <a:r>
              <a:rPr lang="en-US" altLang="zh-CN" sz="2200">
                <a:latin typeface="Times New Roman" panose="02020603050405020304" pitchFamily="18" charset="0"/>
              </a:rPr>
              <a:t>The weather is nice in spring. A windy day is (3)________ for flying a kite.(4)________ and butterflies play among flowers. Then they (5)________ away when the April showers come.</a:t>
            </a:r>
            <a:endParaRPr lang="zh-CN" altLang="zh-CN" sz="2200">
              <a:latin typeface="Times New Roman" panose="02020603050405020304" pitchFamily="18" charset="0"/>
              <a:cs typeface="Times New Roman" panose="02020603050405020304" pitchFamily="18" charset="0"/>
            </a:endParaRPr>
          </a:p>
        </p:txBody>
      </p:sp>
      <p:sp>
        <p:nvSpPr>
          <p:cNvPr id="3" name="矩形 2"/>
          <p:cNvSpPr>
            <a:spLocks noChangeArrowheads="1"/>
          </p:cNvSpPr>
          <p:nvPr/>
        </p:nvSpPr>
        <p:spPr bwMode="auto">
          <a:xfrm>
            <a:off x="3851275" y="2144713"/>
            <a:ext cx="795338"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200" b="1">
                <a:solidFill>
                  <a:srgbClr val="FF0000"/>
                </a:solidFill>
                <a:latin typeface="Times New Roman" panose="02020603050405020304" pitchFamily="18" charset="0"/>
              </a:rPr>
              <a:t>snow</a:t>
            </a:r>
            <a:endParaRPr lang="zh-CN" altLang="en-US"/>
          </a:p>
        </p:txBody>
      </p:sp>
      <p:sp>
        <p:nvSpPr>
          <p:cNvPr id="4" name="矩形 3"/>
          <p:cNvSpPr>
            <a:spLocks noChangeArrowheads="1"/>
          </p:cNvSpPr>
          <p:nvPr/>
        </p:nvSpPr>
        <p:spPr bwMode="auto">
          <a:xfrm>
            <a:off x="3970338" y="2665413"/>
            <a:ext cx="1684337"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200" b="1">
                <a:solidFill>
                  <a:srgbClr val="FF0000"/>
                </a:solidFill>
                <a:latin typeface="Times New Roman" panose="02020603050405020304" pitchFamily="18" charset="0"/>
              </a:rPr>
              <a:t>temperature</a:t>
            </a:r>
            <a:endParaRPr lang="zh-CN" altLang="en-US"/>
          </a:p>
        </p:txBody>
      </p:sp>
      <p:sp>
        <p:nvSpPr>
          <p:cNvPr id="5" name="矩形 4"/>
          <p:cNvSpPr>
            <a:spLocks noChangeArrowheads="1"/>
          </p:cNvSpPr>
          <p:nvPr/>
        </p:nvSpPr>
        <p:spPr bwMode="auto">
          <a:xfrm>
            <a:off x="7085013" y="3146425"/>
            <a:ext cx="1030287"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200" b="1">
                <a:solidFill>
                  <a:srgbClr val="FF0000"/>
                </a:solidFill>
                <a:latin typeface="Times New Roman" panose="02020603050405020304" pitchFamily="18" charset="0"/>
              </a:rPr>
              <a:t>perfect</a:t>
            </a:r>
            <a:endParaRPr lang="zh-CN" altLang="en-US"/>
          </a:p>
        </p:txBody>
      </p:sp>
      <p:sp>
        <p:nvSpPr>
          <p:cNvPr id="6" name="矩形 5"/>
          <p:cNvSpPr>
            <a:spLocks noChangeArrowheads="1"/>
          </p:cNvSpPr>
          <p:nvPr/>
        </p:nvSpPr>
        <p:spPr bwMode="auto">
          <a:xfrm>
            <a:off x="3286125" y="3679825"/>
            <a:ext cx="731838"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200" b="1">
                <a:solidFill>
                  <a:srgbClr val="FF0000"/>
                </a:solidFill>
                <a:latin typeface="Times New Roman" panose="02020603050405020304" pitchFamily="18" charset="0"/>
              </a:rPr>
              <a:t>Bees</a:t>
            </a:r>
            <a:endParaRPr lang="zh-CN" altLang="en-US"/>
          </a:p>
        </p:txBody>
      </p:sp>
      <p:sp>
        <p:nvSpPr>
          <p:cNvPr id="8" name="矩形 7"/>
          <p:cNvSpPr>
            <a:spLocks noChangeArrowheads="1"/>
          </p:cNvSpPr>
          <p:nvPr/>
        </p:nvSpPr>
        <p:spPr bwMode="auto">
          <a:xfrm>
            <a:off x="2574925" y="4171950"/>
            <a:ext cx="701675"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200" b="1">
                <a:solidFill>
                  <a:srgbClr val="FF0000"/>
                </a:solidFill>
                <a:latin typeface="Times New Roman" panose="02020603050405020304" pitchFamily="18" charset="0"/>
              </a:rPr>
              <a:t>hide</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图片 39"/>
          <p:cNvPicPr>
            <a:picLocks noChangeAspect="1" noChangeArrowheads="1"/>
          </p:cNvPicPr>
          <p:nvPr/>
        </p:nvPicPr>
        <p:blipFill>
          <a:blip r:embed="rId2" cstate="email"/>
          <a:srcRect/>
          <a:stretch>
            <a:fillRect/>
          </a:stretch>
        </p:blipFill>
        <p:spPr bwMode="auto">
          <a:xfrm>
            <a:off x="3276600" y="52388"/>
            <a:ext cx="257492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4" name="矩形 2"/>
          <p:cNvSpPr>
            <a:spLocks noChangeArrowheads="1"/>
          </p:cNvSpPr>
          <p:nvPr/>
        </p:nvSpPr>
        <p:spPr bwMode="auto">
          <a:xfrm>
            <a:off x="838200" y="965200"/>
            <a:ext cx="7391400" cy="364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indent="535305" algn="just">
              <a:lnSpc>
                <a:spcPct val="150000"/>
              </a:lnSpc>
            </a:pPr>
            <a:r>
              <a:rPr lang="en-US" altLang="zh-CN" sz="2200">
                <a:latin typeface="Times New Roman" panose="02020603050405020304" pitchFamily="18" charset="0"/>
              </a:rPr>
              <a:t>People often have sweet (6)___________ of summer days. They go swimming and eat (7)__________</a:t>
            </a:r>
            <a:r>
              <a:rPr lang="zh-CN" altLang="zh-CN" sz="2200">
                <a:latin typeface="Times New Roman" panose="02020603050405020304" pitchFamily="18" charset="0"/>
              </a:rPr>
              <a:t>．</a:t>
            </a:r>
            <a:r>
              <a:rPr lang="en-US" altLang="zh-CN" sz="2200">
                <a:latin typeface="Times New Roman" panose="02020603050405020304" pitchFamily="18" charset="0"/>
              </a:rPr>
              <a:t>They like to play by quiet (8)________ or under the (9)________ of trees.</a:t>
            </a:r>
            <a:endParaRPr lang="zh-CN" altLang="zh-CN" sz="2200">
              <a:latin typeface="Times New Roman" panose="02020603050405020304" pitchFamily="18" charset="0"/>
            </a:endParaRPr>
          </a:p>
          <a:p>
            <a:pPr indent="535305" algn="just">
              <a:lnSpc>
                <a:spcPct val="150000"/>
              </a:lnSpc>
            </a:pPr>
            <a:r>
              <a:rPr lang="en-US" altLang="zh-CN" sz="2200">
                <a:latin typeface="Times New Roman" panose="02020603050405020304" pitchFamily="18" charset="0"/>
              </a:rPr>
              <a:t>When autumn comes, the (10)________ turn brown and (11)________ into piles upon the ground. Farmers are busy harvesting (12)________</a:t>
            </a:r>
            <a:r>
              <a:rPr lang="zh-CN" altLang="zh-CN" sz="2200">
                <a:latin typeface="Times New Roman" panose="02020603050405020304" pitchFamily="18" charset="0"/>
              </a:rPr>
              <a:t>．</a:t>
            </a:r>
            <a:r>
              <a:rPr lang="en-US" altLang="zh-CN" sz="2200">
                <a:latin typeface="Times New Roman" panose="02020603050405020304" pitchFamily="18" charset="0"/>
              </a:rPr>
              <a:t>Soon it will be a new year once again.</a:t>
            </a:r>
            <a:endParaRPr lang="en-US" altLang="zh-CN" sz="2200">
              <a:solidFill>
                <a:srgbClr val="000000"/>
              </a:solidFill>
              <a:latin typeface="Times New Roman" panose="02020603050405020304" pitchFamily="18" charset="0"/>
              <a:ea typeface="黑体" panose="02010609060101010101" pitchFamily="49" charset="-122"/>
            </a:endParaRPr>
          </a:p>
        </p:txBody>
      </p:sp>
      <p:sp>
        <p:nvSpPr>
          <p:cNvPr id="2" name="矩形 1"/>
          <p:cNvSpPr>
            <a:spLocks noChangeArrowheads="1"/>
          </p:cNvSpPr>
          <p:nvPr/>
        </p:nvSpPr>
        <p:spPr bwMode="auto">
          <a:xfrm>
            <a:off x="4724400" y="1076325"/>
            <a:ext cx="13589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200" b="1">
                <a:solidFill>
                  <a:srgbClr val="FF0000"/>
                </a:solidFill>
                <a:latin typeface="Times New Roman" panose="02020603050405020304" pitchFamily="18" charset="0"/>
              </a:rPr>
              <a:t>memories</a:t>
            </a:r>
            <a:endParaRPr lang="zh-CN" altLang="en-US"/>
          </a:p>
        </p:txBody>
      </p:sp>
      <p:sp>
        <p:nvSpPr>
          <p:cNvPr id="3" name="矩形 2"/>
          <p:cNvSpPr>
            <a:spLocks noChangeArrowheads="1"/>
          </p:cNvSpPr>
          <p:nvPr/>
        </p:nvSpPr>
        <p:spPr bwMode="auto">
          <a:xfrm>
            <a:off x="4492625" y="1582738"/>
            <a:ext cx="1330325"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200" b="1">
                <a:solidFill>
                  <a:srgbClr val="FF0000"/>
                </a:solidFill>
                <a:latin typeface="Times New Roman" panose="02020603050405020304" pitchFamily="18" charset="0"/>
              </a:rPr>
              <a:t>ice cream</a:t>
            </a:r>
            <a:endParaRPr lang="zh-CN" altLang="en-US"/>
          </a:p>
        </p:txBody>
      </p:sp>
      <p:sp>
        <p:nvSpPr>
          <p:cNvPr id="4" name="矩形 3"/>
          <p:cNvSpPr>
            <a:spLocks noChangeArrowheads="1"/>
          </p:cNvSpPr>
          <p:nvPr/>
        </p:nvSpPr>
        <p:spPr bwMode="auto">
          <a:xfrm>
            <a:off x="2286000" y="2071688"/>
            <a:ext cx="1119188"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200" b="1">
                <a:solidFill>
                  <a:srgbClr val="FF0000"/>
                </a:solidFill>
                <a:latin typeface="Times New Roman" panose="02020603050405020304" pitchFamily="18" charset="0"/>
              </a:rPr>
              <a:t>streams</a:t>
            </a:r>
            <a:endParaRPr lang="zh-CN" altLang="en-US"/>
          </a:p>
        </p:txBody>
      </p:sp>
      <p:sp>
        <p:nvSpPr>
          <p:cNvPr id="5" name="矩形 4"/>
          <p:cNvSpPr>
            <a:spLocks noChangeArrowheads="1"/>
          </p:cNvSpPr>
          <p:nvPr/>
        </p:nvSpPr>
        <p:spPr bwMode="auto">
          <a:xfrm>
            <a:off x="5278438" y="2082800"/>
            <a:ext cx="873125"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200" b="1">
                <a:solidFill>
                  <a:srgbClr val="FF0000"/>
                </a:solidFill>
                <a:latin typeface="Times New Roman" panose="02020603050405020304" pitchFamily="18" charset="0"/>
              </a:rPr>
              <a:t>shade</a:t>
            </a:r>
            <a:endParaRPr lang="zh-CN" altLang="en-US"/>
          </a:p>
        </p:txBody>
      </p:sp>
      <p:sp>
        <p:nvSpPr>
          <p:cNvPr id="6" name="矩形 5"/>
          <p:cNvSpPr>
            <a:spLocks noChangeArrowheads="1"/>
          </p:cNvSpPr>
          <p:nvPr/>
        </p:nvSpPr>
        <p:spPr bwMode="auto">
          <a:xfrm>
            <a:off x="5157788" y="2573338"/>
            <a:ext cx="1187450"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200" b="1">
                <a:solidFill>
                  <a:srgbClr val="FF0000"/>
                </a:solidFill>
                <a:latin typeface="Times New Roman" panose="02020603050405020304" pitchFamily="18" charset="0"/>
              </a:rPr>
              <a:t>leaves</a:t>
            </a:r>
            <a:r>
              <a:rPr lang="zh-CN" altLang="en-US" sz="2200" b="1">
                <a:solidFill>
                  <a:srgbClr val="FF0000"/>
                </a:solidFill>
                <a:latin typeface="Times New Roman" panose="02020603050405020304" pitchFamily="18" charset="0"/>
              </a:rPr>
              <a:t>　</a:t>
            </a:r>
            <a:endParaRPr lang="zh-CN" altLang="en-US"/>
          </a:p>
        </p:txBody>
      </p:sp>
      <p:sp>
        <p:nvSpPr>
          <p:cNvPr id="7" name="矩形 6"/>
          <p:cNvSpPr>
            <a:spLocks noChangeArrowheads="1"/>
          </p:cNvSpPr>
          <p:nvPr/>
        </p:nvSpPr>
        <p:spPr bwMode="auto">
          <a:xfrm>
            <a:off x="1708150" y="3105150"/>
            <a:ext cx="57785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200" b="1">
                <a:solidFill>
                  <a:srgbClr val="FF0000"/>
                </a:solidFill>
                <a:latin typeface="Times New Roman" panose="02020603050405020304" pitchFamily="18" charset="0"/>
              </a:rPr>
              <a:t>fall</a:t>
            </a:r>
            <a:endParaRPr lang="zh-CN" altLang="en-US"/>
          </a:p>
        </p:txBody>
      </p:sp>
      <p:sp>
        <p:nvSpPr>
          <p:cNvPr id="9" name="矩形 8"/>
          <p:cNvSpPr>
            <a:spLocks noChangeArrowheads="1"/>
          </p:cNvSpPr>
          <p:nvPr/>
        </p:nvSpPr>
        <p:spPr bwMode="auto">
          <a:xfrm>
            <a:off x="2862263" y="3603625"/>
            <a:ext cx="836612"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200" b="1">
                <a:solidFill>
                  <a:srgbClr val="FF0000"/>
                </a:solidFill>
                <a:latin typeface="Times New Roman" panose="02020603050405020304" pitchFamily="18" charset="0"/>
              </a:rPr>
              <a:t>crops</a:t>
            </a:r>
          </a:p>
        </p:txBody>
      </p:sp>
      <p:pic>
        <p:nvPicPr>
          <p:cNvPr id="18442" name="图片 10"/>
          <p:cNvPicPr>
            <a:picLocks noChangeAspect="1" noChangeArrowheads="1"/>
          </p:cNvPicPr>
          <p:nvPr/>
        </p:nvPicPr>
        <p:blipFill>
          <a:blip r:embed="rId3" cstate="email"/>
          <a:srcRect/>
          <a:stretch>
            <a:fillRect/>
          </a:stretch>
        </p:blipFill>
        <p:spPr bwMode="auto">
          <a:xfrm>
            <a:off x="5715000" y="4794250"/>
            <a:ext cx="2668588"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ppt_x"/>
                                          </p:val>
                                        </p:tav>
                                        <p:tav tm="100000">
                                          <p:val>
                                            <p:strVal val="#ppt_x"/>
                                          </p:val>
                                        </p:tav>
                                      </p:tavLst>
                                    </p:anim>
                                    <p:anim calcmode="lin" valueType="num">
                                      <p:cBhvr additive="base">
                                        <p:cTn id="3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ppt_x"/>
                                          </p:val>
                                        </p:tav>
                                        <p:tav tm="100000">
                                          <p:val>
                                            <p:strVal val="#ppt_x"/>
                                          </p:val>
                                        </p:tav>
                                      </p:tavLst>
                                    </p:anim>
                                    <p:anim calcmode="lin" valueType="num">
                                      <p:cBhvr additive="base">
                                        <p:cTn id="4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9" grpId="0"/>
    </p:bldLst>
  </p:timing>
</p:sld>
</file>

<file path=ppt/theme/theme1.xml><?xml version="1.0" encoding="utf-8"?>
<a:theme xmlns:a="http://schemas.openxmlformats.org/drawingml/2006/main" name="WWW.2PPT.COM&#10;">
  <a:themeElements>
    <a:clrScheme name="Office 主题​​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主题​​">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Office 主题​​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主题​​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主题​​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主题​​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主题​​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主题​​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主题​​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主题​​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主题​​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1123</Words>
  <Application>Microsoft Office PowerPoint</Application>
  <PresentationFormat>全屏显示(16:9)</PresentationFormat>
  <Paragraphs>147</Paragraphs>
  <Slides>18</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18</vt:i4>
      </vt:variant>
    </vt:vector>
  </HeadingPairs>
  <TitlesOfParts>
    <vt:vector size="26" baseType="lpstr">
      <vt:lpstr>Adobe 黑体 Std R</vt:lpstr>
      <vt:lpstr>黑体</vt:lpstr>
      <vt:lpstr>宋体</vt:lpstr>
      <vt:lpstr>微软雅黑</vt:lpstr>
      <vt:lpstr>Arial</vt:lpstr>
      <vt:lpstr>Calibri</vt:lpstr>
      <vt:lpstr>Times New Roman</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2018-04-27T09:43:00Z</dcterms:created>
  <dcterms:modified xsi:type="dcterms:W3CDTF">2023-01-16T20:32:40Z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r8>1</vt:r8>
  </property>
  <property fmtid="{D5CDD505-2E9C-101B-9397-08002B2CF9AE}" pid="3" name="KSOProductBuildVer">
    <vt:lpwstr>2052-11.1.0.11294</vt:lpwstr>
  </property>
  <property fmtid="{D5CDD505-2E9C-101B-9397-08002B2CF9AE}" pid="4" name="ICV">
    <vt:lpwstr>F18F5DA2A7674925AE3E5B33419DA999</vt:lpwstr>
  </property>
  <property fmtid="{A09F084E-AD41-489F-8076-AA5BE3082BCA}" pid="100">
    <vt:ui4>5</vt:ui4>
  </property>
  <property fmtid="{64440492-4C8B-11D1-8B70-080036B11A03}" pid="11">
    <vt:lpwstr>www.2ppt.com-爱PPT提供资源下载</vt:lpwstr>
  </property>
</Properties>
</file>