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71" r:id="rId2"/>
    <p:sldId id="264" r:id="rId3"/>
    <p:sldId id="263" r:id="rId4"/>
    <p:sldId id="359" r:id="rId5"/>
    <p:sldId id="403" r:id="rId6"/>
    <p:sldId id="706" r:id="rId7"/>
    <p:sldId id="643" r:id="rId8"/>
    <p:sldId id="707" r:id="rId9"/>
    <p:sldId id="435" r:id="rId10"/>
    <p:sldId id="436" r:id="rId11"/>
    <p:sldId id="717" r:id="rId12"/>
    <p:sldId id="720" r:id="rId13"/>
    <p:sldId id="721" r:id="rId14"/>
    <p:sldId id="722" r:id="rId15"/>
    <p:sldId id="723" r:id="rId16"/>
    <p:sldId id="724" r:id="rId17"/>
    <p:sldId id="718" r:id="rId18"/>
    <p:sldId id="719" r:id="rId19"/>
    <p:sldId id="725" r:id="rId20"/>
    <p:sldId id="726" r:id="rId21"/>
    <p:sldId id="647" r:id="rId22"/>
    <p:sldId id="293" r:id="rId23"/>
    <p:sldId id="734" r:id="rId24"/>
    <p:sldId id="735" r:id="rId25"/>
    <p:sldId id="736" r:id="rId26"/>
    <p:sldId id="515" r:id="rId27"/>
    <p:sldId id="521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CB25EB0-04BF-4415-A115-13BCFA342740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0BD59A5-E156-4BAD-AA5D-674FF999990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2B4FDA0-6A2A-44D9-B2E9-BE4656D9BD88}" type="slidenum">
              <a:rPr lang="en-US" altLang="zh-CN" sz="1200">
                <a:latin typeface="FandolFang R" panose="00000500000000000000" pitchFamily="50" charset="-122"/>
                <a:ea typeface="FandolFang R" panose="00000500000000000000" pitchFamily="50" charset="-122"/>
              </a:rPr>
              <a:t>5</a:t>
            </a:fld>
            <a:endParaRPr lang="en-US" altLang="zh-CN" sz="12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79413" y="684213"/>
            <a:ext cx="6096000" cy="3429000"/>
          </a:xfrm>
          <a:ln>
            <a:miter lim="800000"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E269D7B-180F-4DAE-954A-B2BA3F7D6072}" type="slidenum">
              <a:rPr lang="en-US" altLang="zh-CN" sz="1200">
                <a:latin typeface="FandolFang R" panose="00000500000000000000" pitchFamily="50" charset="-122"/>
                <a:ea typeface="FandolFang R" panose="00000500000000000000" pitchFamily="50" charset="-122"/>
              </a:rPr>
              <a:t>6</a:t>
            </a:fld>
            <a:endParaRPr lang="en-US" altLang="zh-CN" sz="12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79413" y="684213"/>
            <a:ext cx="6096000" cy="3429000"/>
          </a:xfrm>
          <a:ln>
            <a:miter lim="800000"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905C2FC-8E10-4272-8A56-19C83B872E33}" type="slidenum">
              <a:rPr lang="en-US" altLang="zh-CN" sz="1200">
                <a:latin typeface="FandolFang R" panose="00000500000000000000" pitchFamily="50" charset="-122"/>
                <a:ea typeface="FandolFang R" panose="00000500000000000000" pitchFamily="50" charset="-122"/>
              </a:rPr>
              <a:t>15</a:t>
            </a:fld>
            <a:endParaRPr lang="en-US" altLang="zh-CN" sz="12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79413" y="684213"/>
            <a:ext cx="6096000" cy="3429000"/>
          </a:xfrm>
          <a:ln>
            <a:miter lim="800000"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C4BBC5C-F5E0-4F3D-B79B-92AAEA69B188}" type="slidenum">
              <a:rPr lang="en-US" altLang="zh-CN" sz="1200">
                <a:latin typeface="FandolFang R" panose="00000500000000000000" pitchFamily="50" charset="-122"/>
                <a:ea typeface="FandolFang R" panose="00000500000000000000" pitchFamily="50" charset="-122"/>
              </a:rPr>
              <a:t>16</a:t>
            </a:fld>
            <a:endParaRPr lang="en-US" altLang="zh-CN" sz="12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79413" y="684213"/>
            <a:ext cx="6096000" cy="3429000"/>
          </a:xfrm>
          <a:ln>
            <a:miter lim="800000"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习目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5080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学习目标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巩固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课堂小结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课后作业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20D2CFA-7D6F-4B2B-A36B-1C0C8918910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B3E1F8D-9649-499A-8F45-74C327DC50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复习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844632" y="550605"/>
            <a:ext cx="192396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复习导入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新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提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知识提炼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阅读理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阅读理解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析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分析解答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回顾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回顾反思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试牛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易错提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易错提醒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458193" y="-3113387"/>
            <a:ext cx="8971540" cy="9041742"/>
            <a:chOff x="7458193" y="-3113387"/>
            <a:chExt cx="8971540" cy="9041742"/>
          </a:xfrm>
        </p:grpSpPr>
        <p:sp>
          <p:nvSpPr>
            <p:cNvPr id="9" name="不完整圆 8"/>
            <p:cNvSpPr/>
            <p:nvPr/>
          </p:nvSpPr>
          <p:spPr>
            <a:xfrm>
              <a:off x="7458193" y="-3113387"/>
              <a:ext cx="8971540" cy="9041742"/>
            </a:xfrm>
            <a:prstGeom prst="pie">
              <a:avLst>
                <a:gd name="adj1" fmla="val 7703852"/>
                <a:gd name="adj2" fmla="val 12854466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sp>
          <p:nvSpPr>
            <p:cNvPr id="8" name="不完整圆 7"/>
            <p:cNvSpPr/>
            <p:nvPr/>
          </p:nvSpPr>
          <p:spPr>
            <a:xfrm>
              <a:off x="8191875" y="-2344604"/>
              <a:ext cx="7504176" cy="7504176"/>
            </a:xfrm>
            <a:prstGeom prst="pie">
              <a:avLst>
                <a:gd name="adj1" fmla="val 5137998"/>
                <a:gd name="adj2" fmla="val 16252847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sp>
          <p:nvSpPr>
            <p:cNvPr id="7" name="不完整圆 6"/>
            <p:cNvSpPr/>
            <p:nvPr/>
          </p:nvSpPr>
          <p:spPr>
            <a:xfrm>
              <a:off x="8596566" y="-1939913"/>
              <a:ext cx="6694794" cy="6694794"/>
            </a:xfrm>
            <a:prstGeom prst="pie">
              <a:avLst>
                <a:gd name="adj1" fmla="val 0"/>
                <a:gd name="adj2" fmla="val 109431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67" b="24511"/>
            <a:stretch>
              <a:fillRect/>
            </a:stretch>
          </p:blipFill>
          <p:spPr>
            <a:xfrm>
              <a:off x="9098281" y="-1438198"/>
              <a:ext cx="5691364" cy="5691364"/>
            </a:xfrm>
            <a:prstGeom prst="ellipse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68099" y="2716279"/>
            <a:ext cx="6580376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dist" fontAlgn="auto">
              <a:defRPr/>
            </a:pPr>
            <a:r>
              <a:rPr lang="en-US" altLang="zh-CN" sz="4000" noProof="1">
                <a:solidFill>
                  <a:schemeClr val="accent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4.5 </a:t>
            </a:r>
            <a:r>
              <a:rPr lang="zh-CN" altLang="en-US" sz="4000" noProof="1">
                <a:solidFill>
                  <a:schemeClr val="accent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最小公倍数（</a:t>
            </a:r>
            <a:r>
              <a:rPr lang="en-US" altLang="zh-CN" sz="4000" noProof="1">
                <a:solidFill>
                  <a:schemeClr val="accent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1</a:t>
            </a:r>
            <a:r>
              <a:rPr lang="zh-CN" altLang="en-US" sz="4000" noProof="1">
                <a:solidFill>
                  <a:schemeClr val="accent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）</a:t>
            </a:r>
          </a:p>
          <a:p>
            <a:pPr algn="dist" fontAlgn="auto">
              <a:defRPr/>
            </a:pPr>
            <a:endParaRPr lang="zh-CN" altLang="en-US" sz="4000" noProof="1">
              <a:solidFill>
                <a:schemeClr val="accent1"/>
              </a:solidFill>
              <a:latin typeface="OPPOSans H" panose="00020600040101010101" pitchFamily="18" charset="-122"/>
              <a:ea typeface="OPPOSans H" panose="00020600040101010101" pitchFamily="18" charset="-122"/>
              <a:cs typeface="黑体" panose="02010609060101010101" charset="-122"/>
              <a:sym typeface="OPPOSans H" panose="00020600040101010101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2362" y="1639798"/>
            <a:ext cx="52114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28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五年级下册数学（人教版）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50533" y="4279493"/>
            <a:ext cx="6607660" cy="520412"/>
            <a:chOff x="4525670" y="4426857"/>
            <a:chExt cx="6607660" cy="520412"/>
          </a:xfrm>
        </p:grpSpPr>
        <p:sp>
          <p:nvSpPr>
            <p:cNvPr id="13" name="文本框 12"/>
            <p:cNvSpPr txBox="1"/>
            <p:nvPr/>
          </p:nvSpPr>
          <p:spPr>
            <a:xfrm>
              <a:off x="6209844" y="4426857"/>
              <a:ext cx="3239312" cy="52041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 fontAlgn="auto">
                <a:defRPr/>
              </a:pPr>
              <a:r>
                <a:rPr lang="zh-CN" altLang="en-US" noProof="1" smtClean="0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授课人：</a:t>
              </a:r>
              <a:r>
                <a:rPr lang="en-US" altLang="zh-CN" noProof="1" smtClean="0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PPT818</a:t>
              </a:r>
              <a:endParaRPr lang="zh-CN" altLang="en-US" noProof="1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9537476" y="4686532"/>
              <a:ext cx="1595854" cy="0"/>
            </a:xfrm>
            <a:prstGeom prst="line">
              <a:avLst/>
            </a:prstGeom>
            <a:ln w="127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0" scaled="0"/>
              </a:gra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4525670" y="4686532"/>
              <a:ext cx="1595854" cy="0"/>
            </a:xfrm>
            <a:prstGeom prst="line">
              <a:avLst/>
            </a:prstGeom>
            <a:ln w="127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0" scaled="0"/>
              </a:gra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接连接符 15"/>
          <p:cNvCxnSpPr/>
          <p:nvPr/>
        </p:nvCxnSpPr>
        <p:spPr>
          <a:xfrm>
            <a:off x="-3475512" y="6372265"/>
            <a:ext cx="4094480" cy="0"/>
          </a:xfrm>
          <a:prstGeom prst="line">
            <a:avLst/>
          </a:prstGeom>
          <a:ln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625600" y="3632200"/>
            <a:ext cx="47752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dist" fontAlgn="auto">
              <a:defRPr/>
            </a:pP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LEAST COMMON MULTIPLE</a:t>
            </a:r>
            <a:endParaRPr lang="zh-CN" altLang="en-US" sz="1600" noProof="1">
              <a:solidFill>
                <a:schemeClr val="bg1">
                  <a:lumMod val="50000"/>
                </a:schemeClr>
              </a:solidFill>
              <a:latin typeface="OPPOSans R" panose="00020600040101010101" pitchFamily="18" charset="-122"/>
              <a:ea typeface="OPPOSans R" panose="00020600040101010101" pitchFamily="18" charset="-122"/>
              <a:cs typeface="黑体" panose="02010609060101010101" charset="-122"/>
              <a:sym typeface="OPPOSans R" panose="00020600040101010101" pitchFamily="18" charset="-122"/>
            </a:endParaRPr>
          </a:p>
        </p:txBody>
      </p:sp>
      <p:sp>
        <p:nvSpPr>
          <p:cNvPr id="18" name="矩形: 圆角 17"/>
          <p:cNvSpPr/>
          <p:nvPr/>
        </p:nvSpPr>
        <p:spPr>
          <a:xfrm>
            <a:off x="-485644" y="5168337"/>
            <a:ext cx="8971540" cy="29997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3209658" y="5708418"/>
            <a:ext cx="8971540" cy="29997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5000"/>
                  <a:alpha val="31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-485644" y="-370328"/>
            <a:ext cx="1599686" cy="1599686"/>
            <a:chOff x="-913255" y="-746252"/>
            <a:chExt cx="2362708" cy="2362708"/>
          </a:xfrm>
        </p:grpSpPr>
        <p:sp>
          <p:nvSpPr>
            <p:cNvPr id="4" name="椭圆 3"/>
            <p:cNvSpPr/>
            <p:nvPr/>
          </p:nvSpPr>
          <p:spPr>
            <a:xfrm>
              <a:off x="-913255" y="-746252"/>
              <a:ext cx="2362708" cy="23627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-479691" y="-312688"/>
              <a:ext cx="1495581" cy="149558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FandolFang R" panose="00000500000000000000" pitchFamily="50" charset="-122"/>
                <a:ea typeface="FandolFang R" panose="00000500000000000000" pitchFamily="50" charset="-122"/>
              </a:endParaRPr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0" y="2252943"/>
            <a:ext cx="4926904" cy="0"/>
          </a:xfrm>
          <a:prstGeom prst="line">
            <a:avLst/>
          </a:prstGeom>
          <a:ln w="6350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0" scaled="0"/>
            </a:gra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796925" y="1658685"/>
            <a:ext cx="9693275" cy="5971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zh-CN" altLang="en-US" sz="2400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把</a:t>
            </a:r>
            <a:r>
              <a:rPr lang="en-US" altLang="zh-CN" sz="2400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的倍数、公倍数填在相应的位置，并圈出它们的最小公倍数。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821112" y="2677858"/>
            <a:ext cx="2413000" cy="5971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3190876" y="3317620"/>
            <a:ext cx="3971925" cy="1446212"/>
          </a:xfrm>
          <a:prstGeom prst="ellipse">
            <a:avLst/>
          </a:prstGeom>
          <a:noFill/>
          <a:ln w="19050" algn="ctr">
            <a:solidFill>
              <a:srgbClr val="008000"/>
            </a:solidFill>
            <a:rou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50000"/>
              </a:lnSpc>
              <a:defRPr/>
            </a:pPr>
            <a:endParaRPr lang="zh-CN" altLang="en-US" sz="3600" baseline="300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5111751" y="3317620"/>
            <a:ext cx="3817937" cy="1446212"/>
          </a:xfrm>
          <a:prstGeom prst="ellipse">
            <a:avLst/>
          </a:prstGeom>
          <a:noFill/>
          <a:ln w="19050" algn="ctr">
            <a:solidFill>
              <a:srgbClr val="CC0066"/>
            </a:solidFill>
            <a:rou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50000"/>
              </a:lnSpc>
              <a:defRPr/>
            </a:pPr>
            <a:endParaRPr lang="zh-CN" altLang="en-US" sz="3600" baseline="300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6096000" y="2676270"/>
            <a:ext cx="2413000" cy="5971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</a:t>
            </a:r>
          </a:p>
        </p:txBody>
      </p:sp>
      <p:sp>
        <p:nvSpPr>
          <p:cNvPr id="18" name="AutoShape 33"/>
          <p:cNvSpPr>
            <a:spLocks noChangeArrowheads="1"/>
          </p:cNvSpPr>
          <p:nvPr/>
        </p:nvSpPr>
        <p:spPr bwMode="auto">
          <a:xfrm>
            <a:off x="6067426" y="4668582"/>
            <a:ext cx="166687" cy="503238"/>
          </a:xfrm>
          <a:prstGeom prst="downArrow">
            <a:avLst>
              <a:gd name="adj1" fmla="val 50000"/>
              <a:gd name="adj2" fmla="val 116728"/>
            </a:avLst>
          </a:prstGeom>
          <a:solidFill>
            <a:srgbClr val="33CCCC"/>
          </a:solidFill>
          <a:ln w="12700" algn="ctr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zh-CN" altLang="en-US" sz="36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7419" name="Text Box 34"/>
          <p:cNvSpPr txBox="1">
            <a:spLocks noChangeArrowheads="1"/>
          </p:cNvSpPr>
          <p:nvPr/>
        </p:nvSpPr>
        <p:spPr bwMode="auto">
          <a:xfrm>
            <a:off x="4805363" y="5243258"/>
            <a:ext cx="2989263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的公倍数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05201" y="3476371"/>
            <a:ext cx="433387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400676" y="3592258"/>
            <a:ext cx="433387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986212" y="3476371"/>
            <a:ext cx="433388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5837238" y="3552571"/>
            <a:ext cx="792163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486400" y="4009771"/>
            <a:ext cx="709612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18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456112" y="3501771"/>
            <a:ext cx="725488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15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6459538" y="3628771"/>
            <a:ext cx="931863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352801" y="3933571"/>
            <a:ext cx="79692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21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4572000" y="4162171"/>
            <a:ext cx="6096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r>
              <a:rPr lang="zh-CN" altLang="en-US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6248400" y="4035171"/>
            <a:ext cx="6096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r>
              <a:rPr lang="zh-CN" altLang="en-US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5386387" y="3727196"/>
            <a:ext cx="433388" cy="382587"/>
          </a:xfrm>
          <a:prstGeom prst="ellipse">
            <a:avLst/>
          </a:prstGeom>
          <a:solidFill>
            <a:srgbClr val="FF0000">
              <a:alpha val="0"/>
            </a:srgbClr>
          </a:solidFill>
          <a:ln w="28575" algn="ctr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zh-CN" altLang="en-US" sz="3600">
              <a:solidFill>
                <a:srgbClr val="0000FF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995738" y="4009771"/>
            <a:ext cx="881063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00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  <p:bldP spid="3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6" y="1149350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5"/>
          <p:cNvSpPr txBox="1">
            <a:spLocks noChangeArrowheads="1"/>
          </p:cNvSpPr>
          <p:nvPr/>
        </p:nvSpPr>
        <p:spPr bwMode="auto">
          <a:xfrm>
            <a:off x="1168400" y="1122364"/>
            <a:ext cx="1976438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 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</a:p>
        </p:txBody>
      </p:sp>
      <p:sp>
        <p:nvSpPr>
          <p:cNvPr id="18436" name="文本框 7"/>
          <p:cNvSpPr txBox="1">
            <a:spLocks noChangeArrowheads="1"/>
          </p:cNvSpPr>
          <p:nvPr/>
        </p:nvSpPr>
        <p:spPr bwMode="auto">
          <a:xfrm>
            <a:off x="3275014" y="1141413"/>
            <a:ext cx="780732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求两个数的最小公倍数的方法（重点）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085850" y="1862138"/>
            <a:ext cx="985838" cy="871537"/>
            <a:chOff x="631889" y="1065590"/>
            <a:chExt cx="863600" cy="658812"/>
          </a:xfrm>
        </p:grpSpPr>
        <p:pic>
          <p:nvPicPr>
            <p:cNvPr id="1843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89" y="1065590"/>
              <a:ext cx="863600" cy="65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9" name="文本框 26"/>
            <p:cNvSpPr txBox="1">
              <a:spLocks noChangeArrowheads="1"/>
            </p:cNvSpPr>
            <p:nvPr/>
          </p:nvSpPr>
          <p:spPr bwMode="auto">
            <a:xfrm>
              <a:off x="846743" y="1132815"/>
              <a:ext cx="563735" cy="451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>
                  <a:solidFill>
                    <a:srgbClr val="0168B7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</a:t>
              </a:r>
            </a:p>
          </p:txBody>
        </p:sp>
      </p:grp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49463" y="1911350"/>
            <a:ext cx="93726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怎样求6和8的最小公倍数？</a:t>
            </a:r>
          </a:p>
        </p:txBody>
      </p:sp>
      <p:sp>
        <p:nvSpPr>
          <p:cNvPr id="18443" name="AutoShape 27"/>
          <p:cNvSpPr>
            <a:spLocks noChangeArrowheads="1"/>
          </p:cNvSpPr>
          <p:nvPr/>
        </p:nvSpPr>
        <p:spPr bwMode="auto">
          <a:xfrm>
            <a:off x="3447016" y="4964360"/>
            <a:ext cx="5589033" cy="867912"/>
          </a:xfrm>
          <a:prstGeom prst="wedgeRoundRectCallout">
            <a:avLst>
              <a:gd name="adj1" fmla="val -55384"/>
              <a:gd name="adj2" fmla="val -14167"/>
              <a:gd name="adj3" fmla="val 16667"/>
            </a:avLst>
          </a:prstGeom>
          <a:solidFill>
            <a:srgbClr val="FFFFFF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6和8的公倍数有很多。</a:t>
            </a:r>
          </a:p>
        </p:txBody>
      </p:sp>
      <p:grpSp>
        <p:nvGrpSpPr>
          <p:cNvPr id="17420" name="组合 4"/>
          <p:cNvGrpSpPr/>
          <p:nvPr/>
        </p:nvGrpSpPr>
        <p:grpSpPr bwMode="auto">
          <a:xfrm>
            <a:off x="2479676" y="4597979"/>
            <a:ext cx="7977538" cy="1823487"/>
            <a:chOff x="3738" y="7663"/>
            <a:chExt cx="12564" cy="2872"/>
          </a:xfrm>
        </p:grpSpPr>
        <p:pic>
          <p:nvPicPr>
            <p:cNvPr id="18445" name="Picture 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308" y="7663"/>
              <a:ext cx="1994" cy="2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6" name="AutoShape 27"/>
            <p:cNvSpPr>
              <a:spLocks noChangeArrowheads="1"/>
            </p:cNvSpPr>
            <p:nvPr/>
          </p:nvSpPr>
          <p:spPr bwMode="auto">
            <a:xfrm>
              <a:off x="3738" y="8002"/>
              <a:ext cx="10316" cy="2195"/>
            </a:xfrm>
            <a:prstGeom prst="wedgeRoundRectCallout">
              <a:avLst>
                <a:gd name="adj1" fmla="val 54139"/>
                <a:gd name="adj2" fmla="val -20852"/>
                <a:gd name="adj3" fmla="val 16667"/>
              </a:avLst>
            </a:prstGeom>
            <a:solidFill>
              <a:srgbClr val="FFFFFF"/>
            </a:solidFill>
            <a:ln w="25400">
              <a:solidFill>
                <a:srgbClr val="00B0F0"/>
              </a:solidFill>
              <a:miter lim="800000"/>
            </a:ln>
          </p:spPr>
          <p:txBody>
            <a:bodyPr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它们的公倍数为24，48，…最小公倍数为24。</a:t>
              </a:r>
            </a:p>
          </p:txBody>
        </p:sp>
      </p:grp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1168400" y="2901951"/>
            <a:ext cx="101473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的倍数：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endParaRPr lang="zh-CN" altLang="en-US" sz="24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1168400" y="3695701"/>
            <a:ext cx="8936038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的倍数：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40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endParaRPr lang="zh-CN" altLang="en-US" sz="24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对话气泡: 圆角矩形 10"/>
          <p:cNvSpPr/>
          <p:nvPr/>
        </p:nvSpPr>
        <p:spPr>
          <a:xfrm>
            <a:off x="1115604" y="1149475"/>
            <a:ext cx="4332287" cy="771525"/>
          </a:xfrm>
          <a:prstGeom prst="wedgeRoundRectCallout">
            <a:avLst>
              <a:gd name="adj1" fmla="val -54121"/>
              <a:gd name="adj2" fmla="val -17103"/>
              <a:gd name="adj3" fmla="val 16667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还有其它方法吗？</a:t>
            </a:r>
            <a:endParaRPr lang="zh-CN" altLang="en-US" sz="2400" b="1" dirty="0">
              <a:solidFill>
                <a:schemeClr val="tx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331914" y="1860550"/>
            <a:ext cx="9297987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的倍数：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40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</p:txBody>
      </p:sp>
      <p:grpSp>
        <p:nvGrpSpPr>
          <p:cNvPr id="3" name="组合 17"/>
          <p:cNvGrpSpPr/>
          <p:nvPr/>
        </p:nvGrpSpPr>
        <p:grpSpPr bwMode="auto">
          <a:xfrm>
            <a:off x="1331913" y="3062783"/>
            <a:ext cx="9389723" cy="2021857"/>
            <a:chOff x="-429874" y="3515649"/>
            <a:chExt cx="9389992" cy="2022838"/>
          </a:xfrm>
        </p:grpSpPr>
        <p:pic>
          <p:nvPicPr>
            <p:cNvPr id="19460" name="Picture 3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26" y="3515649"/>
              <a:ext cx="1403592" cy="202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1" name="AutoShape 27"/>
            <p:cNvSpPr>
              <a:spLocks noChangeArrowheads="1"/>
            </p:cNvSpPr>
            <p:nvPr/>
          </p:nvSpPr>
          <p:spPr bwMode="auto">
            <a:xfrm>
              <a:off x="-429874" y="3561215"/>
              <a:ext cx="7642444" cy="1519725"/>
            </a:xfrm>
            <a:prstGeom prst="wedgeRoundRectCallout">
              <a:avLst>
                <a:gd name="adj1" fmla="val 54889"/>
                <a:gd name="adj2" fmla="val -24301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我在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的倍数中圈出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6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的倍数，其中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24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最小，即</a:t>
              </a: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6</a:t>
              </a: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</a:t>
              </a: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  <a:r>
                <a:rPr lang="zh-CN" altLang="en-US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的最小公倍数是</a:t>
              </a:r>
              <a:r>
                <a:rPr lang="en-US" altLang="zh-CN" sz="2400" b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24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。</a:t>
              </a: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75581" y="5277941"/>
            <a:ext cx="9240838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noProof="1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你还有其他方法吗？和同学讨论一下。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7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1125538" y="1979152"/>
            <a:ext cx="10012362" cy="225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的公倍数有：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  <a:endParaRPr lang="en-US" altLang="zh-CN" sz="2400" b="1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观察一下，两个数的公倍数和它们的最小公倍数之间有什么关系</a:t>
            </a: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723" y="1593850"/>
            <a:ext cx="1729167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8278814" y="1468438"/>
            <a:ext cx="3030537" cy="2443162"/>
          </a:xfrm>
          <a:prstGeom prst="wedgeRoundRectCallout">
            <a:avLst>
              <a:gd name="adj1" fmla="val -57583"/>
              <a:gd name="adj2" fmla="val -20611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我们再找其他的数验证一下吧。</a:t>
            </a: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619126" y="1468438"/>
            <a:ext cx="3630613" cy="1829363"/>
          </a:xfrm>
          <a:prstGeom prst="wedgeRoundRectCallout">
            <a:avLst>
              <a:gd name="adj1" fmla="val 60657"/>
              <a:gd name="adj2" fmla="val -14579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48÷24=2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，两个数的公倍数都是最小公倍数的倍数吧？</a:t>
            </a:r>
          </a:p>
        </p:txBody>
      </p:sp>
      <p:pic>
        <p:nvPicPr>
          <p:cNvPr id="10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34" y="1365250"/>
            <a:ext cx="1459082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063614" y="4157664"/>
            <a:ext cx="1810111" cy="170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72 ÷24 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96 ÷24 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……</a:t>
            </a:r>
            <a:endParaRPr lang="zh-CN" altLang="en-US" sz="2400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835026" y="1579564"/>
            <a:ext cx="10861675" cy="295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我们也可以利用分解质因数的方法，比较简便地求出两个数的最小公倍数。例如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60 = 2×2×3×5              42 = 2×3×7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60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42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的最小公倍数：</a:t>
            </a:r>
            <a:endParaRPr lang="en-US" altLang="zh-CN" sz="2400" b="1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2×3×2×5×7 = 420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3"/>
          <p:cNvGrpSpPr/>
          <p:nvPr/>
        </p:nvGrpSpPr>
        <p:grpSpPr bwMode="auto">
          <a:xfrm>
            <a:off x="672545" y="1039900"/>
            <a:ext cx="9605075" cy="1637624"/>
            <a:chOff x="926154" y="2913086"/>
            <a:chExt cx="7383795" cy="1259453"/>
          </a:xfrm>
        </p:grpSpPr>
        <p:pic>
          <p:nvPicPr>
            <p:cNvPr id="24578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154" y="2913086"/>
              <a:ext cx="992939" cy="1259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对话气泡: 圆角矩形 13"/>
            <p:cNvSpPr/>
            <p:nvPr/>
          </p:nvSpPr>
          <p:spPr>
            <a:xfrm>
              <a:off x="2232491" y="3173607"/>
              <a:ext cx="6077458" cy="692253"/>
            </a:xfrm>
            <a:prstGeom prst="wedgeRoundRectCallout">
              <a:avLst>
                <a:gd name="adj1" fmla="val -53880"/>
                <a:gd name="adj2" fmla="val -5500"/>
                <a:gd name="adj3" fmla="val 16667"/>
              </a:avLst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为了简便，通常写成下面的形式。</a:t>
              </a:r>
            </a:p>
          </p:txBody>
        </p:sp>
      </p:grpSp>
      <p:sp>
        <p:nvSpPr>
          <p:cNvPr id="30" name="文本框 2"/>
          <p:cNvSpPr txBox="1">
            <a:spLocks noChangeArrowheads="1"/>
          </p:cNvSpPr>
          <p:nvPr/>
        </p:nvSpPr>
        <p:spPr bwMode="auto">
          <a:xfrm>
            <a:off x="2892426" y="2457450"/>
            <a:ext cx="185737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60  42</a:t>
            </a:r>
          </a:p>
        </p:txBody>
      </p:sp>
      <p:grpSp>
        <p:nvGrpSpPr>
          <p:cNvPr id="4" name="组合 30"/>
          <p:cNvGrpSpPr/>
          <p:nvPr/>
        </p:nvGrpSpPr>
        <p:grpSpPr bwMode="auto">
          <a:xfrm>
            <a:off x="2738439" y="2393950"/>
            <a:ext cx="1843087" cy="762000"/>
            <a:chOff x="3120128" y="2554736"/>
            <a:chExt cx="1416972" cy="584775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3126230" y="2554736"/>
              <a:ext cx="0" cy="584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3120128" y="3133420"/>
              <a:ext cx="1416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11"/>
          <p:cNvSpPr txBox="1">
            <a:spLocks noChangeArrowheads="1"/>
          </p:cNvSpPr>
          <p:nvPr/>
        </p:nvSpPr>
        <p:spPr bwMode="auto">
          <a:xfrm>
            <a:off x="2114550" y="2447925"/>
            <a:ext cx="52705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33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</a:p>
        </p:txBody>
      </p:sp>
      <p:sp>
        <p:nvSpPr>
          <p:cNvPr id="35" name="文本框 12"/>
          <p:cNvSpPr txBox="1">
            <a:spLocks noChangeArrowheads="1"/>
          </p:cNvSpPr>
          <p:nvPr/>
        </p:nvSpPr>
        <p:spPr bwMode="auto">
          <a:xfrm>
            <a:off x="2897188" y="3273425"/>
            <a:ext cx="1058862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33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</a:p>
        </p:txBody>
      </p:sp>
      <p:sp>
        <p:nvSpPr>
          <p:cNvPr id="36" name="文本框 13"/>
          <p:cNvSpPr txBox="1">
            <a:spLocks noChangeArrowheads="1"/>
          </p:cNvSpPr>
          <p:nvPr/>
        </p:nvSpPr>
        <p:spPr bwMode="auto">
          <a:xfrm>
            <a:off x="3700463" y="3241675"/>
            <a:ext cx="957262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33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21</a:t>
            </a:r>
          </a:p>
        </p:txBody>
      </p:sp>
      <p:grpSp>
        <p:nvGrpSpPr>
          <p:cNvPr id="5" name="组合 36"/>
          <p:cNvGrpSpPr/>
          <p:nvPr/>
        </p:nvGrpSpPr>
        <p:grpSpPr bwMode="auto">
          <a:xfrm>
            <a:off x="2892425" y="3170239"/>
            <a:ext cx="1843088" cy="758825"/>
            <a:chOff x="3120128" y="2554736"/>
            <a:chExt cx="1416972" cy="584775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3126231" y="2554736"/>
              <a:ext cx="0" cy="584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3120128" y="3133394"/>
              <a:ext cx="14169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文本框 17"/>
          <p:cNvSpPr txBox="1">
            <a:spLocks noChangeArrowheads="1"/>
          </p:cNvSpPr>
          <p:nvPr/>
        </p:nvSpPr>
        <p:spPr bwMode="auto">
          <a:xfrm>
            <a:off x="2343150" y="3267075"/>
            <a:ext cx="52705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33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</a:p>
        </p:txBody>
      </p:sp>
      <p:sp>
        <p:nvSpPr>
          <p:cNvPr id="41" name="文本框 18"/>
          <p:cNvSpPr txBox="1">
            <a:spLocks noChangeArrowheads="1"/>
          </p:cNvSpPr>
          <p:nvPr/>
        </p:nvSpPr>
        <p:spPr bwMode="auto">
          <a:xfrm>
            <a:off x="2906713" y="3913189"/>
            <a:ext cx="128905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33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</a:p>
        </p:txBody>
      </p:sp>
      <p:sp>
        <p:nvSpPr>
          <p:cNvPr id="42" name="文本框 19"/>
          <p:cNvSpPr txBox="1">
            <a:spLocks noChangeArrowheads="1"/>
          </p:cNvSpPr>
          <p:nvPr/>
        </p:nvSpPr>
        <p:spPr bwMode="auto">
          <a:xfrm>
            <a:off x="3978275" y="3919539"/>
            <a:ext cx="8128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33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716464" y="2492375"/>
            <a:ext cx="574357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用公有的质因数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除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703764" y="3186114"/>
            <a:ext cx="6053137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用公有的质因数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除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03763" y="3892551"/>
            <a:ext cx="77216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除到两个商只有公因数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为止。</a:t>
            </a: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1903413" y="4779065"/>
            <a:ext cx="7035800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 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42 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的最小公倍数：</a:t>
            </a:r>
            <a:endParaRPr lang="en-US" altLang="zh-CN" sz="2400" b="1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2×3×10×7 = 420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5" grpId="0"/>
      <p:bldP spid="36" grpId="0"/>
      <p:bldP spid="40" grpId="0"/>
      <p:bldP spid="41" grpId="0"/>
      <p:bldP spid="42" grpId="0"/>
      <p:bldP spid="43" grpId="0"/>
      <p:bldP spid="46" grpId="0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文本框 1"/>
          <p:cNvSpPr txBox="1">
            <a:spLocks noChangeArrowheads="1"/>
          </p:cNvSpPr>
          <p:nvPr/>
        </p:nvSpPr>
        <p:spPr bwMode="auto">
          <a:xfrm>
            <a:off x="660400" y="2157886"/>
            <a:ext cx="10980994" cy="1474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求两个数的最小公倍数的方法：</a:t>
            </a:r>
            <a:endParaRPr lang="en-US" altLang="zh-CN" sz="24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（1）列举法。（2）筛选法。（3）分解质因数法。（4）短除法。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文本框 1"/>
          <p:cNvSpPr txBox="1">
            <a:spLocks noChangeArrowheads="1"/>
          </p:cNvSpPr>
          <p:nvPr/>
        </p:nvSpPr>
        <p:spPr bwMode="auto">
          <a:xfrm>
            <a:off x="1242962" y="1246341"/>
            <a:ext cx="10366375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找出下列每组数的最小公倍数。你发现了什么？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 和 6   2 和 8   5 和 6   4 和 9   3 和 9   5 和 10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46775" y="2559050"/>
            <a:ext cx="6997700" cy="336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>
            <a:spLocks noChangeArrowheads="1"/>
          </p:cNvSpPr>
          <p:nvPr/>
        </p:nvSpPr>
        <p:spPr bwMode="auto">
          <a:xfrm>
            <a:off x="1236664" y="1593953"/>
            <a:ext cx="10004425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 和 6、2 和 8、3 和 9、5 和 10 每组中的两个数都是倍数关系，每组中两个数的最小公倍数是这两个数中的较大数。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54651" y="3515748"/>
            <a:ext cx="1000442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发现：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当两个数成倍数关系时，较大数就是这两个数的最小公倍数。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962025" y="2193926"/>
            <a:ext cx="10274300" cy="170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1.理解公倍数和最小公倍数的意义。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（重点）</a:t>
            </a:r>
            <a:endParaRPr lang="zh-CN" altLang="en-US" sz="2400" b="1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2.掌握求两个数的最小公倍数的方法，会求两个数的最小公倍数。 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难点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1"/>
          <p:cNvSpPr txBox="1">
            <a:spLocks noChangeArrowheads="1"/>
          </p:cNvSpPr>
          <p:nvPr/>
        </p:nvSpPr>
        <p:spPr bwMode="auto">
          <a:xfrm>
            <a:off x="660400" y="1762997"/>
            <a:ext cx="10858500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 和 6、4 和 9 每组中的两个数都是互质数，每组中两个数的最小公倍数是这两个数的积。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84148" y="3549037"/>
            <a:ext cx="1000442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发现：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当两个数是互质数时，这两个数的积就是它们的最小公倍数。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文本框 3"/>
          <p:cNvSpPr txBox="1">
            <a:spLocks noChangeArrowheads="1"/>
          </p:cNvSpPr>
          <p:nvPr/>
        </p:nvSpPr>
        <p:spPr bwMode="auto">
          <a:xfrm>
            <a:off x="1041401" y="1657549"/>
            <a:ext cx="10298112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例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判断：两个数的公倍数一定比这两个数都大。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        )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                                                                 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879835" y="2972007"/>
            <a:ext cx="11053777" cy="1151365"/>
            <a:chOff x="1378" y="6563"/>
            <a:chExt cx="17407" cy="1814"/>
          </a:xfrm>
        </p:grpSpPr>
        <p:pic>
          <p:nvPicPr>
            <p:cNvPr id="30723" name="图片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8" y="6563"/>
              <a:ext cx="2439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4" name="文本框 5"/>
            <p:cNvSpPr txBox="1">
              <a:spLocks noChangeArrowheads="1"/>
            </p:cNvSpPr>
            <p:nvPr/>
          </p:nvSpPr>
          <p:spPr bwMode="auto">
            <a:xfrm>
              <a:off x="2183" y="6563"/>
              <a:ext cx="16602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                 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此题</a:t>
              </a:r>
              <a:r>
                <a:rPr lang="zh-CN" altLang="zh-CN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错在没有真正理解最简分数的意义，最简分数的分子和分母有公因数 1。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930792" y="1657549"/>
            <a:ext cx="1160462" cy="58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√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930792" y="1657549"/>
            <a:ext cx="116205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×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971577" y="1754114"/>
            <a:ext cx="2486025" cy="597151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解答错误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3" grpId="0" bldLvl="0" animBg="1"/>
      <p:bldP spid="3" grpId="1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2"/>
          <p:cNvSpPr txBox="1">
            <a:spLocks noChangeArrowheads="1"/>
          </p:cNvSpPr>
          <p:nvPr/>
        </p:nvSpPr>
        <p:spPr bwMode="auto">
          <a:xfrm>
            <a:off x="849313" y="1458134"/>
            <a:ext cx="9971088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1.按照从小到大的顺序，在100以内的数中找出6的倍数和10的倍数，再找出它们的公倍数和最小公倍数。</a:t>
            </a:r>
            <a:endParaRPr lang="zh-CN" altLang="en-US" sz="2400" dirty="0">
              <a:solidFill>
                <a:srgbClr val="00B0F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1051899" y="3110221"/>
            <a:ext cx="9139237" cy="115114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的倍数：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18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42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54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72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78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84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1051899" y="4489758"/>
            <a:ext cx="9139237" cy="5971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的倍数：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70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83649" y="3649971"/>
            <a:ext cx="7386637" cy="115114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的公倍数是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；</a:t>
            </a:r>
            <a:endParaRPr lang="en-US" altLang="zh-CN" b="0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的最小公倍数是</a:t>
            </a:r>
            <a:r>
              <a:rPr lang="en-US" altLang="zh-CN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b="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939801" y="1432601"/>
            <a:ext cx="7026275" cy="59933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求下列每组数的最小公倍数。 </a:t>
            </a:r>
          </a:p>
        </p:txBody>
      </p:sp>
      <p:sp>
        <p:nvSpPr>
          <p:cNvPr id="32770" name="标题 5"/>
          <p:cNvSpPr txBox="1">
            <a:spLocks noChangeArrowheads="1"/>
          </p:cNvSpPr>
          <p:nvPr/>
        </p:nvSpPr>
        <p:spPr bwMode="auto">
          <a:xfrm>
            <a:off x="1918213" y="2031933"/>
            <a:ext cx="9123363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	               6</a:t>
            </a:r>
            <a:r>
              <a:rPr lang="zh-CN" altLang="en-US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15	                 6</a:t>
            </a:r>
            <a:r>
              <a:rPr lang="zh-CN" altLang="en-US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15	               1</a:t>
            </a:r>
            <a:r>
              <a:rPr lang="zh-CN" altLang="en-US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		      4</a:t>
            </a:r>
            <a:r>
              <a:rPr lang="zh-CN" altLang="en-US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solidFill>
                  <a:srgbClr val="1C1C1C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2251998" y="3697037"/>
            <a:ext cx="559769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40</a:t>
            </a: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4325098" y="3697037"/>
            <a:ext cx="559769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7334946" y="3697038"/>
            <a:ext cx="497252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18</a:t>
            </a: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278883" y="4496116"/>
            <a:ext cx="559769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</a:t>
            </a: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418873" y="4496116"/>
            <a:ext cx="372218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7366594" y="4496116"/>
            <a:ext cx="559769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785044" y="1549965"/>
            <a:ext cx="9513888" cy="59933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3.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60 可能是哪两个数的最小公倍数？你能找出几组？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97243" y="2745270"/>
            <a:ext cx="5765800" cy="11511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示例：60 和 3、15 和 4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（答案不唯一）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588399" y="1667951"/>
            <a:ext cx="10777692" cy="73783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4.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有两个数，它们的最大公因数是2，最小公倍数是12，这两个数可能是多少？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283434" y="3203063"/>
            <a:ext cx="5764212" cy="5971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 和 6 或 2 和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5223" y="1539063"/>
            <a:ext cx="5165517" cy="658194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这节课你们都学会了哪些知识？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0400" y="2334226"/>
            <a:ext cx="10858500" cy="2951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1. 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几个数公有的倍数，叫做这几个数的公倍数，其中最小的一个公倍数叫做这几个数的最小公倍数。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求两个数的最小公倍数的方法：</a:t>
            </a:r>
            <a:endParaRPr lang="en-US" altLang="zh-CN" sz="2400" dirty="0">
              <a:solidFill>
                <a:schemeClr val="bg1"/>
              </a:solidFill>
              <a:latin typeface="OPPOSans B" panose="00020600040101010101" pitchFamily="18" charset="-122"/>
              <a:ea typeface="OPPOSans B" panose="00020600040101010101" pitchFamily="18" charset="-122"/>
              <a:cs typeface="OPPOSans R" panose="00020600040101010101" pitchFamily="18" charset="-122"/>
              <a:sym typeface="OPPOSans B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）列举法。（</a:t>
            </a: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）筛选法。（</a:t>
            </a: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）分解质因数法。（</a:t>
            </a:r>
            <a:r>
              <a:rPr lang="en-US" altLang="zh-CN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OPPOSans R" panose="00020600040101010101" pitchFamily="18" charset="-122"/>
                <a:sym typeface="OPPOSans B" panose="00020600040101010101" pitchFamily="18" charset="-122"/>
              </a:rPr>
              <a:t>）短除法。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6"/>
          <p:cNvGrpSpPr/>
          <p:nvPr/>
        </p:nvGrpSpPr>
        <p:grpSpPr bwMode="auto">
          <a:xfrm>
            <a:off x="1501776" y="1651793"/>
            <a:ext cx="9217025" cy="3960813"/>
            <a:chOff x="2107" y="2820"/>
            <a:chExt cx="14514" cy="6236"/>
          </a:xfrm>
        </p:grpSpPr>
        <p:sp>
          <p:nvSpPr>
            <p:cNvPr id="4" name="矩形 3"/>
            <p:cNvSpPr/>
            <p:nvPr/>
          </p:nvSpPr>
          <p:spPr>
            <a:xfrm>
              <a:off x="2107" y="2820"/>
              <a:ext cx="14514" cy="623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8DC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02" y="3091"/>
              <a:ext cx="13724" cy="5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32051" y="2801530"/>
            <a:ext cx="6919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：完成教材相关练习</a:t>
            </a:r>
            <a:r>
              <a:rPr lang="zh-CN" altLang="en-US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2051" y="4033430"/>
            <a:ext cx="754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：完成对应的练习题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841530" y="1392084"/>
            <a:ext cx="10898187" cy="170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○24÷6＝4，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是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○20 以内 5 的倍数有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                    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)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83520" y="2033709"/>
            <a:ext cx="1381125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380028" y="2047706"/>
            <a:ext cx="777875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261522" y="2610330"/>
            <a:ext cx="3706812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</a:t>
            </a:r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15</a:t>
            </a:r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57903" y="2027120"/>
            <a:ext cx="777875" cy="45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53333" y="3429000"/>
            <a:ext cx="8702675" cy="170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倍数的意义：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在整数除法中，如果商是整数而没有余数，我们就说被除数是除数和商的倍数。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6" y="1336372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168400" y="1309386"/>
            <a:ext cx="1976438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 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</a:p>
        </p:txBody>
      </p: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3275013" y="1328436"/>
            <a:ext cx="6202362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公倍数和最小公倍数的意义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085850" y="2178971"/>
            <a:ext cx="985838" cy="871537"/>
            <a:chOff x="631889" y="1065590"/>
            <a:chExt cx="863600" cy="658812"/>
          </a:xfrm>
        </p:grpSpPr>
        <p:pic>
          <p:nvPicPr>
            <p:cNvPr id="819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89" y="1065590"/>
              <a:ext cx="863600" cy="65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文本框 26"/>
            <p:cNvSpPr txBox="1">
              <a:spLocks noChangeArrowheads="1"/>
            </p:cNvSpPr>
            <p:nvPr/>
          </p:nvSpPr>
          <p:spPr bwMode="auto">
            <a:xfrm>
              <a:off x="846743" y="1132815"/>
              <a:ext cx="563735" cy="451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>
                  <a:solidFill>
                    <a:srgbClr val="0168B7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</p:txBody>
        </p:sp>
      </p:grp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49463" y="2228184"/>
            <a:ext cx="93726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zh-CN" altLang="zh-CN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公有的倍数是哪几个？公有的最小倍数是多少？</a:t>
            </a:r>
            <a:endParaRPr lang="zh-CN" altLang="en-US" sz="24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pic>
        <p:nvPicPr>
          <p:cNvPr id="15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19" y="3490914"/>
            <a:ext cx="111617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3490914" y="3490914"/>
            <a:ext cx="5589587" cy="1457325"/>
          </a:xfrm>
          <a:prstGeom prst="wedgeRoundRectCallout">
            <a:avLst>
              <a:gd name="adj1" fmla="val -55384"/>
              <a:gd name="adj2" fmla="val -14167"/>
              <a:gd name="adj3" fmla="val 16667"/>
            </a:avLst>
          </a:prstGeom>
          <a:solidFill>
            <a:srgbClr val="FFFFFF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想一想，怎么求4和6公有的倍数呢？</a:t>
            </a:r>
          </a:p>
        </p:txBody>
      </p:sp>
      <p:pic>
        <p:nvPicPr>
          <p:cNvPr id="6154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201" y="4810141"/>
            <a:ext cx="1426144" cy="180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7"/>
          <p:cNvSpPr>
            <a:spLocks noChangeArrowheads="1"/>
          </p:cNvSpPr>
          <p:nvPr/>
        </p:nvSpPr>
        <p:spPr bwMode="auto">
          <a:xfrm>
            <a:off x="3490914" y="5226050"/>
            <a:ext cx="5475287" cy="1392238"/>
          </a:xfrm>
          <a:prstGeom prst="wedgeRoundRectCallout">
            <a:avLst>
              <a:gd name="adj1" fmla="val 54139"/>
              <a:gd name="adj2" fmla="val -20852"/>
              <a:gd name="adj3" fmla="val 16667"/>
            </a:avLst>
          </a:prstGeom>
          <a:solidFill>
            <a:srgbClr val="FFFFFF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可以先分别找出4和6的倍数。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bldLvl="0" animBg="1"/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39955" y="1803195"/>
            <a:ext cx="11145837" cy="295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的倍数有：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的倍数有： 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18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</a:t>
            </a: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公有的倍数有：</a:t>
            </a: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 dirty="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其中公有的最小倍数是</a:t>
            </a:r>
            <a:r>
              <a:rPr lang="en-US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25"/>
          <p:cNvGrpSpPr/>
          <p:nvPr/>
        </p:nvGrpSpPr>
        <p:grpSpPr bwMode="auto">
          <a:xfrm>
            <a:off x="1494240" y="1512885"/>
            <a:ext cx="5761429" cy="1874841"/>
            <a:chOff x="-2793798" y="2228866"/>
            <a:chExt cx="5760548" cy="1875863"/>
          </a:xfrm>
        </p:grpSpPr>
        <p:sp>
          <p:nvSpPr>
            <p:cNvPr id="27" name="对话气泡: 圆角矩形 10"/>
            <p:cNvSpPr/>
            <p:nvPr/>
          </p:nvSpPr>
          <p:spPr>
            <a:xfrm>
              <a:off x="-1204562" y="2429002"/>
              <a:ext cx="4171312" cy="771945"/>
            </a:xfrm>
            <a:prstGeom prst="wedgeRoundRectCallout">
              <a:avLst>
                <a:gd name="adj1" fmla="val -54121"/>
                <a:gd name="adj2" fmla="val -17103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zh-CN" altLang="en-US" sz="2400" b="1" noProof="1">
                  <a:solidFill>
                    <a:schemeClr val="tx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还可以这样表示。</a:t>
              </a:r>
              <a:endParaRPr lang="zh-CN" altLang="en-US" sz="2400" b="1" dirty="0">
                <a:solidFill>
                  <a:schemeClr val="tx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pic>
          <p:nvPicPr>
            <p:cNvPr id="11267" name="图片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93798" y="2228866"/>
              <a:ext cx="1478522" cy="187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2649538" y="3544889"/>
            <a:ext cx="5040312" cy="1800225"/>
          </a:xfrm>
          <a:prstGeom prst="ellipse">
            <a:avLst/>
          </a:prstGeom>
          <a:noFill/>
          <a:ln w="254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36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39" name="Oval 15"/>
          <p:cNvSpPr>
            <a:spLocks noChangeArrowheads="1"/>
          </p:cNvSpPr>
          <p:nvPr/>
        </p:nvSpPr>
        <p:spPr bwMode="auto">
          <a:xfrm>
            <a:off x="5316538" y="3597276"/>
            <a:ext cx="5040312" cy="1800225"/>
          </a:xfrm>
          <a:prstGeom prst="ellipse">
            <a:avLst/>
          </a:prstGeom>
          <a:noFill/>
          <a:ln w="25400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36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959226" y="2898776"/>
            <a:ext cx="2638425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450138" y="2952751"/>
            <a:ext cx="1905000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的倍数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3502025" y="3567113"/>
            <a:ext cx="2362200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7740651" y="3970338"/>
            <a:ext cx="2365375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18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30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621338" y="3925888"/>
            <a:ext cx="1828800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    36</a:t>
            </a:r>
            <a:r>
              <a: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</a:t>
            </a:r>
            <a:endParaRPr lang="zh-CN" altLang="en-US" sz="24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40" name="AutoShape 19"/>
          <p:cNvSpPr>
            <a:spLocks noChangeArrowheads="1"/>
          </p:cNvSpPr>
          <p:nvPr/>
        </p:nvSpPr>
        <p:spPr bwMode="auto">
          <a:xfrm>
            <a:off x="6307139" y="5254626"/>
            <a:ext cx="142875" cy="423863"/>
          </a:xfrm>
          <a:prstGeom prst="downArrow">
            <a:avLst>
              <a:gd name="adj1" fmla="val 50000"/>
              <a:gd name="adj2" fmla="val 123089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3600" b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5316538" y="5627689"/>
            <a:ext cx="2375971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的公倍数</a:t>
            </a:r>
          </a:p>
        </p:txBody>
      </p:sp>
      <p:sp>
        <p:nvSpPr>
          <p:cNvPr id="2" name="Oval 29"/>
          <p:cNvSpPr>
            <a:spLocks noChangeArrowheads="1"/>
          </p:cNvSpPr>
          <p:nvPr/>
        </p:nvSpPr>
        <p:spPr bwMode="auto">
          <a:xfrm>
            <a:off x="5316538" y="3773488"/>
            <a:ext cx="2362200" cy="1371600"/>
          </a:xfrm>
          <a:prstGeom prst="ellipse">
            <a:avLst/>
          </a:prstGeom>
          <a:solidFill>
            <a:srgbClr val="FFFFCC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36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39" grpId="0" bldLvl="0" animBg="1"/>
      <p:bldP spid="32" grpId="0"/>
      <p:bldP spid="33" grpId="0"/>
      <p:bldP spid="34" grpId="0"/>
      <p:bldP spid="37" grpId="0"/>
      <p:bldP spid="28" grpId="0"/>
      <p:bldP spid="40" grpId="0" bldLvl="0" animBg="1"/>
      <p:bldP spid="41" grpId="0"/>
      <p:bldP spid="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1214438" y="4262439"/>
            <a:ext cx="10171112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12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24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36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… 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是 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 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和 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公有的倍数，叫做它们的</a:t>
            </a: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公倍数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。其中</a:t>
            </a:r>
            <a:r>
              <a:rPr lang="en-US" altLang="zh-CN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, 12</a:t>
            </a:r>
            <a:r>
              <a:rPr lang="en-US" altLang="zh-CN" sz="2400" b="1" baseline="30000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是最小的公倍数，叫做它们的</a:t>
            </a: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最小公倍数</a:t>
            </a: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 </a:t>
            </a:r>
          </a:p>
        </p:txBody>
      </p:sp>
      <p:grpSp>
        <p:nvGrpSpPr>
          <p:cNvPr id="13314" name="组合 8"/>
          <p:cNvGrpSpPr/>
          <p:nvPr/>
        </p:nvGrpSpPr>
        <p:grpSpPr bwMode="auto">
          <a:xfrm>
            <a:off x="2308226" y="949325"/>
            <a:ext cx="7707313" cy="3324243"/>
            <a:chOff x="3938" y="4566"/>
            <a:chExt cx="12138" cy="5237"/>
          </a:xfrm>
        </p:grpSpPr>
        <p:sp>
          <p:nvSpPr>
            <p:cNvPr id="13315" name="Oval 14"/>
            <p:cNvSpPr>
              <a:spLocks noChangeArrowheads="1"/>
            </p:cNvSpPr>
            <p:nvPr/>
          </p:nvSpPr>
          <p:spPr bwMode="auto">
            <a:xfrm>
              <a:off x="3938" y="5582"/>
              <a:ext cx="7937" cy="2835"/>
            </a:xfrm>
            <a:prstGeom prst="ellipse">
              <a:avLst/>
            </a:prstGeom>
            <a:noFill/>
            <a:ln w="25400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</a:pPr>
              <a:endParaRPr lang="zh-CN" altLang="en-US" sz="36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3316" name="Oval 15"/>
            <p:cNvSpPr>
              <a:spLocks noChangeArrowheads="1"/>
            </p:cNvSpPr>
            <p:nvPr/>
          </p:nvSpPr>
          <p:spPr bwMode="auto">
            <a:xfrm>
              <a:off x="8138" y="5664"/>
              <a:ext cx="7938" cy="2836"/>
            </a:xfrm>
            <a:prstGeom prst="ellipse">
              <a:avLst/>
            </a:prstGeom>
            <a:noFill/>
            <a:ln w="254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50000"/>
                </a:lnSpc>
              </a:pPr>
              <a:endParaRPr lang="zh-CN" altLang="en-US" sz="36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3317" name="Text Box 17"/>
            <p:cNvSpPr txBox="1">
              <a:spLocks noChangeArrowheads="1"/>
            </p:cNvSpPr>
            <p:nvPr/>
          </p:nvSpPr>
          <p:spPr bwMode="auto">
            <a:xfrm>
              <a:off x="5999" y="4566"/>
              <a:ext cx="4156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的倍数</a:t>
              </a:r>
            </a:p>
          </p:txBody>
        </p:sp>
        <p:sp>
          <p:nvSpPr>
            <p:cNvPr id="13318" name="Text Box 18"/>
            <p:cNvSpPr txBox="1">
              <a:spLocks noChangeArrowheads="1"/>
            </p:cNvSpPr>
            <p:nvPr/>
          </p:nvSpPr>
          <p:spPr bwMode="auto">
            <a:xfrm>
              <a:off x="11498" y="4649"/>
              <a:ext cx="3000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6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的倍数</a:t>
              </a:r>
            </a:p>
          </p:txBody>
        </p:sp>
        <p:sp>
          <p:nvSpPr>
            <p:cNvPr id="13319" name="Text Box 19"/>
            <p:cNvSpPr txBox="1">
              <a:spLocks noChangeArrowheads="1"/>
            </p:cNvSpPr>
            <p:nvPr/>
          </p:nvSpPr>
          <p:spPr bwMode="auto">
            <a:xfrm>
              <a:off x="5280" y="5617"/>
              <a:ext cx="3720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8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16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20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28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32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…</a:t>
              </a:r>
            </a:p>
          </p:txBody>
        </p:sp>
        <p:sp>
          <p:nvSpPr>
            <p:cNvPr id="13320" name="Text Box 23"/>
            <p:cNvSpPr txBox="1">
              <a:spLocks noChangeArrowheads="1"/>
            </p:cNvSpPr>
            <p:nvPr/>
          </p:nvSpPr>
          <p:spPr bwMode="auto">
            <a:xfrm>
              <a:off x="11954" y="6252"/>
              <a:ext cx="3726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6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18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30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42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…</a:t>
              </a:r>
            </a:p>
          </p:txBody>
        </p:sp>
        <p:sp>
          <p:nvSpPr>
            <p:cNvPr id="13321" name="Text Box 22"/>
            <p:cNvSpPr txBox="1">
              <a:spLocks noChangeArrowheads="1"/>
            </p:cNvSpPr>
            <p:nvPr/>
          </p:nvSpPr>
          <p:spPr bwMode="auto">
            <a:xfrm>
              <a:off x="8618" y="6182"/>
              <a:ext cx="2880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12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24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               36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，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…</a:t>
              </a:r>
              <a:endParaRPr lang="zh-CN" altLang="en-US" sz="24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3322" name="AutoShape 19"/>
            <p:cNvSpPr>
              <a:spLocks noChangeArrowheads="1"/>
            </p:cNvSpPr>
            <p:nvPr/>
          </p:nvSpPr>
          <p:spPr bwMode="auto">
            <a:xfrm>
              <a:off x="9698" y="8274"/>
              <a:ext cx="225" cy="667"/>
            </a:xfrm>
            <a:prstGeom prst="downArrow">
              <a:avLst>
                <a:gd name="adj1" fmla="val 50000"/>
                <a:gd name="adj2" fmla="val 122997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pPr>
                <a:lnSpc>
                  <a:spcPct val="150000"/>
                </a:lnSpc>
              </a:pPr>
              <a:endParaRPr lang="zh-CN" altLang="en-US" sz="3600" b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3323" name="Rectangle 21"/>
            <p:cNvSpPr>
              <a:spLocks noChangeArrowheads="1"/>
            </p:cNvSpPr>
            <p:nvPr/>
          </p:nvSpPr>
          <p:spPr bwMode="auto">
            <a:xfrm>
              <a:off x="7725" y="8862"/>
              <a:ext cx="3742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4 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和 </a:t>
              </a:r>
              <a:r>
                <a:rPr lang="en-US" altLang="zh-CN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6 </a:t>
              </a:r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的公倍数</a:t>
              </a:r>
            </a:p>
          </p:txBody>
        </p:sp>
        <p:sp>
          <p:nvSpPr>
            <p:cNvPr id="13324" name="Oval 29"/>
            <p:cNvSpPr>
              <a:spLocks noChangeArrowheads="1"/>
            </p:cNvSpPr>
            <p:nvPr/>
          </p:nvSpPr>
          <p:spPr bwMode="auto">
            <a:xfrm>
              <a:off x="8138" y="5942"/>
              <a:ext cx="3720" cy="2160"/>
            </a:xfrm>
            <a:prstGeom prst="ellipse">
              <a:avLst/>
            </a:prstGeom>
            <a:solidFill>
              <a:srgbClr val="FFFFCC">
                <a:alpha val="0"/>
              </a:srgbClr>
            </a:solidFill>
            <a:ln w="2857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>
                <a:lnSpc>
                  <a:spcPct val="150000"/>
                </a:lnSpc>
              </a:pPr>
              <a:endParaRPr lang="zh-CN" altLang="en-US" sz="36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9" y="1336675"/>
            <a:ext cx="1426156" cy="1808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132" y="3429000"/>
            <a:ext cx="1508674" cy="2173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2759076" y="1336675"/>
            <a:ext cx="6964363" cy="1284288"/>
          </a:xfrm>
          <a:prstGeom prst="wedgeRoundRectCallout">
            <a:avLst>
              <a:gd name="adj1" fmla="val -55255"/>
              <a:gd name="adj2" fmla="val -15792"/>
              <a:gd name="adj3" fmla="val 16667"/>
            </a:avLst>
          </a:prstGeom>
          <a:solidFill>
            <a:schemeClr val="bg1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B05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想一想，两个数有没有最大的公倍数？</a:t>
            </a:r>
          </a:p>
        </p:txBody>
      </p:sp>
      <p:sp>
        <p:nvSpPr>
          <p:cNvPr id="41" name="AutoShape 27"/>
          <p:cNvSpPr>
            <a:spLocks noChangeArrowheads="1"/>
          </p:cNvSpPr>
          <p:nvPr/>
        </p:nvSpPr>
        <p:spPr bwMode="auto">
          <a:xfrm>
            <a:off x="2759076" y="3068638"/>
            <a:ext cx="7045325" cy="1994975"/>
          </a:xfrm>
          <a:prstGeom prst="wedgeRoundRectCallout">
            <a:avLst>
              <a:gd name="adj1" fmla="val 54889"/>
              <a:gd name="adj2" fmla="val -24301"/>
              <a:gd name="adj3" fmla="val 16667"/>
            </a:avLst>
          </a:prstGeom>
          <a:solidFill>
            <a:schemeClr val="bg1"/>
          </a:solidFill>
          <a:ln w="25400">
            <a:solidFill>
              <a:srgbClr val="00B0F0"/>
            </a:solidFill>
            <a:miter lim="800000"/>
          </a:ln>
        </p:spPr>
        <p:txBody>
          <a:bodyPr/>
          <a:lstStyle>
            <a:lvl1pPr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一个数的倍数的个数是无限的，因此两个数的公倍数的个数也是无限的。只有最小的公倍数，没有最大的公倍数。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ldLvl="0" animBg="1"/>
      <p:bldP spid="4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文本框 1"/>
          <p:cNvSpPr txBox="1">
            <a:spLocks noChangeArrowheads="1"/>
          </p:cNvSpPr>
          <p:nvPr/>
        </p:nvSpPr>
        <p:spPr bwMode="auto">
          <a:xfrm>
            <a:off x="833900" y="2481051"/>
            <a:ext cx="10685000" cy="1474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几个数公有的倍数，叫做这几个数的公倍数，其中最小的一个公倍数叫做这几个数的最小公倍数。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007配色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C9769"/>
      </a:accent1>
      <a:accent2>
        <a:srgbClr val="FFC283"/>
      </a:accent2>
      <a:accent3>
        <a:srgbClr val="646464"/>
      </a:accent3>
      <a:accent4>
        <a:srgbClr val="828282"/>
      </a:accent4>
      <a:accent5>
        <a:srgbClr val="A5A5A5"/>
      </a:accent5>
      <a:accent6>
        <a:srgbClr val="C9C9C9"/>
      </a:accent6>
      <a:hlink>
        <a:srgbClr val="1040E2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宽屏</PresentationFormat>
  <Paragraphs>148</Paragraphs>
  <Slides>27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FandolFang R</vt:lpstr>
      <vt:lpstr>OPPOSans B</vt:lpstr>
      <vt:lpstr>OPPOSans H</vt:lpstr>
      <vt:lpstr>OPPOSans R</vt:lpstr>
      <vt:lpstr>黑体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471</cp:revision>
  <dcterms:created xsi:type="dcterms:W3CDTF">2020-07-01T00:49:00Z</dcterms:created>
  <dcterms:modified xsi:type="dcterms:W3CDTF">2023-01-16T20:32:45Z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B86D13B96D664C49A10E2BB0E571F64B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