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69" r:id="rId3"/>
    <p:sldId id="292" r:id="rId4"/>
    <p:sldId id="295" r:id="rId5"/>
    <p:sldId id="352" r:id="rId6"/>
    <p:sldId id="271" r:id="rId7"/>
    <p:sldId id="343" r:id="rId8"/>
    <p:sldId id="277" r:id="rId9"/>
    <p:sldId id="303" r:id="rId10"/>
    <p:sldId id="344" r:id="rId11"/>
    <p:sldId id="306" r:id="rId12"/>
    <p:sldId id="315" r:id="rId13"/>
    <p:sldId id="340" r:id="rId14"/>
    <p:sldId id="341" r:id="rId15"/>
    <p:sldId id="317" r:id="rId16"/>
    <p:sldId id="318" r:id="rId17"/>
    <p:sldId id="357" r:id="rId18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80" d="100"/>
          <a:sy n="80" d="100"/>
        </p:scale>
        <p:origin x="-942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32775" y="1862323"/>
            <a:ext cx="9553265" cy="2375695"/>
            <a:chOff x="3947" y="1622"/>
            <a:chExt cx="11117" cy="3456"/>
          </a:xfrm>
        </p:grpSpPr>
        <p:sp>
          <p:nvSpPr>
            <p:cNvPr id="3" name="Rectangle 5"/>
            <p:cNvSpPr/>
            <p:nvPr/>
          </p:nvSpPr>
          <p:spPr>
            <a:xfrm>
              <a:off x="3947" y="4048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Reading</a:t>
              </a: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622"/>
              <a:ext cx="11101" cy="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3</a:t>
              </a:r>
              <a:r>
                <a:rPr lang="zh-CN" altLang="en-US" sz="54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5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5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Welcome to our school!</a:t>
              </a: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05225" y="1787900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556862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85651" y="1829541"/>
          <a:ext cx="10533413" cy="4592040"/>
        </p:xfrm>
        <a:graphic>
          <a:graphicData uri="http://schemas.openxmlformats.org/drawingml/2006/table">
            <a:tbl>
              <a:tblPr/>
              <a:tblGrid>
                <a:gridCol w="1890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3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7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意义及用法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front of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的前面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，指在某范围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内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外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的前面。其反义词是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behind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，意为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在……的后面”。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the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front of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的前部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，指在某范围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内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外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的前部。其反义短语是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 the back of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，意为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的后部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75764" y="1016137"/>
            <a:ext cx="11214337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front of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front of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9264941" y="2457476"/>
            <a:ext cx="101908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外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27"/>
          <p:cNvSpPr>
            <a:spLocks noChangeArrowheads="1"/>
          </p:cNvSpPr>
          <p:nvPr/>
        </p:nvSpPr>
        <p:spPr bwMode="auto">
          <a:xfrm>
            <a:off x="9285151" y="4529174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36352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7097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1817615"/>
            <a:ext cx="11030352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front of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front of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填空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car __________ our classroom and two foreigners(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外国人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are sitting __________ the car.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017632" y="2716089"/>
            <a:ext cx="16731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front of</a:t>
            </a: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789349" y="3412894"/>
            <a:ext cx="20000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front of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55601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5518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644249"/>
            <a:ext cx="11110452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This way, Mum.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妈妈，这边走。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91783" y="2340929"/>
            <a:ext cx="11017287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this way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意为“这边走”，其中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是名词，表示“路，道路”。常用短语：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way to…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的路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在某人去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的路上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the way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一路上，自始至终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way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顺便问一下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my way to the cinema, I met my old friend Jack.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在去电影院的路上，我遇见了我的老朋友杰克。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964308" y="3944013"/>
            <a:ext cx="26571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one's way to…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3469" y="1958377"/>
            <a:ext cx="11129930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作名词，还可以表示“方法；方式；方面”。常用短语：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以这种方式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some ways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在某种程度上，在某些方面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easy for me to work out the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problem in this way.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对我来说，用这种方法算出这道数学题很简单。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610338" y="2832603"/>
            <a:ext cx="16529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47766" y="4137714"/>
            <a:ext cx="11454530" cy="24929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考查情景交际。“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This way, please.”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意为“请这边走”；“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That‘s right.”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意为“那是正确的”；“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I can manage.”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意为“我能够对付”；“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In your dreams.”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意为“你妄想”。句意：“打扰了，会议室在哪儿？”“这边请。我将带你去那里。”故答案为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391545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泰州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—Excuse me, where's the meeting room?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—________. I will show you there.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This way, please		B. That's right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I can manage		D. In your dreams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235034" y="2298214"/>
            <a:ext cx="14131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1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0962" y="917034"/>
            <a:ext cx="11301522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Who's that man in a white shirt?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穿白色衬衫的那位男士是谁？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70764" y="2509877"/>
            <a:ext cx="10840388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为介词，后接表示衣服或颜色的名词，意为“穿着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white shirt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意为“穿着白衬衫”，是介词短语，在句中作定语修饰“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man”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。对此类介词短语提问，用特殊疑问词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240536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7515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797591"/>
            <a:ext cx="10755507" cy="208685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girl </a:t>
            </a:r>
            <a:r>
              <a:rPr lang="en-US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red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my sister.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is your sister?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810249" y="3396697"/>
            <a:ext cx="30611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            girl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 descr="QQ截图2018060615464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3559" y="1503940"/>
            <a:ext cx="11952382" cy="4847619"/>
          </a:xfrm>
          <a:prstGeom prst="rect">
            <a:avLst/>
          </a:prstGeom>
        </p:spPr>
      </p:pic>
      <p:sp>
        <p:nvSpPr>
          <p:cNvPr id="4" name="Rectangle 9"/>
          <p:cNvSpPr/>
          <p:nvPr/>
        </p:nvSpPr>
        <p:spPr>
          <a:xfrm>
            <a:off x="746443" y="936851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课文回顾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03643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957389" y="2113808"/>
            <a:ext cx="14102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showing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7422079" y="2113817"/>
            <a:ext cx="12112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5462656" y="3075707"/>
            <a:ext cx="15437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beautiful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8146477" y="3075709"/>
            <a:ext cx="21613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playground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431978" y="3503226"/>
            <a:ext cx="20069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classrooms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7472485" y="3526974"/>
            <a:ext cx="14577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bright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11023193" y="3503227"/>
            <a:ext cx="7333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10275048" y="3942614"/>
            <a:ext cx="15171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ground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4477004" y="4370123"/>
            <a:ext cx="14962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8327495" y="4370123"/>
            <a:ext cx="11015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</a:p>
        </p:txBody>
      </p:sp>
      <p:sp>
        <p:nvSpPr>
          <p:cNvPr id="24" name="矩形 27"/>
          <p:cNvSpPr>
            <a:spLocks noChangeArrowheads="1"/>
          </p:cNvSpPr>
          <p:nvPr/>
        </p:nvSpPr>
        <p:spPr bwMode="auto">
          <a:xfrm>
            <a:off x="5473199" y="5241700"/>
            <a:ext cx="13468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meetings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" name="矩形 27"/>
          <p:cNvSpPr>
            <a:spLocks noChangeArrowheads="1"/>
          </p:cNvSpPr>
          <p:nvPr/>
        </p:nvSpPr>
        <p:spPr bwMode="auto">
          <a:xfrm>
            <a:off x="4499462" y="5669219"/>
            <a:ext cx="12105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40700" y="1840677"/>
          <a:ext cx="9962339" cy="4663440"/>
        </p:xfrm>
        <a:graphic>
          <a:graphicData uri="http://schemas.openxmlformats.org/drawingml/2006/table">
            <a:tbl>
              <a:tblPr/>
              <a:tblGrid>
                <a:gridCol w="2333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8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引，带，领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ʃəʊ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到处，向各处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/ə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raʊnd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建筑物，房子，楼房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bɪldɪŋ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明亮的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braɪt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现代的；新式的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mɒdn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日记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daɪərɪ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077388" y="2047984"/>
            <a:ext cx="9300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show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8216372" y="2842877"/>
            <a:ext cx="15215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around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9071397" y="3602898"/>
            <a:ext cx="12795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building</a:t>
            </a: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6565702" y="4386670"/>
            <a:ext cx="10054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bright</a:t>
            </a:r>
          </a:p>
        </p:txBody>
      </p:sp>
      <p:sp>
        <p:nvSpPr>
          <p:cNvPr id="14" name="矩形 27"/>
          <p:cNvSpPr>
            <a:spLocks noChangeArrowheads="1"/>
          </p:cNvSpPr>
          <p:nvPr/>
        </p:nvSpPr>
        <p:spPr bwMode="auto">
          <a:xfrm>
            <a:off x="8335125" y="5170443"/>
            <a:ext cx="12105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modern</a:t>
            </a:r>
          </a:p>
        </p:txBody>
      </p:sp>
      <p:sp>
        <p:nvSpPr>
          <p:cNvPr id="15" name="矩形 27"/>
          <p:cNvSpPr>
            <a:spLocks noChangeArrowheads="1"/>
          </p:cNvSpPr>
          <p:nvPr/>
        </p:nvSpPr>
        <p:spPr bwMode="auto">
          <a:xfrm>
            <a:off x="6601330" y="5954211"/>
            <a:ext cx="8851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1" grpId="0"/>
      <p:bldP spid="12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4663440"/>
        </p:xfrm>
        <a:graphic>
          <a:graphicData uri="http://schemas.openxmlformats.org/drawingml/2006/table">
            <a:tbl>
              <a:tblPr/>
              <a:tblGrid>
                <a:gridCol w="300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in front of ____________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clean and bright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带领某人参观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去礼堂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开会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教学楼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582523" y="1738856"/>
            <a:ext cx="20377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的前面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7583761" y="2517248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既干净又明亮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7108729" y="3312896"/>
            <a:ext cx="22517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show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sb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around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6087460" y="4096667"/>
            <a:ext cx="18854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 to the hall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698816" y="4873557"/>
            <a:ext cx="20393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meetings</a:t>
            </a:r>
          </a:p>
        </p:txBody>
      </p:sp>
      <p:sp>
        <p:nvSpPr>
          <p:cNvPr id="14" name="矩形 27"/>
          <p:cNvSpPr>
            <a:spLocks noChangeArrowheads="1"/>
          </p:cNvSpPr>
          <p:nvPr/>
        </p:nvSpPr>
        <p:spPr bwMode="auto">
          <a:xfrm>
            <a:off x="5853183" y="5645455"/>
            <a:ext cx="31542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classroom building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572000"/>
        </p:xfrm>
        <a:graphic>
          <a:graphicData uri="http://schemas.openxmlformats.org/drawingml/2006/table">
            <a:tbl>
              <a:tblPr/>
              <a:tblGrid>
                <a:gridCol w="200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8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My classroom is ________ ________ ________  ________.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我的教室在一楼。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，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Mum.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妈妈，这边走。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that man ________ a white shirt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穿白色衬衫的那位男士是谁？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7092305" y="1836106"/>
            <a:ext cx="42486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                 the             ground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703015" y="2524170"/>
            <a:ext cx="8333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floor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7"/>
          <p:cNvSpPr>
            <a:spLocks noChangeArrowheads="1"/>
          </p:cNvSpPr>
          <p:nvPr/>
        </p:nvSpPr>
        <p:spPr bwMode="auto">
          <a:xfrm>
            <a:off x="4285638" y="3317891"/>
            <a:ext cx="23743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This              way</a:t>
            </a: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4166889" y="4849807"/>
            <a:ext cx="40158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Who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'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                                 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7381" y="1332623"/>
          <a:ext cx="11013216" cy="4060709"/>
        </p:xfrm>
        <a:graphic>
          <a:graphicData uri="http://schemas.openxmlformats.org/drawingml/2006/table">
            <a:tbl>
              <a:tblPr/>
              <a:tblGrid>
                <a:gridCol w="1870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2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判断正误：正确的写“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T”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，错误的写“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F”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)1. There are two computer rooms, two art rooms and a music room in Millie's school.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)2. Millie's classroom is on the second floor.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)3. The students have meetings in the school hall.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883465" y="2460760"/>
            <a:ext cx="3228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2909470" y="3904361"/>
            <a:ext cx="3800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899382" y="4711885"/>
            <a:ext cx="4494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87700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1162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579023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around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带领某人参观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3279465"/>
            <a:ext cx="10206502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me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 you around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让我带你参观吧。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shows us around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factory.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李老师带领我们参观这家工厂。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1086006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show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用作及物动词，意为“引，带；出示，展示”，可以直接跟宾语。常用短语：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带领某人参观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/____________________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向某人展示某物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474511" y="2185759"/>
            <a:ext cx="23869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around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60628" y="3421888"/>
            <a:ext cx="11214337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show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还可以作名词，意为“展览”。常用短语：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show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展览，陈列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fashion show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时装秀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flower show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花展</a:t>
            </a:r>
          </a:p>
        </p:txBody>
      </p:sp>
      <p:sp>
        <p:nvSpPr>
          <p:cNvPr id="6" name="矩形 27"/>
          <p:cNvSpPr>
            <a:spLocks noChangeArrowheads="1"/>
          </p:cNvSpPr>
          <p:nvPr/>
        </p:nvSpPr>
        <p:spPr bwMode="auto">
          <a:xfrm>
            <a:off x="3501884" y="2878504"/>
            <a:ext cx="20265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254688"/>
            <a:ext cx="10755507" cy="208685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恩施 暑假期间我父母将带我去参观恩施高中。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parents will ________ me ________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Enshi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High School during the summer holidays.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661918" y="3171413"/>
            <a:ext cx="39145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                  around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front of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的前面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10855" y="2444840"/>
            <a:ext cx="11011720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We're now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front of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classroom building.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我们现在在教学楼的前面。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trees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front of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classroom.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在我们教室的前面有许多树。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808</Words>
  <Application>Microsoft Office PowerPoint</Application>
  <PresentationFormat>宽屏</PresentationFormat>
  <Paragraphs>153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2023-01-16T20:32:51Z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74D319F4A41A4E598BB08A692D123298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