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286" r:id="rId3"/>
    <p:sldId id="289" r:id="rId4"/>
    <p:sldId id="287" r:id="rId5"/>
    <p:sldId id="288" r:id="rId6"/>
    <p:sldId id="260" r:id="rId7"/>
    <p:sldId id="275" r:id="rId8"/>
    <p:sldId id="290" r:id="rId9"/>
    <p:sldId id="279" r:id="rId10"/>
    <p:sldId id="263" r:id="rId11"/>
    <p:sldId id="264" r:id="rId12"/>
    <p:sldId id="265" r:id="rId13"/>
    <p:sldId id="266" r:id="rId14"/>
    <p:sldId id="280" r:id="rId15"/>
    <p:sldId id="269" r:id="rId16"/>
    <p:sldId id="291" r:id="rId17"/>
    <p:sldId id="292" r:id="rId18"/>
    <p:sldId id="283" r:id="rId19"/>
    <p:sldId id="29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00"/>
    <a:srgbClr val="DC94AF"/>
    <a:srgbClr val="FF0066"/>
    <a:srgbClr val="99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29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82BA-64CC-4D3B-823C-7DCF27ABC7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9DF3-3A54-4F83-8D3F-333F5EADF1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49DF3-3A54-4F83-8D3F-333F5EADF1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5FE71-9A97-44D9-BB1E-A9DE3591EE6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811CF-A0D3-48CF-B7DA-43054CDAD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C53C-A138-4553-9CD4-37049A819FA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EF58C-4768-4DB4-A0A2-FE7398A9B5E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2021-1601-4B81-B472-CEABF3F25AD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6414F-03EA-44BC-9CCE-0877863FF52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055C8-F729-409C-9EFB-CE8E3A4C1F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9585-6BD5-4003-BBDB-07C5FDBFE4C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3A76-2925-4C0F-B01F-6D3FFD0A710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9D24-7A7C-4B96-8376-B42884BD196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6A18-212F-48CD-8B7C-8FA9153434D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" y="6483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3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938" y="6483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950A9A-EC1F-4985-8BFD-B39C464353AC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anose="0204050305040603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+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Ï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=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=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=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=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anose="02040503050406030204" pitchFamily="18" charset="0"/>
        <a:buChar char="=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7.bin"/><Relationship Id="rId3" Type="http://schemas.openxmlformats.org/officeDocument/2006/relationships/image" Target="../media/image51.png"/><Relationship Id="rId21" Type="http://schemas.openxmlformats.org/officeDocument/2006/relationships/image" Target="../media/image43.wmf"/><Relationship Id="rId34" Type="http://schemas.openxmlformats.org/officeDocument/2006/relationships/image" Target="../media/image49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0.wmf"/><Relationship Id="rId17" Type="http://schemas.openxmlformats.org/officeDocument/2006/relationships/image" Target="../media/image42.wmf"/><Relationship Id="rId25" Type="http://schemas.openxmlformats.org/officeDocument/2006/relationships/image" Target="../media/image45.wmf"/><Relationship Id="rId3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4.bin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24" Type="http://schemas.openxmlformats.org/officeDocument/2006/relationships/oleObject" Target="../embeddings/oleObject36.bin"/><Relationship Id="rId32" Type="http://schemas.openxmlformats.org/officeDocument/2006/relationships/image" Target="../media/image48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image" Target="../media/image44.wmf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52.GI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35.bin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9.wmf"/><Relationship Id="rId3" Type="http://schemas.openxmlformats.org/officeDocument/2006/relationships/image" Target="../media/image52.GI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67.wmf"/><Relationship Id="rId12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9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66.wmf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5.png"/><Relationship Id="rId10" Type="http://schemas.openxmlformats.org/officeDocument/2006/relationships/image" Target="../media/image12.GIF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0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54" y="1844824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7.5  平</a:t>
            </a:r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方根</a:t>
            </a:r>
          </a:p>
        </p:txBody>
      </p:sp>
      <p:sp>
        <p:nvSpPr>
          <p:cNvPr id="5" name="矩形 4"/>
          <p:cNvSpPr/>
          <p:nvPr/>
        </p:nvSpPr>
        <p:spPr>
          <a:xfrm>
            <a:off x="2817379" y="50726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5385" y="940304"/>
            <a:ext cx="85836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</a:rPr>
              <a:t>1）下列各数是否有平方根，请说明理由</a:t>
            </a:r>
          </a:p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①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（-3）</a:t>
            </a:r>
            <a:r>
              <a:rPr lang="zh-C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Times New Roman" panose="02020603050405020304" pitchFamily="18" charset="0"/>
              </a:rPr>
              <a:t> 0 </a:t>
            </a:r>
            <a:r>
              <a:rPr lang="zh-CN" altLang="en-US" sz="28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③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-0.01 </a:t>
            </a:r>
            <a:r>
              <a:rPr lang="zh-CN" altLang="en-US" sz="2800" b="1" baseline="30000" dirty="0">
                <a:latin typeface="Times New Roman" panose="02020603050405020304" pitchFamily="18" charset="0"/>
              </a:rPr>
              <a:t>2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 smtClean="0">
                <a:latin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</a:rPr>
              <a:t>2）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下列说法对不对？为什么？</a:t>
            </a:r>
          </a:p>
          <a:p>
            <a:pPr algn="just"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①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</a:rPr>
              <a:t>有一个平方根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②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只</a:t>
            </a:r>
            <a:r>
              <a:rPr lang="zh-CN" altLang="en-US" sz="2800" b="1" dirty="0">
                <a:latin typeface="Times New Roman" panose="02020603050405020304" pitchFamily="18" charset="0"/>
              </a:rPr>
              <a:t>有正数有平方根</a:t>
            </a:r>
          </a:p>
          <a:p>
            <a:pPr algn="just"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③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任</a:t>
            </a:r>
            <a:r>
              <a:rPr lang="zh-CN" altLang="en-US" sz="2800" b="1" dirty="0">
                <a:latin typeface="Times New Roman" panose="02020603050405020304" pitchFamily="18" charset="0"/>
              </a:rPr>
              <a:t>何数都有平方根</a:t>
            </a:r>
          </a:p>
          <a:p>
            <a:pPr algn="just"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④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若 </a:t>
            </a:r>
            <a:r>
              <a:rPr lang="en-US" sz="2800" b="1" dirty="0">
                <a:latin typeface="Times New Roman" panose="02020603050405020304" pitchFamily="18" charset="0"/>
              </a:rPr>
              <a:t>a</a:t>
            </a:r>
            <a:r>
              <a:rPr lang="en-US" sz="2800" b="1" dirty="0">
                <a:latin typeface="宋体" panose="02010600030101010101" pitchFamily="2" charset="-122"/>
              </a:rPr>
              <a:t>＞</a:t>
            </a:r>
            <a:r>
              <a:rPr lang="en-US" sz="2800" b="1" dirty="0">
                <a:latin typeface="Times New Roman" panose="02020603050405020304" pitchFamily="18" charset="0"/>
              </a:rPr>
              <a:t>0，a</a:t>
            </a:r>
            <a:r>
              <a:rPr lang="zh-CN" altLang="en-US" sz="2800" b="1" dirty="0">
                <a:latin typeface="Times New Roman" panose="02020603050405020304" pitchFamily="18" charset="0"/>
              </a:rPr>
              <a:t>有两个平方根，它们互为相反数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8775" y="3617960"/>
            <a:ext cx="87852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（1</a:t>
            </a:r>
            <a:r>
              <a:rPr lang="zh-CN" alt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（-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3）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和0 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宋体" panose="02010600030101010101" pitchFamily="2" charset="-122"/>
              </a:rPr>
              <a:t>有平方根，因为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（-3）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和0 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宋体" panose="02010600030101010101" pitchFamily="2" charset="-122"/>
              </a:rPr>
              <a:t>是非负数。</a:t>
            </a:r>
          </a:p>
          <a:p>
            <a:pPr eaLnBrk="1" hangingPunct="1"/>
            <a:r>
              <a:rPr lang="zh-CN" altLang="en-US" sz="2800" b="1" dirty="0">
                <a:solidFill>
                  <a:srgbClr val="003366"/>
                </a:solidFill>
                <a:latin typeface="宋体" panose="02010600030101010101" pitchFamily="2" charset="-122"/>
              </a:rPr>
              <a:t> 　</a:t>
            </a:r>
            <a:r>
              <a:rPr lang="zh-CN" alt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2800" b="1" dirty="0" smtClean="0">
                <a:solidFill>
                  <a:srgbClr val="003366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0.01 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宋体" panose="02010600030101010101" pitchFamily="2" charset="-122"/>
              </a:rPr>
              <a:t>没有平方根，因为</a:t>
            </a:r>
            <a:r>
              <a:rPr lang="zh-CN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-0.01 </a:t>
            </a:r>
            <a:r>
              <a:rPr lang="zh-CN" altLang="en-US" sz="2800" b="1" baseline="30000" dirty="0">
                <a:solidFill>
                  <a:srgbClr val="0033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3366"/>
                </a:solidFill>
                <a:latin typeface="宋体" panose="02010600030101010101" pitchFamily="2" charset="-122"/>
              </a:rPr>
              <a:t>是负数。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10861" y="4963237"/>
            <a:ext cx="78810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（2）只有</a:t>
            </a:r>
            <a:r>
              <a:rPr lang="zh-CN" altLang="en-US" sz="2800" b="1" dirty="0">
                <a:latin typeface="宋体" panose="02010600030101010101" pitchFamily="2" charset="-122"/>
              </a:rPr>
              <a:t>④</a:t>
            </a:r>
            <a:r>
              <a:rPr lang="zh-CN" altLang="en-US" sz="2800" b="1" dirty="0">
                <a:latin typeface="Times New Roman" panose="02020603050405020304" pitchFamily="18" charset="0"/>
              </a:rPr>
              <a:t>对，因为一个正数有正、负两个平方根，它们互为相反数；</a:t>
            </a:r>
          </a:p>
          <a:p>
            <a:pPr eaLnBrk="1" hangingPunct="1"/>
            <a:r>
              <a:rPr lang="zh-CN" altLang="en-US" sz="2800" b="1" dirty="0" smtClean="0">
                <a:latin typeface="Times New Roman" panose="02020603050405020304" pitchFamily="18" charset="0"/>
              </a:rPr>
              <a:t>零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的平方根是零；</a:t>
            </a:r>
          </a:p>
          <a:p>
            <a:pPr eaLnBrk="1" hangingPunct="1"/>
            <a:r>
              <a:rPr lang="zh-CN" altLang="en-US" sz="2800" b="1" dirty="0" smtClean="0">
                <a:latin typeface="Times New Roman" panose="02020603050405020304" pitchFamily="18" charset="0"/>
              </a:rPr>
              <a:t>负</a:t>
            </a:r>
            <a:r>
              <a:rPr lang="zh-CN" altLang="en-US" sz="2800" b="1" dirty="0">
                <a:latin typeface="Times New Roman" panose="02020603050405020304" pitchFamily="18" charset="0"/>
              </a:rPr>
              <a:t>数没有平方根。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012950" cy="8239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939800"/>
            <a:ext cx="716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(1)   9             (2)             (3)  0.36             (4)</a:t>
            </a:r>
            <a:r>
              <a:rPr lang="zh-CN" altLang="en-US" sz="2400">
                <a:latin typeface="Times New Roman" panose="02020603050405020304" pitchFamily="18" charset="0"/>
              </a:rPr>
              <a:t>        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276600" y="762000"/>
          <a:ext cx="314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r:id="rId3" imgW="153035" imgH="407670" progId="Equation.DSMT4">
                  <p:embed/>
                </p:oleObj>
              </mc:Choice>
              <mc:Fallback>
                <p:oleObj r:id="rId3" imgW="153035" imgH="40767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314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162800" y="762000"/>
          <a:ext cx="446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r:id="rId5" imgW="216535" imgH="407035" progId="Equation.DSMT4">
                  <p:embed/>
                </p:oleObj>
              </mc:Choice>
              <mc:Fallback>
                <p:oleObj r:id="rId5" imgW="216535" imgH="4070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762000"/>
                        <a:ext cx="4460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0"/>
            <a:ext cx="4460875" cy="5286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cmpd="sng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例1  求下列各数的平方根：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828800" y="2133600"/>
          <a:ext cx="4725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r:id="rId7" imgW="2362200" imgH="241300" progId="Equation.DSMT4">
                  <p:embed/>
                </p:oleObj>
              </mc:Choice>
              <mc:Fallback>
                <p:oleObj r:id="rId7" imgW="23622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33600"/>
                        <a:ext cx="47259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828800" y="3124200"/>
          <a:ext cx="53117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r:id="rId9" imgW="2654300" imgH="457200" progId="Equation.DSMT4">
                  <p:embed/>
                </p:oleObj>
              </mc:Choice>
              <mc:Fallback>
                <p:oleObj r:id="rId9" imgW="26543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53117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905000" y="4572000"/>
          <a:ext cx="6226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r:id="rId11" imgW="3110230" imgH="241300" progId="Equation.DSMT4">
                  <p:embed/>
                </p:oleObj>
              </mc:Choice>
              <mc:Fallback>
                <p:oleObj r:id="rId11" imgW="311023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6226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905000" y="5715000"/>
          <a:ext cx="5584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r:id="rId13" imgW="2794000" imgH="457200" progId="Equation.DSMT4">
                  <p:embed/>
                </p:oleObj>
              </mc:Choice>
              <mc:Fallback>
                <p:oleObj r:id="rId13" imgW="27940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5584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3"/>
          <p:cNvGraphicFramePr>
            <a:graphicFrameLocks noChangeAspect="1"/>
          </p:cNvGraphicFramePr>
          <p:nvPr/>
        </p:nvGraphicFramePr>
        <p:xfrm>
          <a:off x="0" y="5075238"/>
          <a:ext cx="114300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r:id="rId15" imgW="1076960" imgH="1471930" progId="MS_ClipArt_Gallery.2">
                  <p:embed/>
                </p:oleObj>
              </mc:Choice>
              <mc:Fallback>
                <p:oleObj r:id="rId15" imgW="1076960" imgH="147193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75238"/>
                        <a:ext cx="114300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9" name="Group 11"/>
          <p:cNvGrpSpPr/>
          <p:nvPr/>
        </p:nvGrpSpPr>
        <p:grpSpPr bwMode="auto">
          <a:xfrm>
            <a:off x="0" y="1628775"/>
            <a:ext cx="1754188" cy="457200"/>
            <a:chOff x="0" y="0"/>
            <a:chExt cx="1028" cy="288"/>
          </a:xfrm>
        </p:grpSpPr>
        <p:sp>
          <p:nvSpPr>
            <p:cNvPr id="17420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0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Times New Roman" panose="02020603050405020304" pitchFamily="18" charset="0"/>
                </a:rPr>
                <a:t>        </a:t>
              </a:r>
              <a:r>
                <a:rPr lang="zh-CN" altLang="en-US" sz="2400">
                  <a:latin typeface="Times New Roman" panose="02020603050405020304" pitchFamily="18" charset="0"/>
                  <a:sym typeface="Wingdings" panose="05000000000000000000" pitchFamily="2" charset="2"/>
                </a:rPr>
                <a:t>  （1） 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1" name="Text Box 18"/>
            <p:cNvSpPr txBox="1">
              <a:spLocks noChangeArrowheads="1"/>
            </p:cNvSpPr>
            <p:nvPr/>
          </p:nvSpPr>
          <p:spPr bwMode="auto">
            <a:xfrm>
              <a:off x="96" y="0"/>
              <a:ext cx="500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Times New Roman" panose="02020603050405020304" pitchFamily="18" charset="0"/>
                </a:rPr>
                <a:t>解：</a:t>
              </a:r>
            </a:p>
          </p:txBody>
        </p:sp>
      </p:grp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4392613" y="0"/>
            <a:ext cx="4859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求一个数的平方根的运算叫做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开平方。开平方</a:t>
            </a:r>
            <a:r>
              <a:rPr lang="zh-CN" altLang="en-US" sz="2400" b="1">
                <a:latin typeface="Times New Roman" panose="02020603050405020304" pitchFamily="18" charset="0"/>
              </a:rPr>
              <a:t>是平方的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逆运算。</a:t>
            </a:r>
          </a:p>
        </p:txBody>
      </p:sp>
      <p:sp>
        <p:nvSpPr>
          <p:cNvPr id="17423" name="Text Box 34"/>
          <p:cNvSpPr txBox="1">
            <a:spLocks noChangeArrowheads="1"/>
          </p:cNvSpPr>
          <p:nvPr/>
        </p:nvSpPr>
        <p:spPr bwMode="auto">
          <a:xfrm>
            <a:off x="1908175" y="1700213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∵（</a:t>
            </a:r>
            <a:r>
              <a:rPr lang="en-US" sz="2400" dirty="0">
                <a:latin typeface="Times New Roman" panose="02020603050405020304" pitchFamily="18" charset="0"/>
              </a:rPr>
              <a:t>±3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  <a:r>
              <a:rPr lang="en-US" sz="2400" dirty="0">
                <a:latin typeface="宋体" panose="02010600030101010101" pitchFamily="2" charset="-122"/>
              </a:rPr>
              <a:t>²=9</a:t>
            </a:r>
          </a:p>
        </p:txBody>
      </p:sp>
      <p:sp>
        <p:nvSpPr>
          <p:cNvPr id="17424" name="Text Box 35"/>
          <p:cNvSpPr txBox="1">
            <a:spLocks noChangeArrowheads="1"/>
          </p:cNvSpPr>
          <p:nvPr/>
        </p:nvSpPr>
        <p:spPr bwMode="auto">
          <a:xfrm>
            <a:off x="827088" y="40052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(3)           ∵</a:t>
            </a: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±0.6</a:t>
            </a:r>
            <a:r>
              <a:rPr lang="zh-CN" altLang="en-US" sz="2400">
                <a:latin typeface="Times New Roman" panose="02020603050405020304" pitchFamily="18" charset="0"/>
              </a:rPr>
              <a:t>）</a:t>
            </a:r>
            <a:r>
              <a:rPr lang="en-US" sz="2400">
                <a:latin typeface="宋体" panose="02010600030101010101" pitchFamily="2" charset="-122"/>
              </a:rPr>
              <a:t>²=0.36</a:t>
            </a:r>
          </a:p>
        </p:txBody>
      </p:sp>
      <p:sp>
        <p:nvSpPr>
          <p:cNvPr id="17425" name="Text Box 36"/>
          <p:cNvSpPr txBox="1">
            <a:spLocks noChangeArrowheads="1"/>
          </p:cNvSpPr>
          <p:nvPr/>
        </p:nvSpPr>
        <p:spPr bwMode="auto">
          <a:xfrm>
            <a:off x="900113" y="2781300"/>
            <a:ext cx="453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(2)          ∵</a:t>
            </a: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±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zh-CN" altLang="en-US" sz="2400">
                <a:latin typeface="Times New Roman" panose="02020603050405020304" pitchFamily="18" charset="0"/>
              </a:rPr>
              <a:t>）</a:t>
            </a:r>
            <a:r>
              <a:rPr lang="en-US" sz="2400">
                <a:latin typeface="宋体" panose="02010600030101010101" pitchFamily="2" charset="-122"/>
              </a:rPr>
              <a:t>²=</a:t>
            </a:r>
            <a:r>
              <a:rPr lang="en-US" sz="2400">
                <a:latin typeface="Times New Roman" panose="02020603050405020304" pitchFamily="18" charset="0"/>
              </a:rPr>
              <a:t>1/4</a:t>
            </a:r>
          </a:p>
        </p:txBody>
      </p:sp>
      <p:sp>
        <p:nvSpPr>
          <p:cNvPr id="17426" name="Text Box 37"/>
          <p:cNvSpPr txBox="1">
            <a:spLocks noChangeArrowheads="1"/>
          </p:cNvSpPr>
          <p:nvPr/>
        </p:nvSpPr>
        <p:spPr bwMode="auto">
          <a:xfrm>
            <a:off x="1042988" y="5229225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(4)              ∵</a:t>
            </a:r>
            <a:r>
              <a:rPr lang="zh-CN" altLang="en-US" sz="2400">
                <a:latin typeface="Times New Roman" panose="02020603050405020304" pitchFamily="18" charset="0"/>
              </a:rPr>
              <a:t>（</a:t>
            </a:r>
            <a:r>
              <a:rPr lang="en-US" sz="2400">
                <a:latin typeface="Times New Roman" panose="02020603050405020304" pitchFamily="18" charset="0"/>
              </a:rPr>
              <a:t>±4/3</a:t>
            </a:r>
            <a:r>
              <a:rPr lang="zh-CN" altLang="en-US" sz="2400">
                <a:latin typeface="Times New Roman" panose="02020603050405020304" pitchFamily="18" charset="0"/>
              </a:rPr>
              <a:t>）</a:t>
            </a:r>
            <a:r>
              <a:rPr lang="en-US" sz="2400">
                <a:latin typeface="宋体" panose="02010600030101010101" pitchFamily="2" charset="-122"/>
              </a:rPr>
              <a:t>²=16/9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utoUpdateAnimBg="0"/>
      <p:bldP spid="17423" grpId="0" autoUpdateAnimBg="0"/>
      <p:bldP spid="17424" grpId="0" autoUpdateAnimBg="0"/>
      <p:bldP spid="17425" grpId="0" autoUpdateAnimBg="0"/>
      <p:bldP spid="174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3962400"/>
            <a:ext cx="79375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解：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44958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（2）对；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1371600" y="3962400"/>
            <a:ext cx="4527550" cy="457200"/>
            <a:chOff x="0" y="0"/>
            <a:chExt cx="2852" cy="288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28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Times New Roman" panose="02020603050405020304" pitchFamily="18" charset="0"/>
                </a:rPr>
                <a:t>（1）错   100的平方根是          ；</a:t>
              </a:r>
            </a:p>
          </p:txBody>
        </p:sp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2160" y="0"/>
            <a:ext cx="38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9" r:id="rId3" imgW="280670" imgH="165735" progId="Equation.DSMT4">
                    <p:embed/>
                  </p:oleObj>
                </mc:Choice>
                <mc:Fallback>
                  <p:oleObj r:id="rId3" imgW="280670" imgH="16573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0"/>
                          <a:ext cx="384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9" name="Group 7"/>
          <p:cNvGrpSpPr/>
          <p:nvPr/>
        </p:nvGrpSpPr>
        <p:grpSpPr bwMode="auto">
          <a:xfrm>
            <a:off x="1371600" y="5029200"/>
            <a:ext cx="7346950" cy="847725"/>
            <a:chOff x="0" y="0"/>
            <a:chExt cx="4628" cy="534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0" y="96"/>
              <a:ext cx="4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Times New Roman" panose="02020603050405020304" pitchFamily="18" charset="0"/>
                </a:rPr>
                <a:t>（3）错  因为                   ，所以      的平方根是         ；</a:t>
              </a:r>
            </a:p>
          </p:txBody>
        </p:sp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1248" y="0"/>
            <a:ext cx="768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0" r:id="rId5" imgW="584835" imgH="407035" progId="Equation.DSMT4">
                    <p:embed/>
                  </p:oleObj>
                </mc:Choice>
                <mc:Fallback>
                  <p:oleObj r:id="rId5" imgW="584835" imgH="4070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0"/>
                          <a:ext cx="768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10"/>
            <p:cNvGraphicFramePr>
              <a:graphicFrameLocks noChangeAspect="1"/>
            </p:cNvGraphicFramePr>
            <p:nvPr/>
          </p:nvGraphicFramePr>
          <p:xfrm>
            <a:off x="2688" y="0"/>
            <a:ext cx="27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1" r:id="rId7" imgW="254635" imgH="407670" progId="Equation.DSMT4">
                    <p:embed/>
                  </p:oleObj>
                </mc:Choice>
                <mc:Fallback>
                  <p:oleObj r:id="rId7" imgW="254635" imgH="40767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0"/>
                          <a:ext cx="27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1"/>
            <p:cNvGraphicFramePr>
              <a:graphicFrameLocks noChangeAspect="1"/>
            </p:cNvGraphicFramePr>
            <p:nvPr/>
          </p:nvGraphicFramePr>
          <p:xfrm>
            <a:off x="3984" y="0"/>
            <a:ext cx="28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2" r:id="rId9" imgW="267335" imgH="407035" progId="Equation.DSMT4">
                    <p:embed/>
                  </p:oleObj>
                </mc:Choice>
                <mc:Fallback>
                  <p:oleObj r:id="rId9" imgW="267335" imgH="40703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0"/>
                          <a:ext cx="28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371600" y="58674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（4）对。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5616575" cy="5318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12700" cmpd="sng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例2   判断正误，并把错的改正：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57200" y="990600"/>
            <a:ext cx="4095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Times New Roman" panose="02020603050405020304" pitchFamily="18" charset="0"/>
              </a:rPr>
              <a:t>（1）100的平方根是10；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854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（2）非负数（正数和零统称非负数）一定有平方根；</a:t>
            </a:r>
          </a:p>
        </p:txBody>
      </p:sp>
      <p:grpSp>
        <p:nvGrpSpPr>
          <p:cNvPr id="18448" name="Group 16"/>
          <p:cNvGrpSpPr/>
          <p:nvPr/>
        </p:nvGrpSpPr>
        <p:grpSpPr bwMode="auto">
          <a:xfrm>
            <a:off x="457200" y="2057400"/>
            <a:ext cx="4362450" cy="838200"/>
            <a:chOff x="0" y="0"/>
            <a:chExt cx="2748" cy="528"/>
          </a:xfrm>
        </p:grpSpPr>
        <p:grpSp>
          <p:nvGrpSpPr>
            <p:cNvPr id="18449" name="Group 17"/>
            <p:cNvGrpSpPr>
              <a:grpSpLocks noChangeAspect="1"/>
            </p:cNvGrpSpPr>
            <p:nvPr/>
          </p:nvGrpSpPr>
          <p:grpSpPr bwMode="auto">
            <a:xfrm>
              <a:off x="624" y="0"/>
              <a:ext cx="1819" cy="528"/>
              <a:chOff x="0" y="0"/>
              <a:chExt cx="1819" cy="528"/>
            </a:xfrm>
          </p:grpSpPr>
          <p:graphicFrame>
            <p:nvGraphicFramePr>
              <p:cNvPr id="18450" name="Object 18"/>
              <p:cNvGraphicFramePr>
                <a:graphicFrameLocks noChangeAspect="1"/>
              </p:cNvGraphicFramePr>
              <p:nvPr/>
            </p:nvGraphicFramePr>
            <p:xfrm>
              <a:off x="0" y="0"/>
              <a:ext cx="384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03" r:id="rId11" imgW="254635" imgH="407670" progId="Equation.DSMT4">
                      <p:embed/>
                    </p:oleObj>
                  </mc:Choice>
                  <mc:Fallback>
                    <p:oleObj r:id="rId11" imgW="254635" imgH="40767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384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1" name="Object 19"/>
              <p:cNvGraphicFramePr>
                <a:graphicFrameLocks noChangeAspect="1"/>
              </p:cNvGraphicFramePr>
              <p:nvPr/>
            </p:nvGraphicFramePr>
            <p:xfrm>
              <a:off x="1488" y="0"/>
              <a:ext cx="331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04" r:id="rId13" imgW="140335" imgH="407670" progId="Equation.DSMT4">
                      <p:embed/>
                    </p:oleObj>
                  </mc:Choice>
                  <mc:Fallback>
                    <p:oleObj r:id="rId13" imgW="140335" imgH="40767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0"/>
                            <a:ext cx="331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0" y="96"/>
              <a:ext cx="27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</a:rPr>
                <a:t>（3）       的平方根是      ；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453" name="Group 21"/>
          <p:cNvGrpSpPr/>
          <p:nvPr/>
        </p:nvGrpSpPr>
        <p:grpSpPr bwMode="auto">
          <a:xfrm>
            <a:off x="457200" y="2819400"/>
            <a:ext cx="4451350" cy="595313"/>
            <a:chOff x="0" y="0"/>
            <a:chExt cx="2804" cy="375"/>
          </a:xfrm>
        </p:grpSpPr>
        <p:graphicFrame>
          <p:nvGraphicFramePr>
            <p:cNvPr id="18454" name="Object 22"/>
            <p:cNvGraphicFramePr>
              <a:graphicFrameLocks noChangeAspect="1"/>
            </p:cNvGraphicFramePr>
            <p:nvPr/>
          </p:nvGraphicFramePr>
          <p:xfrm>
            <a:off x="2016" y="0"/>
            <a:ext cx="480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5" r:id="rId15" imgW="318770" imgH="229235" progId="Equation.DSMT4">
                    <p:embed/>
                  </p:oleObj>
                </mc:Choice>
                <mc:Fallback>
                  <p:oleObj r:id="rId15" imgW="318770" imgH="229235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0"/>
                          <a:ext cx="480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0" y="48"/>
              <a:ext cx="28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</a:rPr>
                <a:t>（4） 2 的平方根是          ；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0" y="5075238"/>
          <a:ext cx="114300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r:id="rId17" imgW="1076960" imgH="1471930" progId="MS_ClipArt_Gallery.2">
                  <p:embed/>
                </p:oleObj>
              </mc:Choice>
              <mc:Fallback>
                <p:oleObj r:id="rId17" imgW="1076960" imgH="1471930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75238"/>
                        <a:ext cx="114300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utoUpdateAnimBg="0"/>
      <p:bldP spid="184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y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1752600" cy="2133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3"/>
          <p:cNvGrpSpPr/>
          <p:nvPr/>
        </p:nvGrpSpPr>
        <p:grpSpPr bwMode="auto">
          <a:xfrm>
            <a:off x="609600" y="228600"/>
            <a:ext cx="5832475" cy="998538"/>
            <a:chOff x="0" y="0"/>
            <a:chExt cx="3674" cy="629"/>
          </a:xfrm>
        </p:grpSpPr>
        <p:grpSp>
          <p:nvGrpSpPr>
            <p:cNvPr id="19460" name="Group 4"/>
            <p:cNvGrpSpPr/>
            <p:nvPr/>
          </p:nvGrpSpPr>
          <p:grpSpPr bwMode="auto">
            <a:xfrm>
              <a:off x="0" y="48"/>
              <a:ext cx="2292" cy="480"/>
              <a:chOff x="0" y="0"/>
              <a:chExt cx="2292" cy="480"/>
            </a:xfrm>
          </p:grpSpPr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2208" cy="38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38100" cmpd="sng">
                <a:solidFill>
                  <a:schemeClr val="accent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3200" b="1" dirty="0">
                    <a:latin typeface="Times New Roman" panose="02020603050405020304" pitchFamily="18" charset="0"/>
                    <a:ea typeface="隶书" panose="02010509060101010101" pitchFamily="49" charset="-122"/>
                  </a:rPr>
                  <a:t>  想一想,做一做</a:t>
                </a:r>
              </a:p>
            </p:txBody>
          </p:sp>
          <p:sp>
            <p:nvSpPr>
              <p:cNvPr id="19462" name="Rectangle 6" descr="PE03255_"/>
              <p:cNvSpPr>
                <a:spLocks noChangeArrowheads="1"/>
              </p:cNvSpPr>
              <p:nvPr/>
            </p:nvSpPr>
            <p:spPr bwMode="auto">
              <a:xfrm>
                <a:off x="1824" y="0"/>
                <a:ext cx="4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Che" pitchFamily="49" charset="-127"/>
                  </a:rPr>
                  <a:t>☞</a:t>
                </a:r>
              </a:p>
            </p:txBody>
          </p:sp>
        </p:grpSp>
        <p:pic>
          <p:nvPicPr>
            <p:cNvPr id="19463" name="Picture 7" descr="6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0"/>
              <a:ext cx="1034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90600" y="1295400"/>
            <a:ext cx="1335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填空: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          (1)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362200" y="2209800"/>
          <a:ext cx="461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r:id="rId5" imgW="2298700" imgH="241300" progId="Equation.DSMT4">
                  <p:embed/>
                </p:oleObj>
              </mc:Choice>
              <mc:Fallback>
                <p:oleObj r:id="rId5" imgW="2298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461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362200" y="3581400"/>
          <a:ext cx="48117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r:id="rId7" imgW="2401570" imgH="228600" progId="Equation.DSMT4">
                  <p:embed/>
                </p:oleObj>
              </mc:Choice>
              <mc:Fallback>
                <p:oleObj r:id="rId7" imgW="240157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48117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400300" y="5029200"/>
          <a:ext cx="59086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r:id="rId9" imgW="2946400" imgH="228600" progId="Equation.DSMT4">
                  <p:embed/>
                </p:oleObj>
              </mc:Choice>
              <mc:Fallback>
                <p:oleObj r:id="rId9" imgW="2946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029200"/>
                        <a:ext cx="59086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0" y="0"/>
          <a:ext cx="91440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r:id="rId11" imgW="130175" imgH="194945" progId="Equation.DSMT4">
                  <p:embed/>
                </p:oleObj>
              </mc:Choice>
              <mc:Fallback>
                <p:oleObj r:id="rId11" imgW="130175" imgH="19494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4419600" y="22860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r:id="rId13" imgW="204470" imgH="165735" progId="Equation.DSMT4">
                  <p:embed/>
                </p:oleObj>
              </mc:Choice>
              <mc:Fallback>
                <p:oleObj r:id="rId13" imgW="204470" imgH="1657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400800" y="22860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r:id="rId15" imgW="204470" imgH="165735" progId="Equation.DSMT4">
                  <p:embed/>
                </p:oleObj>
              </mc:Choice>
              <mc:Fallback>
                <p:oleObj r:id="rId15" imgW="204470" imgH="1657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860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2819400" y="29337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r:id="rId16" imgW="204470" imgH="165735" progId="Equation.DSMT4">
                  <p:embed/>
                </p:oleObj>
              </mc:Choice>
              <mc:Fallback>
                <p:oleObj r:id="rId16" imgW="204470" imgH="1657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337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4648200" y="36576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r:id="rId18" imgW="204470" imgH="165735" progId="Equation.DSMT4">
                  <p:embed/>
                </p:oleObj>
              </mc:Choice>
              <mc:Fallback>
                <p:oleObj r:id="rId18" imgW="204470" imgH="1657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576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6553200" y="36576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r:id="rId19" imgW="204470" imgH="165735" progId="Equation.DSMT4">
                  <p:embed/>
                </p:oleObj>
              </mc:Choice>
              <mc:Fallback>
                <p:oleObj r:id="rId19" imgW="204470" imgH="16573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6576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5638800" y="35814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r:id="rId20" imgW="407670" imgH="229235" progId="Equation.DSMT4">
                  <p:embed/>
                </p:oleObj>
              </mc:Choice>
              <mc:Fallback>
                <p:oleObj r:id="rId20" imgW="407670" imgH="22923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81400"/>
                        <a:ext cx="812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2843213" y="4437063"/>
          <a:ext cx="71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r:id="rId22" imgW="356235" imgH="165735" progId="Equation.DSMT4">
                  <p:embed/>
                </p:oleObj>
              </mc:Choice>
              <mc:Fallback>
                <p:oleObj r:id="rId22" imgW="356235" imgH="16573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37063"/>
                        <a:ext cx="711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5003800" y="5105400"/>
          <a:ext cx="711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r:id="rId24" imgW="356235" imgH="165735" progId="Equation.DSMT4">
                  <p:embed/>
                </p:oleObj>
              </mc:Choice>
              <mc:Fallback>
                <p:oleObj r:id="rId24" imgW="356235" imgH="1657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105400"/>
                        <a:ext cx="711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7518400" y="5105400"/>
          <a:ext cx="6191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r:id="rId26" imgW="356235" imgH="165735" progId="Equation.DSMT4">
                  <p:embed/>
                </p:oleObj>
              </mc:Choice>
              <mc:Fallback>
                <p:oleObj r:id="rId26" imgW="356235" imgH="16573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105400"/>
                        <a:ext cx="6191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6223000" y="5029200"/>
          <a:ext cx="1116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r:id="rId27" imgW="560070" imgH="229235" progId="Equation.DSMT4">
                  <p:embed/>
                </p:oleObj>
              </mc:Choice>
              <mc:Fallback>
                <p:oleObj r:id="rId27" imgW="560070" imgH="22923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029200"/>
                        <a:ext cx="1116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2806700" y="5562600"/>
          <a:ext cx="5619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r:id="rId29" imgW="280035" imgH="407670" progId="Equation.DSMT4">
                  <p:embed/>
                </p:oleObj>
              </mc:Choice>
              <mc:Fallback>
                <p:oleObj r:id="rId29" imgW="280035" imgH="40767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562600"/>
                        <a:ext cx="56197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7596188" y="5589588"/>
          <a:ext cx="5619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r:id="rId31" imgW="280035" imgH="407670" progId="Equation.DSMT4">
                  <p:embed/>
                </p:oleObj>
              </mc:Choice>
              <mc:Fallback>
                <p:oleObj r:id="rId31" imgW="280035" imgH="40767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589588"/>
                        <a:ext cx="5619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30"/>
          <p:cNvSpPr txBox="1">
            <a:spLocks noChangeArrowheads="1"/>
          </p:cNvSpPr>
          <p:nvPr/>
        </p:nvSpPr>
        <p:spPr bwMode="auto">
          <a:xfrm>
            <a:off x="1676400" y="2971800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 (2)</a:t>
            </a:r>
          </a:p>
        </p:txBody>
      </p:sp>
      <p:sp>
        <p:nvSpPr>
          <p:cNvPr id="19482" name="Text Box 31"/>
          <p:cNvSpPr txBox="1">
            <a:spLocks noChangeArrowheads="1"/>
          </p:cNvSpPr>
          <p:nvPr/>
        </p:nvSpPr>
        <p:spPr bwMode="auto">
          <a:xfrm>
            <a:off x="1752600" y="4191000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(3)</a:t>
            </a:r>
          </a:p>
        </p:txBody>
      </p:sp>
      <p:sp>
        <p:nvSpPr>
          <p:cNvPr id="19483" name="Text Box 32"/>
          <p:cNvSpPr txBox="1">
            <a:spLocks noChangeArrowheads="1"/>
          </p:cNvSpPr>
          <p:nvPr/>
        </p:nvSpPr>
        <p:spPr bwMode="auto">
          <a:xfrm>
            <a:off x="1828800" y="57912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(4)</a:t>
            </a:r>
          </a:p>
        </p:txBody>
      </p:sp>
      <p:grpSp>
        <p:nvGrpSpPr>
          <p:cNvPr id="19484" name="Group 28"/>
          <p:cNvGrpSpPr/>
          <p:nvPr/>
        </p:nvGrpSpPr>
        <p:grpSpPr bwMode="auto">
          <a:xfrm>
            <a:off x="323850" y="4797425"/>
            <a:ext cx="1223963" cy="1103313"/>
            <a:chOff x="0" y="0"/>
            <a:chExt cx="771" cy="695"/>
          </a:xfrm>
        </p:grpSpPr>
        <p:sp>
          <p:nvSpPr>
            <p:cNvPr id="19485" name="Text Box 34"/>
            <p:cNvSpPr txBox="1">
              <a:spLocks noChangeArrowheads="1"/>
            </p:cNvSpPr>
            <p:nvPr/>
          </p:nvSpPr>
          <p:spPr bwMode="auto">
            <a:xfrm>
              <a:off x="0" y="0"/>
              <a:ext cx="7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Times New Roman" panose="02020603050405020304" pitchFamily="18" charset="0"/>
                </a:rPr>
                <a:t>  注意:</a:t>
              </a:r>
            </a:p>
            <a:p>
              <a:pPr eaLnBrk="1" hangingPunct="1"/>
              <a:r>
                <a:rPr lang="zh-CN" altLang="en-US" sz="2000">
                  <a:latin typeface="Times New Roman" panose="02020603050405020304" pitchFamily="18" charset="0"/>
                </a:rPr>
                <a:t>不能出现</a:t>
              </a:r>
            </a:p>
          </p:txBody>
        </p:sp>
        <p:graphicFrame>
          <p:nvGraphicFramePr>
            <p:cNvPr id="19486" name="Object 30"/>
            <p:cNvGraphicFramePr>
              <a:graphicFrameLocks noChangeAspect="1"/>
            </p:cNvGraphicFramePr>
            <p:nvPr/>
          </p:nvGraphicFramePr>
          <p:xfrm>
            <a:off x="45" y="408"/>
            <a:ext cx="726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1" r:id="rId33" imgW="636270" imgH="229235" progId="Equation.DSMT4">
                    <p:embed/>
                  </p:oleObj>
                </mc:Choice>
                <mc:Fallback>
                  <p:oleObj r:id="rId33" imgW="636270" imgH="229235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408"/>
                          <a:ext cx="726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87" name="Object 31"/>
          <p:cNvGraphicFramePr>
            <a:graphicFrameLocks noChangeAspect="1"/>
          </p:cNvGraphicFramePr>
          <p:nvPr/>
        </p:nvGraphicFramePr>
        <p:xfrm>
          <a:off x="2819400" y="1676400"/>
          <a:ext cx="4032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r:id="rId35" imgW="204470" imgH="165735" progId="Equation.DSMT4">
                  <p:embed/>
                </p:oleObj>
              </mc:Choice>
              <mc:Fallback>
                <p:oleObj r:id="rId35" imgW="204470" imgH="165735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4032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8" name="Text Box 37"/>
          <p:cNvSpPr txBox="1">
            <a:spLocks noChangeArrowheads="1"/>
          </p:cNvSpPr>
          <p:nvPr/>
        </p:nvSpPr>
        <p:spPr bwMode="auto">
          <a:xfrm>
            <a:off x="2124075" y="162877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∵（    ）</a:t>
            </a:r>
            <a:r>
              <a:rPr lang="en-US" sz="2400" dirty="0">
                <a:latin typeface="宋体" panose="02010600030101010101" pitchFamily="2" charset="-122"/>
              </a:rPr>
              <a:t>²=1</a:t>
            </a:r>
          </a:p>
        </p:txBody>
      </p:sp>
      <p:sp>
        <p:nvSpPr>
          <p:cNvPr id="19489" name="Text Box 38"/>
          <p:cNvSpPr txBox="1">
            <a:spLocks noChangeArrowheads="1"/>
          </p:cNvSpPr>
          <p:nvPr/>
        </p:nvSpPr>
        <p:spPr bwMode="auto">
          <a:xfrm>
            <a:off x="2195513" y="292417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∵（    ）</a:t>
            </a:r>
            <a:r>
              <a:rPr lang="en-US" sz="2400" dirty="0">
                <a:latin typeface="宋体" panose="02010600030101010101" pitchFamily="2" charset="-122"/>
              </a:rPr>
              <a:t>²=64</a:t>
            </a:r>
          </a:p>
        </p:txBody>
      </p:sp>
      <p:sp>
        <p:nvSpPr>
          <p:cNvPr id="19490" name="Text Box 40"/>
          <p:cNvSpPr txBox="1">
            <a:spLocks noChangeArrowheads="1"/>
          </p:cNvSpPr>
          <p:nvPr/>
        </p:nvSpPr>
        <p:spPr bwMode="auto">
          <a:xfrm>
            <a:off x="2124075" y="580548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∵（       </a:t>
            </a:r>
            <a:r>
              <a:rPr lang="en-US" sz="2400">
                <a:latin typeface="Times New Roman" panose="02020603050405020304" pitchFamily="18" charset="0"/>
              </a:rPr>
              <a:t>)</a:t>
            </a:r>
            <a:r>
              <a:rPr lang="en-US" sz="2400">
                <a:latin typeface="宋体" panose="02010600030101010101" pitchFamily="2" charset="-122"/>
              </a:rPr>
              <a:t>²=36/25</a:t>
            </a:r>
          </a:p>
        </p:txBody>
      </p:sp>
      <p:sp>
        <p:nvSpPr>
          <p:cNvPr id="19491" name="Text Box 41"/>
          <p:cNvSpPr txBox="1">
            <a:spLocks noChangeArrowheads="1"/>
          </p:cNvSpPr>
          <p:nvPr/>
        </p:nvSpPr>
        <p:spPr bwMode="auto">
          <a:xfrm>
            <a:off x="2051050" y="4437063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∵  （          </a:t>
            </a:r>
            <a:r>
              <a:rPr lang="en-US" sz="2400" dirty="0">
                <a:latin typeface="Times New Roman" panose="02020603050405020304" pitchFamily="18" charset="0"/>
              </a:rPr>
              <a:t>)</a:t>
            </a:r>
            <a:r>
              <a:rPr lang="en-US" sz="2400" dirty="0">
                <a:latin typeface="宋体" panose="02010600030101010101" pitchFamily="2" charset="-122"/>
              </a:rPr>
              <a:t>²=0.04</a:t>
            </a:r>
          </a:p>
        </p:txBody>
      </p:sp>
      <p:sp>
        <p:nvSpPr>
          <p:cNvPr id="19492" name="Text Box 42"/>
          <p:cNvSpPr txBox="1">
            <a:spLocks noChangeArrowheads="1"/>
          </p:cNvSpPr>
          <p:nvPr/>
        </p:nvSpPr>
        <p:spPr bwMode="auto">
          <a:xfrm>
            <a:off x="4859338" y="5805488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</a:rPr>
              <a:t>即</a:t>
            </a:r>
            <a:r>
              <a:rPr lang="en-US" sz="2400">
                <a:latin typeface="Times New Roman" panose="02020603050405020304" pitchFamily="18" charset="0"/>
              </a:rPr>
              <a:t>36/25</a:t>
            </a:r>
            <a:r>
              <a:rPr lang="zh-CN" altLang="en-US" sz="2400">
                <a:latin typeface="Times New Roman" panose="02020603050405020304" pitchFamily="18" charset="0"/>
              </a:rPr>
              <a:t>的平方根是          。   </a:t>
            </a:r>
            <a:endParaRPr lang="en-US" sz="24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8" grpId="0" autoUpdateAnimBg="0"/>
      <p:bldP spid="19489" grpId="0" autoUpdateAnimBg="0"/>
      <p:bldP spid="19490" grpId="0" autoUpdateAnimBg="0"/>
      <p:bldP spid="194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69215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</a:rPr>
              <a:t>要做的面积是</a:t>
            </a:r>
            <a:r>
              <a:rPr lang="en-US" sz="3600" b="1">
                <a:latin typeface="Times New Roman" panose="02020603050405020304" pitchFamily="18" charset="0"/>
              </a:rPr>
              <a:t>9</a:t>
            </a:r>
            <a:r>
              <a:rPr lang="zh-CN" altLang="en-US" sz="3600" b="1">
                <a:latin typeface="Times New Roman" panose="02020603050405020304" pitchFamily="18" charset="0"/>
              </a:rPr>
              <a:t>平方厘米的模具，模具的边长是多少厘米？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2075656"/>
            <a:ext cx="5651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实际上就是要求出一个数，使它的平方等于</a:t>
            </a:r>
            <a:r>
              <a:rPr lang="en-US" sz="3200" b="1" dirty="0">
                <a:latin typeface="Times New Roman" panose="02020603050405020304" pitchFamily="18" charset="0"/>
              </a:rPr>
              <a:t>9</a:t>
            </a:r>
            <a:r>
              <a:rPr lang="zh-CN" altLang="en-US" sz="3200" b="1" dirty="0">
                <a:latin typeface="Times New Roman" panose="02020603050405020304" pitchFamily="18" charset="0"/>
              </a:rPr>
              <a:t>，即：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867400" y="1989138"/>
            <a:ext cx="2663825" cy="2519362"/>
          </a:xfrm>
          <a:prstGeom prst="rect">
            <a:avLst/>
          </a:prstGeom>
          <a:solidFill>
            <a:schemeClr val="accent1"/>
          </a:solidFill>
          <a:ln w="50800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56325" y="285273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平方厘米</a:t>
            </a: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3306763"/>
          <a:ext cx="28813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r:id="rId3" imgW="725170" imgH="229235" progId="Equation.3">
                  <p:embed/>
                </p:oleObj>
              </mc:Choice>
              <mc:Fallback>
                <p:oleObj r:id="rId3" imgW="725170" imgH="229235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6763"/>
                        <a:ext cx="288131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9750" y="4184650"/>
            <a:ext cx="510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显然，括号里应是</a:t>
            </a:r>
            <a:r>
              <a:rPr lang="en-US" sz="3200" b="1">
                <a:latin typeface="Times New Roman" panose="02020603050405020304" pitchFamily="18" charset="0"/>
              </a:rPr>
              <a:t>±3</a:t>
            </a:r>
            <a:r>
              <a:rPr lang="zh-CN" altLang="en-US" sz="3200" b="1">
                <a:latin typeface="Times New Roman" panose="02020603050405020304" pitchFamily="18" charset="0"/>
              </a:rPr>
              <a:t>，但我们却要说边长是</a:t>
            </a:r>
            <a:r>
              <a:rPr lang="en-US" sz="3200" b="1">
                <a:latin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20488" name="WordArt 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5445224"/>
            <a:ext cx="64738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609600" y="228600"/>
            <a:ext cx="5832475" cy="998538"/>
            <a:chOff x="0" y="0"/>
            <a:chExt cx="3674" cy="629"/>
          </a:xfrm>
        </p:grpSpPr>
        <p:grpSp>
          <p:nvGrpSpPr>
            <p:cNvPr id="21507" name="Group 3"/>
            <p:cNvGrpSpPr/>
            <p:nvPr/>
          </p:nvGrpSpPr>
          <p:grpSpPr bwMode="auto">
            <a:xfrm>
              <a:off x="0" y="48"/>
              <a:ext cx="2292" cy="480"/>
              <a:chOff x="0" y="0"/>
              <a:chExt cx="2292" cy="480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0" y="48"/>
                <a:ext cx="2208" cy="389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38100" cmpd="sng">
                <a:solidFill>
                  <a:schemeClr val="accent1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3200" b="1">
                    <a:latin typeface="Times New Roman" panose="02020603050405020304" pitchFamily="18" charset="0"/>
                    <a:ea typeface="隶书" panose="02010509060101010101" pitchFamily="49" charset="-122"/>
                  </a:rPr>
                  <a:t>  想一想,做一做</a:t>
                </a:r>
              </a:p>
            </p:txBody>
          </p:sp>
          <p:sp>
            <p:nvSpPr>
              <p:cNvPr id="21509" name="Rectangle 5" descr="PE03255_"/>
              <p:cNvSpPr>
                <a:spLocks noChangeArrowheads="1"/>
              </p:cNvSpPr>
              <p:nvPr/>
            </p:nvSpPr>
            <p:spPr bwMode="auto">
              <a:xfrm>
                <a:off x="1824" y="0"/>
                <a:ext cx="4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zh-CN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Che" pitchFamily="49" charset="-127"/>
                  </a:rPr>
                  <a:t>☞</a:t>
                </a:r>
              </a:p>
            </p:txBody>
          </p:sp>
        </p:grpSp>
        <p:pic>
          <p:nvPicPr>
            <p:cNvPr id="21510" name="Picture 6" descr="6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0"/>
              <a:ext cx="1034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99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        3. 下列各数有没有平方根?如果有,求出它的算术平方根;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如果没有,请说明理由: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727200" y="2209800"/>
          <a:ext cx="52117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r:id="rId4" imgW="2082165" imgH="406400" progId="Equation.DSMT4">
                  <p:embed/>
                </p:oleObj>
              </mc:Choice>
              <mc:Fallback>
                <p:oleObj r:id="rId4" imgW="2082165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209800"/>
                        <a:ext cx="52117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08125" y="3546475"/>
            <a:ext cx="573088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</a:rPr>
              <a:t>解:</a:t>
            </a:r>
          </a:p>
        </p:txBody>
      </p:sp>
      <p:grpSp>
        <p:nvGrpSpPr>
          <p:cNvPr id="21514" name="Group 10"/>
          <p:cNvGrpSpPr>
            <a:grpSpLocks noChangeAspect="1"/>
          </p:cNvGrpSpPr>
          <p:nvPr/>
        </p:nvGrpSpPr>
        <p:grpSpPr bwMode="auto">
          <a:xfrm>
            <a:off x="2133600" y="4114800"/>
            <a:ext cx="4903788" cy="914400"/>
            <a:chOff x="0" y="0"/>
            <a:chExt cx="3089" cy="576"/>
          </a:xfrm>
        </p:grpSpPr>
        <p:graphicFrame>
          <p:nvGraphicFramePr>
            <p:cNvPr id="21515" name="Object 11"/>
            <p:cNvGraphicFramePr>
              <a:graphicFrameLocks noChangeAspect="1"/>
            </p:cNvGraphicFramePr>
            <p:nvPr/>
          </p:nvGraphicFramePr>
          <p:xfrm>
            <a:off x="0" y="144"/>
            <a:ext cx="92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6" r:id="rId6" imgW="738505" imgH="229235" progId="Equation.DSMT4">
                    <p:embed/>
                  </p:oleObj>
                </mc:Choice>
                <mc:Fallback>
                  <p:oleObj r:id="rId6" imgW="738505" imgH="22923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4"/>
                          <a:ext cx="92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6" name="Object 12"/>
            <p:cNvGraphicFramePr>
              <a:graphicFrameLocks noChangeAspect="1"/>
            </p:cNvGraphicFramePr>
            <p:nvPr/>
          </p:nvGraphicFramePr>
          <p:xfrm>
            <a:off x="1104" y="0"/>
            <a:ext cx="83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7" r:id="rId8" imgW="661035" imgH="457835" progId="Equation.DSMT4">
                    <p:embed/>
                  </p:oleObj>
                </mc:Choice>
                <mc:Fallback>
                  <p:oleObj r:id="rId8" imgW="661035" imgH="45783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0"/>
                          <a:ext cx="83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7" name="Object 13"/>
            <p:cNvGraphicFramePr>
              <a:graphicFrameLocks noChangeAspect="1"/>
            </p:cNvGraphicFramePr>
            <p:nvPr/>
          </p:nvGraphicFramePr>
          <p:xfrm>
            <a:off x="2256" y="0"/>
            <a:ext cx="83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8" r:id="rId10" imgW="661035" imgH="457835" progId="Equation.DSMT4">
                    <p:embed/>
                  </p:oleObj>
                </mc:Choice>
                <mc:Fallback>
                  <p:oleObj r:id="rId10" imgW="661035" imgH="45783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0"/>
                          <a:ext cx="83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8" name="Group 14"/>
          <p:cNvGrpSpPr/>
          <p:nvPr/>
        </p:nvGrpSpPr>
        <p:grpSpPr bwMode="auto">
          <a:xfrm>
            <a:off x="2209800" y="3352800"/>
            <a:ext cx="3689350" cy="809625"/>
            <a:chOff x="0" y="0"/>
            <a:chExt cx="2324" cy="510"/>
          </a:xfrm>
        </p:grpSpPr>
        <p:graphicFrame>
          <p:nvGraphicFramePr>
            <p:cNvPr id="21519" name="Object 15"/>
            <p:cNvGraphicFramePr>
              <a:graphicFrameLocks noChangeAspect="1"/>
            </p:cNvGraphicFramePr>
            <p:nvPr/>
          </p:nvGraphicFramePr>
          <p:xfrm>
            <a:off x="0" y="0"/>
            <a:ext cx="117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9" r:id="rId12" imgW="940435" imgH="407035" progId="Equation.DSMT4">
                    <p:embed/>
                  </p:oleObj>
                </mc:Choice>
                <mc:Fallback>
                  <p:oleObj r:id="rId12" imgW="940435" imgH="4070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7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1248" y="144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latin typeface="Times New Roman" panose="02020603050405020304" pitchFamily="18" charset="0"/>
                </a:rPr>
                <a:t>有平方根。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117725" y="5222875"/>
            <a:ext cx="567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－</a:t>
            </a:r>
            <a:r>
              <a:rPr lang="zh-CN" altLang="en-US" sz="2400">
                <a:latin typeface="Times New Roman" panose="02020603050405020304" pitchFamily="18" charset="0"/>
              </a:rPr>
              <a:t>0.36没有平方根,因为负数没有平方根。</a:t>
            </a:r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0" y="5075238"/>
          <a:ext cx="114300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r:id="rId14" imgW="1076960" imgH="1471930" progId="MS_ClipArt_Gallery.2">
                  <p:embed/>
                </p:oleObj>
              </mc:Choice>
              <mc:Fallback>
                <p:oleObj r:id="rId14" imgW="1076960" imgH="1471930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75238"/>
                        <a:ext cx="114300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215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58888" y="228600"/>
            <a:ext cx="6265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 dirty="0">
                <a:solidFill>
                  <a:srgbClr val="FF3300"/>
                </a:solidFill>
                <a:ea typeface="华文行楷" panose="02010800040101010101" pitchFamily="2" charset="-122"/>
              </a:rPr>
              <a:t>一号展厅：判断比拼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8316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600" b="1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、</a:t>
            </a:r>
            <a:r>
              <a:rPr lang="en-US" sz="3600" b="1" dirty="0">
                <a:latin typeface="宋体" panose="02010600030101010101" pitchFamily="2" charset="-122"/>
              </a:rPr>
              <a:t>64</a:t>
            </a:r>
            <a:r>
              <a:rPr lang="zh-CN" altLang="en-US" sz="3600" b="1" dirty="0">
                <a:latin typeface="宋体" panose="02010600030101010101" pitchFamily="2" charset="-122"/>
              </a:rPr>
              <a:t>的平方根是</a:t>
            </a:r>
            <a:r>
              <a:rPr lang="en-US" sz="3600" b="1" dirty="0">
                <a:latin typeface="宋体" panose="02010600030101010101" pitchFamily="2" charset="-122"/>
              </a:rPr>
              <a:t>8</a:t>
            </a:r>
            <a:r>
              <a:rPr lang="zh-CN" altLang="en-US" sz="3600" b="1" dirty="0">
                <a:latin typeface="宋体" panose="02010600030101010101" pitchFamily="2" charset="-122"/>
              </a:rPr>
              <a:t>。        （    ）</a:t>
            </a:r>
          </a:p>
        </p:txBody>
      </p:sp>
      <p:grpSp>
        <p:nvGrpSpPr>
          <p:cNvPr id="22532" name="Group 4"/>
          <p:cNvGrpSpPr/>
          <p:nvPr/>
        </p:nvGrpSpPr>
        <p:grpSpPr bwMode="auto">
          <a:xfrm>
            <a:off x="539750" y="2774950"/>
            <a:ext cx="9001125" cy="665163"/>
            <a:chOff x="0" y="0"/>
            <a:chExt cx="5670" cy="419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600" b="1" dirty="0">
                  <a:latin typeface="宋体" panose="02010600030101010101" pitchFamily="2" charset="-122"/>
                </a:rPr>
                <a:t>2</a:t>
              </a:r>
              <a:r>
                <a:rPr lang="zh-CN" altLang="en-US" sz="3600" b="1" dirty="0">
                  <a:latin typeface="宋体" panose="02010600030101010101" pitchFamily="2" charset="-122"/>
                </a:rPr>
                <a:t>、</a:t>
              </a:r>
              <a:r>
                <a:rPr lang="en-US" sz="3600" b="1" dirty="0">
                  <a:latin typeface="宋体" panose="02010600030101010101" pitchFamily="2" charset="-122"/>
                </a:rPr>
                <a:t>2</a:t>
              </a:r>
              <a:r>
                <a:rPr lang="zh-CN" altLang="en-US" sz="3600" b="1" dirty="0">
                  <a:latin typeface="宋体" panose="02010600030101010101" pitchFamily="2" charset="-122"/>
                </a:rPr>
                <a:t>的平方根可表示成    。（    ）</a:t>
              </a:r>
            </a:p>
          </p:txBody>
        </p:sp>
        <p:graphicFrame>
          <p:nvGraphicFramePr>
            <p:cNvPr id="22534" name="Object 6"/>
            <p:cNvGraphicFramePr>
              <a:graphicFrameLocks noChangeAspect="1"/>
            </p:cNvGraphicFramePr>
            <p:nvPr/>
          </p:nvGraphicFramePr>
          <p:xfrm>
            <a:off x="2994" y="4"/>
            <a:ext cx="635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6" r:id="rId3" imgW="330835" imgH="216535" progId="Equation.DSMT4">
                    <p:embed/>
                  </p:oleObj>
                </mc:Choice>
                <mc:Fallback>
                  <p:oleObj r:id="rId3" imgW="330835" imgH="21653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" y="4"/>
                          <a:ext cx="635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9288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600" b="1" dirty="0">
                <a:latin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宋体" panose="02010600030101010101" pitchFamily="2" charset="-122"/>
              </a:rPr>
              <a:t>、</a:t>
            </a:r>
            <a:r>
              <a:rPr lang="en-US" sz="3600" b="1" dirty="0">
                <a:latin typeface="宋体" panose="02010600030101010101" pitchFamily="2" charset="-122"/>
              </a:rPr>
              <a:t>(-4)</a:t>
            </a:r>
            <a:r>
              <a:rPr lang="en-US" sz="3600" b="1" baseline="44000" dirty="0"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的算术平方根是</a:t>
            </a:r>
            <a:r>
              <a:rPr lang="en-US" sz="3600" b="1" dirty="0">
                <a:latin typeface="宋体" panose="02010600030101010101" pitchFamily="2" charset="-122"/>
              </a:rPr>
              <a:t>-4</a:t>
            </a:r>
            <a:r>
              <a:rPr lang="zh-CN" altLang="en-US" sz="3600" b="1" dirty="0">
                <a:latin typeface="宋体" panose="02010600030101010101" pitchFamily="2" charset="-122"/>
              </a:rPr>
              <a:t>。（    ）</a:t>
            </a:r>
            <a:endParaRPr lang="zh-CN" altLang="en-US" sz="3600" b="1" baseline="44000" dirty="0">
              <a:latin typeface="宋体" panose="02010600030101010101" pitchFamily="2" charset="-122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42988" y="915988"/>
            <a:ext cx="752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（判断正误，若错误请说明理由。）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019925" y="2565400"/>
            <a:ext cx="1008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FF3300"/>
                </a:solidFill>
              </a:rPr>
              <a:t>对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948488" y="1557338"/>
            <a:ext cx="10080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FF3300"/>
                </a:solidFill>
              </a:rPr>
              <a:t>错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019925" y="3644900"/>
            <a:ext cx="1008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FF3300"/>
                </a:solidFill>
              </a:rPr>
              <a:t>错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019925" y="4508500"/>
            <a:ext cx="10080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FF3300"/>
                </a:solidFill>
              </a:rPr>
              <a:t>错</a:t>
            </a:r>
          </a:p>
        </p:txBody>
      </p:sp>
      <p:grpSp>
        <p:nvGrpSpPr>
          <p:cNvPr id="22541" name="Group 13"/>
          <p:cNvGrpSpPr/>
          <p:nvPr/>
        </p:nvGrpSpPr>
        <p:grpSpPr bwMode="auto">
          <a:xfrm>
            <a:off x="611188" y="4613275"/>
            <a:ext cx="8785225" cy="831850"/>
            <a:chOff x="0" y="0"/>
            <a:chExt cx="5534" cy="524"/>
          </a:xfrm>
        </p:grpSpPr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0" y="25"/>
              <a:ext cx="55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>
                  <a:latin typeface="宋体" panose="02010600030101010101" pitchFamily="2" charset="-122"/>
                </a:rPr>
                <a:t>4</a:t>
              </a:r>
              <a:r>
                <a:rPr lang="zh-CN" altLang="en-US" sz="3200" b="1">
                  <a:latin typeface="宋体" panose="02010600030101010101" pitchFamily="2" charset="-122"/>
                </a:rPr>
                <a:t>、                          （    ）</a:t>
              </a:r>
            </a:p>
          </p:txBody>
        </p:sp>
        <p:graphicFrame>
          <p:nvGraphicFramePr>
            <p:cNvPr id="22543" name="Object 15"/>
            <p:cNvGraphicFramePr>
              <a:graphicFrameLocks noChangeAspect="1"/>
            </p:cNvGraphicFramePr>
            <p:nvPr/>
          </p:nvGraphicFramePr>
          <p:xfrm>
            <a:off x="442" y="0"/>
            <a:ext cx="1974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7" r:id="rId5" imgW="1092835" imgH="254000" progId="Equation.DSMT4">
                    <p:embed/>
                  </p:oleObj>
                </mc:Choice>
                <mc:Fallback>
                  <p:oleObj r:id="rId5" imgW="1092835" imgH="2540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0"/>
                          <a:ext cx="1974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5" grpId="0" autoUpdateAnimBg="0"/>
      <p:bldP spid="22537" grpId="0" autoUpdateAnimBg="0"/>
      <p:bldP spid="22538" grpId="0" autoUpdateAnimBg="0"/>
      <p:bldP spid="22539" grpId="0" autoUpdateAnimBg="0"/>
      <p:bldP spid="225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19200" y="188913"/>
            <a:ext cx="62118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800" dirty="0">
                <a:solidFill>
                  <a:srgbClr val="FF33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二号展厅：</a:t>
            </a:r>
            <a:r>
              <a:rPr lang="zh-CN" altLang="en-US" sz="4800" dirty="0">
                <a:solidFill>
                  <a:srgbClr val="FF3300"/>
                </a:solidFill>
                <a:ea typeface="华文行楷" panose="02010800040101010101" pitchFamily="2" charset="-122"/>
              </a:rPr>
              <a:t>快乐填空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9936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、一个数的平方根是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-7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，则它的另一个平方根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  这个数是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7950" y="2636838"/>
            <a:ext cx="9901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的平方根是它本身。</a:t>
            </a:r>
          </a:p>
        </p:txBody>
      </p:sp>
      <p:grpSp>
        <p:nvGrpSpPr>
          <p:cNvPr id="23557" name="Group 5"/>
          <p:cNvGrpSpPr/>
          <p:nvPr/>
        </p:nvGrpSpPr>
        <p:grpSpPr bwMode="auto">
          <a:xfrm>
            <a:off x="107950" y="3284538"/>
            <a:ext cx="11098213" cy="936625"/>
            <a:chOff x="0" y="0"/>
            <a:chExt cx="6991" cy="590"/>
          </a:xfrm>
        </p:grpSpPr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545" y="0"/>
            <a:ext cx="1043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4" r:id="rId3" imgW="636270" imgH="229235" progId="Equation.DSMT4">
                    <p:embed/>
                  </p:oleObj>
                </mc:Choice>
                <mc:Fallback>
                  <p:oleObj r:id="rId3" imgW="636270" imgH="22923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0"/>
                          <a:ext cx="1043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0" y="134"/>
              <a:ext cx="699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 dirty="0">
                  <a:latin typeface="宋体" panose="02010600030101010101" pitchFamily="2" charset="-122"/>
                </a:rPr>
                <a:t>3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、          </a:t>
              </a:r>
              <a:r>
                <a:rPr lang="zh-CN" altLang="en-US" sz="3200" b="1" u="sng" dirty="0">
                  <a:latin typeface="宋体" panose="02010600030101010101" pitchFamily="2" charset="-122"/>
                </a:rPr>
                <a:t>     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。         </a:t>
              </a:r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24075" y="1700213"/>
            <a:ext cx="5032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7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300788" y="1628775"/>
            <a:ext cx="1079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49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403350" y="2460625"/>
            <a:ext cx="503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627313" y="3357563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4400" b="1">
                <a:solidFill>
                  <a:srgbClr val="FF3300"/>
                </a:solidFill>
                <a:latin typeface="宋体" panose="02010600030101010101" pitchFamily="2" charset="-122"/>
              </a:rPr>
              <a:t>-0.4</a:t>
            </a: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284663" y="5284788"/>
          <a:ext cx="7604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r:id="rId5" imgW="204470" imgH="178435" progId="Equation.DSMT4">
                  <p:embed/>
                </p:oleObj>
              </mc:Choice>
              <mc:Fallback>
                <p:oleObj r:id="rId5" imgW="204470" imgH="1784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284788"/>
                        <a:ext cx="7604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13"/>
          <p:cNvGrpSpPr/>
          <p:nvPr/>
        </p:nvGrpSpPr>
        <p:grpSpPr bwMode="auto">
          <a:xfrm>
            <a:off x="107950" y="4221163"/>
            <a:ext cx="9901238" cy="788987"/>
            <a:chOff x="0" y="0"/>
            <a:chExt cx="6237" cy="497"/>
          </a:xfrm>
        </p:grpSpPr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0" y="91"/>
              <a:ext cx="623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 dirty="0">
                  <a:latin typeface="宋体" panose="02010600030101010101" pitchFamily="2" charset="-122"/>
                </a:rPr>
                <a:t>4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、    </a:t>
              </a:r>
              <a:r>
                <a:rPr lang="en-US" sz="3200" b="1" dirty="0">
                  <a:latin typeface="宋体" panose="02010600030101010101" pitchFamily="2" charset="-122"/>
                </a:rPr>
                <a:t>=</a:t>
              </a:r>
              <a:r>
                <a:rPr lang="en-US" sz="3200" b="1" u="sng" dirty="0">
                  <a:latin typeface="宋体" panose="02010600030101010101" pitchFamily="2" charset="-122"/>
                </a:rPr>
                <a:t>      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。</a:t>
              </a:r>
              <a:endParaRPr lang="zh-CN" altLang="en-US" sz="3200" b="1" dirty="0"/>
            </a:p>
          </p:txBody>
        </p:sp>
        <p:graphicFrame>
          <p:nvGraphicFramePr>
            <p:cNvPr id="23567" name="Object 15"/>
            <p:cNvGraphicFramePr>
              <a:graphicFrameLocks noChangeAspect="1"/>
            </p:cNvGraphicFramePr>
            <p:nvPr/>
          </p:nvGraphicFramePr>
          <p:xfrm>
            <a:off x="363" y="0"/>
            <a:ext cx="635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6" r:id="rId7" imgW="293370" imgH="229235" progId="Equation.DSMT4">
                    <p:embed/>
                  </p:oleObj>
                </mc:Choice>
                <mc:Fallback>
                  <p:oleObj r:id="rId7" imgW="293370" imgH="2292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0"/>
                          <a:ext cx="635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8" name="Group 16"/>
          <p:cNvGrpSpPr/>
          <p:nvPr/>
        </p:nvGrpSpPr>
        <p:grpSpPr bwMode="auto">
          <a:xfrm>
            <a:off x="107950" y="5229225"/>
            <a:ext cx="7920038" cy="769938"/>
            <a:chOff x="0" y="0"/>
            <a:chExt cx="4989" cy="485"/>
          </a:xfrm>
        </p:grpSpPr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0" y="89"/>
              <a:ext cx="498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 dirty="0">
                  <a:latin typeface="宋体" panose="02010600030101010101" pitchFamily="2" charset="-122"/>
                </a:rPr>
                <a:t>5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、               </a:t>
              </a:r>
              <a:r>
                <a:rPr lang="zh-CN" altLang="en-US" sz="3200" b="1" u="sng" dirty="0">
                  <a:latin typeface="宋体" panose="02010600030101010101" pitchFamily="2" charset="-122"/>
                </a:rPr>
                <a:t>      </a:t>
              </a:r>
              <a:r>
                <a:rPr lang="zh-CN" altLang="en-US" sz="3200" dirty="0">
                  <a:latin typeface="宋体" panose="02010600030101010101" pitchFamily="2" charset="-122"/>
                </a:rPr>
                <a:t>。 </a:t>
              </a:r>
            </a:p>
          </p:txBody>
        </p:sp>
        <p:graphicFrame>
          <p:nvGraphicFramePr>
            <p:cNvPr id="23570" name="Object 18"/>
            <p:cNvGraphicFramePr>
              <a:graphicFrameLocks noChangeAspect="1"/>
            </p:cNvGraphicFramePr>
            <p:nvPr/>
          </p:nvGraphicFramePr>
          <p:xfrm>
            <a:off x="249" y="0"/>
            <a:ext cx="2177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7" r:id="rId9" imgW="1030605" imgH="229235" progId="Equation.DSMT4">
                    <p:embed/>
                  </p:oleObj>
                </mc:Choice>
                <mc:Fallback>
                  <p:oleObj r:id="rId9" imgW="1030605" imgH="22923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0"/>
                          <a:ext cx="2177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124075" y="4189413"/>
            <a:ext cx="5032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9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7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69889" y="1700808"/>
            <a:ext cx="8001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①</a:t>
            </a:r>
            <a:r>
              <a:rPr lang="zh-CN" altLang="en-US" sz="2800" b="1" dirty="0">
                <a:latin typeface="Times New Roman" panose="02020603050405020304" pitchFamily="18" charset="0"/>
              </a:rPr>
              <a:t>了解了平方根和算术平方根的概念；</a:t>
            </a: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en-US" sz="2800" b="1" dirty="0">
                <a:latin typeface="Times New Roman" panose="02020603050405020304" pitchFamily="18" charset="0"/>
              </a:rPr>
              <a:t>掌握了平方根的性质：     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一个正数有两个平方</a:t>
            </a:r>
          </a:p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根，它们互为相反数，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的平方根是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，负数没有</a:t>
            </a:r>
          </a:p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平方根</a:t>
            </a:r>
            <a:r>
              <a:rPr lang="zh-CN" altLang="en-US" sz="2800" b="1" dirty="0">
                <a:latin typeface="Times New Roman" panose="02020603050405020304" pitchFamily="18" charset="0"/>
              </a:rPr>
              <a:t>；</a:t>
            </a: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③</a:t>
            </a:r>
            <a:r>
              <a:rPr lang="zh-CN" altLang="en-US" sz="2800" b="1" dirty="0">
                <a:latin typeface="Times New Roman" panose="02020603050405020304" pitchFamily="18" charset="0"/>
              </a:rPr>
              <a:t>学会了平方根和算术平方根的表示方法；</a:t>
            </a: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④</a:t>
            </a:r>
            <a:r>
              <a:rPr lang="zh-CN" altLang="en-US" sz="2800" b="1" dirty="0">
                <a:latin typeface="Times New Roman" panose="02020603050405020304" pitchFamily="18" charset="0"/>
              </a:rPr>
              <a:t>学会了求一个数的平方根，了解开平方和平方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互为逆运算。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 rot="512306">
            <a:off x="492168" y="161447"/>
            <a:ext cx="2362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8397"/>
              </a:avLst>
            </a:prstTxWarp>
            <a:scene3d>
              <a:camera prst="legacyPerspectiveFront">
                <a:rot lat="20519997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ln w="9525" cmpd="sng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我的收获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4688" y="3213100"/>
            <a:ext cx="8469312" cy="914400"/>
          </a:xfrm>
        </p:spPr>
        <p:txBody>
          <a:bodyPr/>
          <a:lstStyle/>
          <a:p>
            <a:pPr marL="0" indent="0">
              <a:lnSpc>
                <a:spcPct val="180000"/>
              </a:lnSpc>
              <a:buNone/>
            </a:pPr>
            <a:r>
              <a:rPr lang="en-US" sz="2800" b="1" dirty="0" smtClean="0">
                <a:latin typeface="宋体" panose="0201060003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华文行楷" panose="02010800040101010101" pitchFamily="2" charset="-122"/>
              </a:rPr>
              <a:t>、对于正数</a:t>
            </a:r>
            <a:r>
              <a:rPr lang="en-US" sz="2800" b="1" dirty="0">
                <a:latin typeface="宋体" panose="02010600030101010101" pitchFamily="2" charset="-122"/>
                <a:ea typeface="华文行楷" panose="0201080004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  <a:ea typeface="华文行楷" panose="02010800040101010101" pitchFamily="2" charset="-122"/>
              </a:rPr>
              <a:t>，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华文行楷" panose="02010800040101010101" pitchFamily="2" charset="-122"/>
              </a:rPr>
              <a:t>等</a:t>
            </a:r>
            <a:r>
              <a:rPr lang="zh-CN" altLang="en-US" sz="2800" b="1" dirty="0">
                <a:latin typeface="宋体" panose="02010600030101010101" pitchFamily="2" charset="-122"/>
                <a:ea typeface="华文行楷" panose="02010800040101010101" pitchFamily="2" charset="-122"/>
              </a:rPr>
              <a:t>于多少</a:t>
            </a:r>
            <a:r>
              <a:rPr lang="en-US" sz="2800" b="1" dirty="0">
                <a:latin typeface="宋体" panose="02010600030101010101" pitchFamily="2" charset="-122"/>
                <a:ea typeface="华文行楷" panose="02010800040101010101" pitchFamily="2" charset="-122"/>
              </a:rPr>
              <a:t>?</a:t>
            </a:r>
            <a:endParaRPr lang="en-US" sz="2400" b="1" dirty="0">
              <a:ea typeface="华文行楷" panose="02010800040101010101" pitchFamily="2" charset="-122"/>
            </a:endParaRP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059832" y="3243878"/>
          <a:ext cx="13096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r:id="rId3" imgW="369570" imgH="280670" progId="Equation.3">
                  <p:embed/>
                </p:oleObj>
              </mc:Choice>
              <mc:Fallback>
                <p:oleObj r:id="rId3" imgW="369570" imgH="28067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243878"/>
                        <a:ext cx="130968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1341438"/>
            <a:ext cx="18034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/>
          <p:nvPr/>
        </p:nvGrpSpPr>
        <p:grpSpPr bwMode="auto">
          <a:xfrm>
            <a:off x="1042988" y="1484313"/>
            <a:ext cx="4897437" cy="795337"/>
            <a:chOff x="0" y="0"/>
            <a:chExt cx="3085" cy="501"/>
          </a:xfrm>
        </p:grpSpPr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975" y="0"/>
            <a:ext cx="794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3" r:id="rId6" imgW="394970" imgH="241935" progId="Equation.3">
                    <p:embed/>
                  </p:oleObj>
                </mc:Choice>
                <mc:Fallback>
                  <p:oleObj r:id="rId6" imgW="394970" imgH="24193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0"/>
                          <a:ext cx="794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136"/>
              <a:ext cx="30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ea typeface="华文行楷" panose="02010800040101010101" pitchFamily="2" charset="-122"/>
                </a:rPr>
                <a:t> </a:t>
              </a:r>
              <a:r>
                <a:rPr lang="en-US" sz="3200" b="1" dirty="0">
                  <a:latin typeface="宋体" panose="02010600030101010101" pitchFamily="2" charset="-122"/>
                </a:rPr>
                <a:t>1</a:t>
              </a:r>
              <a:r>
                <a:rPr lang="zh-CN" altLang="en-US" sz="3200" b="1" dirty="0" smtClean="0">
                  <a:ea typeface="华文行楷" panose="02010800040101010101" pitchFamily="2" charset="-122"/>
                </a:rPr>
                <a:t>、                    </a:t>
              </a:r>
              <a:r>
                <a:rPr lang="en-US" sz="3200" b="1" dirty="0">
                  <a:ea typeface="华文行楷" panose="02010800040101010101" pitchFamily="2" charset="-122"/>
                </a:rPr>
                <a:t>=</a:t>
              </a:r>
              <a:r>
                <a:rPr lang="en-US" sz="3200" b="1" u="sng" dirty="0">
                  <a:ea typeface="华文行楷" panose="02010800040101010101" pitchFamily="2" charset="-122"/>
                </a:rPr>
                <a:t>            .</a:t>
              </a:r>
            </a:p>
          </p:txBody>
        </p:sp>
      </p:grpSp>
      <p:grpSp>
        <p:nvGrpSpPr>
          <p:cNvPr id="26632" name="Group 8"/>
          <p:cNvGrpSpPr/>
          <p:nvPr/>
        </p:nvGrpSpPr>
        <p:grpSpPr bwMode="auto">
          <a:xfrm>
            <a:off x="1143000" y="2286000"/>
            <a:ext cx="4824413" cy="893763"/>
            <a:chOff x="0" y="0"/>
            <a:chExt cx="3039" cy="563"/>
          </a:xfrm>
        </p:grpSpPr>
        <p:graphicFrame>
          <p:nvGraphicFramePr>
            <p:cNvPr id="26633" name="Object 9"/>
            <p:cNvGraphicFramePr>
              <a:graphicFrameLocks noChangeAspect="1"/>
            </p:cNvGraphicFramePr>
            <p:nvPr/>
          </p:nvGraphicFramePr>
          <p:xfrm>
            <a:off x="816" y="0"/>
            <a:ext cx="998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4" r:id="rId8" imgW="495935" imgH="280035" progId="Equation.3">
                    <p:embed/>
                  </p:oleObj>
                </mc:Choice>
                <mc:Fallback>
                  <p:oleObj r:id="rId8" imgW="495935" imgH="28003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0"/>
                          <a:ext cx="998" cy="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0" y="144"/>
              <a:ext cx="30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 dirty="0">
                  <a:latin typeface="宋体" panose="02010600030101010101" pitchFamily="2" charset="-122"/>
                </a:rPr>
                <a:t>2</a:t>
              </a:r>
              <a:r>
                <a:rPr lang="zh-CN" altLang="en-US" sz="3200" b="1" dirty="0">
                  <a:ea typeface="华文行楷" panose="02010800040101010101" pitchFamily="2" charset="-122"/>
                </a:rPr>
                <a:t>、                    </a:t>
              </a:r>
              <a:r>
                <a:rPr lang="en-US" sz="3200" b="1" dirty="0">
                  <a:ea typeface="华文行楷" panose="02010800040101010101" pitchFamily="2" charset="-122"/>
                </a:rPr>
                <a:t>=</a:t>
              </a:r>
              <a:r>
                <a:rPr lang="en-US" sz="3200" b="1" u="sng" dirty="0">
                  <a:ea typeface="华文行楷" panose="02010800040101010101" pitchFamily="2" charset="-122"/>
                </a:rPr>
                <a:t>            .</a:t>
              </a:r>
            </a:p>
          </p:txBody>
        </p:sp>
      </p:grpSp>
      <p:grpSp>
        <p:nvGrpSpPr>
          <p:cNvPr id="26635" name="Group 11"/>
          <p:cNvGrpSpPr/>
          <p:nvPr/>
        </p:nvGrpSpPr>
        <p:grpSpPr bwMode="auto">
          <a:xfrm>
            <a:off x="1171161" y="4478403"/>
            <a:ext cx="7488947" cy="863914"/>
            <a:chOff x="-11408" y="-94"/>
            <a:chExt cx="16155" cy="495"/>
          </a:xfrm>
        </p:grpSpPr>
        <p:graphicFrame>
          <p:nvGraphicFramePr>
            <p:cNvPr id="26636" name="Object 12"/>
            <p:cNvGraphicFramePr>
              <a:graphicFrameLocks noChangeAspect="1"/>
            </p:cNvGraphicFramePr>
            <p:nvPr/>
          </p:nvGraphicFramePr>
          <p:xfrm>
            <a:off x="-4262" y="-94"/>
            <a:ext cx="2253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5" r:id="rId10" imgW="318770" imgH="254635" progId="Equation.3">
                    <p:embed/>
                  </p:oleObj>
                </mc:Choice>
                <mc:Fallback>
                  <p:oleObj r:id="rId10" imgW="318770" imgH="254635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262" y="-94"/>
                          <a:ext cx="2253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-11408" y="10"/>
              <a:ext cx="1615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sz="3200" b="1" dirty="0">
                  <a:latin typeface="宋体" panose="02010600030101010101" pitchFamily="2" charset="-122"/>
                </a:rPr>
                <a:t>4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、对于任意数</a:t>
              </a:r>
              <a:r>
                <a:rPr lang="en-US" sz="3200" b="1" dirty="0">
                  <a:latin typeface="宋体" panose="02010600030101010101" pitchFamily="2" charset="-122"/>
                </a:rPr>
                <a:t>a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，    </a:t>
              </a:r>
              <a:r>
                <a:rPr lang="zh-CN" altLang="en-US" sz="3200" b="1" dirty="0" smtClean="0">
                  <a:latin typeface="宋体" panose="02010600030101010101" pitchFamily="2" charset="-122"/>
                </a:rPr>
                <a:t>一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定等于</a:t>
              </a:r>
              <a:r>
                <a:rPr lang="en-US" sz="3200" b="1" dirty="0">
                  <a:latin typeface="宋体" panose="02010600030101010101" pitchFamily="2" charset="-122"/>
                </a:rPr>
                <a:t>a</a:t>
              </a:r>
              <a:r>
                <a:rPr lang="zh-CN" altLang="en-US" sz="3200" b="1" dirty="0">
                  <a:latin typeface="宋体" panose="02010600030101010101" pitchFamily="2" charset="-122"/>
                </a:rPr>
                <a:t>吗</a:t>
              </a:r>
              <a:r>
                <a:rPr lang="zh-CN" altLang="en-US" sz="3200" b="1" dirty="0" smtClean="0">
                  <a:latin typeface="宋体" panose="02010600030101010101" pitchFamily="2" charset="-122"/>
                </a:rPr>
                <a:t>？ </a:t>
              </a:r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</p:grpSp>
      <p:pic>
        <p:nvPicPr>
          <p:cNvPr id="26638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052736"/>
            <a:ext cx="18034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124075" y="404813"/>
            <a:ext cx="5400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6000" dirty="0">
                <a:solidFill>
                  <a:srgbClr val="FF3300"/>
                </a:solidFill>
                <a:ea typeface="华文行楷" panose="02010800040101010101" pitchFamily="2" charset="-122"/>
              </a:rPr>
              <a:t>拓展延伸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73788" y="1669455"/>
            <a:ext cx="8686800" cy="4343400"/>
          </a:xfrm>
        </p:spPr>
        <p:txBody>
          <a:bodyPr/>
          <a:lstStyle/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我们现已学过哪些运算？</a:t>
            </a:r>
          </a:p>
          <a:p>
            <a:pPr marL="0" indent="0">
              <a:buFont typeface="Cambria" panose="02040503050406030204" pitchFamily="18" charset="0"/>
              <a:buNone/>
            </a:pPr>
            <a:endParaRPr lang="zh-CN" altLang="en-US" sz="40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加法与减法这两种运算之间有什么关系？乘法与除法之间有什么关系？</a:t>
            </a:r>
          </a:p>
          <a:p>
            <a:pPr marL="0" indent="0">
              <a:buFont typeface="Cambria" panose="02040503050406030204" pitchFamily="18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    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乘方有没有逆运算？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2498724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（加、减、乘、除、乘方五种）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6250" y="4556125"/>
            <a:ext cx="5086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（互为逆运算）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746125"/>
            <a:ext cx="2271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>
            <a:off x="107561" y="868357"/>
            <a:ext cx="8568895" cy="3416322"/>
            <a:chOff x="-86" y="498"/>
            <a:chExt cx="5119" cy="2504"/>
          </a:xfrm>
        </p:grpSpPr>
        <p:pic>
          <p:nvPicPr>
            <p:cNvPr id="9219" name="Picture 3" descr="未命名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2" y="628"/>
              <a:ext cx="2981" cy="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-86" y="498"/>
              <a:ext cx="2052" cy="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zh-CN" altLang="en-US" sz="3600" b="1" dirty="0"/>
                <a:t>  如图是一个地面面积为</a:t>
              </a:r>
              <a:r>
                <a:rPr lang="en-US" sz="3600" b="1" dirty="0"/>
                <a:t>36</a:t>
              </a:r>
              <a:r>
                <a:rPr lang="zh-CN" altLang="en-US" sz="3600" b="1" dirty="0"/>
                <a:t>平方米的正方形展厅</a:t>
              </a:r>
              <a:r>
                <a:rPr lang="en-US" sz="3600" b="1" dirty="0"/>
                <a:t>,</a:t>
              </a:r>
              <a:r>
                <a:rPr lang="zh-CN" altLang="en-US" sz="3600" b="1" dirty="0"/>
                <a:t>问</a:t>
              </a:r>
              <a:r>
                <a:rPr lang="en-US" sz="3600" b="1" dirty="0"/>
                <a:t>:</a:t>
              </a:r>
              <a:r>
                <a:rPr lang="zh-CN" altLang="en-US" sz="3600" b="1" dirty="0"/>
                <a:t>它的地面边长应是多少</a:t>
              </a:r>
              <a:r>
                <a:rPr lang="en-US" sz="3600" b="1" dirty="0"/>
                <a:t>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 descr="蓝色砂纸"/>
          <p:cNvPicPr>
            <a:picLocks noGrp="1" noChangeArrowheads="1"/>
          </p:cNvPicPr>
          <p:nvPr>
            <p:ph type="ctrTitle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5425" y="354013"/>
            <a:ext cx="4962525" cy="950912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828800"/>
            <a:ext cx="9067800" cy="3733800"/>
          </a:xfrm>
          <a:noFill/>
        </p:spPr>
        <p:txBody>
          <a:bodyPr/>
          <a:lstStyle/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一个数的平方是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9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，这个数是什么数？</a:t>
            </a:r>
          </a:p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一个数的平方是  ，这个数是多少？</a:t>
            </a:r>
          </a:p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36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填空：</a:t>
            </a:r>
          </a:p>
          <a:p>
            <a:pPr marL="0" indent="0">
              <a:buFont typeface="Cambria" panose="02040503050406030204" pitchFamily="18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①（   ）</a:t>
            </a:r>
            <a:r>
              <a:rPr lang="en-US" sz="4000" b="1" baseline="300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 16  ②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   ）</a:t>
            </a:r>
            <a:r>
              <a:rPr lang="en-US" sz="4000" b="1" baseline="300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=         </a:t>
            </a:r>
          </a:p>
          <a:p>
            <a:pPr marL="0" indent="0">
              <a:buFont typeface="Cambria" panose="02040503050406030204" pitchFamily="18" charset="0"/>
              <a:buNone/>
            </a:pP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③ (   ) </a:t>
            </a:r>
            <a:r>
              <a:rPr lang="en-US" sz="4000" b="1" baseline="300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= 0   ④</a:t>
            </a:r>
            <a:r>
              <a:rPr lang="zh-CN" alt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   ）</a:t>
            </a:r>
            <a:r>
              <a:rPr lang="en-US" sz="4000" b="1" baseline="30000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= 0.49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284663" y="2997200"/>
          <a:ext cx="752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5" imgW="228600" imgH="393700" progId="Equation.3">
                  <p:embed/>
                </p:oleObj>
              </mc:Choice>
              <mc:Fallback>
                <p:oleObj r:id="rId5" imgW="2286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997200"/>
                        <a:ext cx="7524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380288" y="4221163"/>
          <a:ext cx="5889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7" imgW="152400" imgH="393700" progId="Equation.3">
                  <p:embed/>
                </p:oleObj>
              </mc:Choice>
              <mc:Fallback>
                <p:oleObj r:id="rId7" imgW="152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221163"/>
                        <a:ext cx="5889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" y="836613"/>
            <a:ext cx="91059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∵ （±1.2）</a:t>
            </a:r>
            <a:r>
              <a:rPr lang="zh-CN" altLang="en-US" sz="3200" b="1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=1.44  ∴ ±1.2叫做1.44的平方根</a:t>
            </a:r>
          </a:p>
          <a:p>
            <a:pPr eaLnBrk="1" hangingPunct="1"/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∵ （±2）</a:t>
            </a:r>
            <a:r>
              <a:rPr lang="zh-CN" altLang="en-US" sz="3200" b="1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=4       ∴ ±2叫做4的平方根</a:t>
            </a:r>
          </a:p>
          <a:p>
            <a:pPr eaLnBrk="1" hangingPunct="1"/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∵  </a:t>
            </a:r>
            <a:r>
              <a:rPr lang="en-US" sz="3200" b="1" dirty="0">
                <a:latin typeface="楷体_GB2312" pitchFamily="1" charset="-122"/>
                <a:ea typeface="楷体_GB2312" pitchFamily="1" charset="-122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ea typeface="楷体_GB2312" pitchFamily="1" charset="-122"/>
              </a:rPr>
              <a:t>²</a:t>
            </a:r>
            <a:r>
              <a:rPr lang="en-US" sz="3200" b="1" dirty="0">
                <a:latin typeface="楷体_GB2312" pitchFamily="1" charset="-122"/>
                <a:ea typeface="楷体_GB2312" pitchFamily="1" charset="-122"/>
              </a:rPr>
              <a:t>  =  a        ∴ x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叫做</a:t>
            </a:r>
            <a:r>
              <a:rPr lang="en-US" sz="3200" b="1" dirty="0">
                <a:latin typeface="楷体_GB2312" pitchFamily="1" charset="-122"/>
                <a:ea typeface="楷体_GB2312" pitchFamily="1" charset="-122"/>
              </a:rPr>
              <a:t>a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的平方根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47665" y="2525806"/>
            <a:ext cx="7220246" cy="954107"/>
          </a:xfrm>
          <a:prstGeom prst="rect">
            <a:avLst/>
          </a:prstGeom>
          <a:noFill/>
          <a:ln w="9525" cmpd="sng">
            <a:solidFill>
              <a:schemeClr val="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_GB2312" pitchFamily="1" charset="-122"/>
                <a:ea typeface="楷体_GB2312" pitchFamily="1" charset="-122"/>
              </a:rPr>
              <a:t>一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般地,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如果一个数的平方等于</a:t>
            </a:r>
            <a:r>
              <a:rPr 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a,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那么这个数</a:t>
            </a:r>
          </a:p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叫做</a:t>
            </a:r>
            <a:r>
              <a:rPr 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a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的平方根,也叫做</a:t>
            </a:r>
            <a:r>
              <a:rPr 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a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的二次方根。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19250" y="4437063"/>
            <a:ext cx="622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宋体" panose="02010600030101010101" pitchFamily="2" charset="-122"/>
              </a:rPr>
              <a:t>解：∵（±7）</a:t>
            </a:r>
            <a:r>
              <a:rPr lang="zh-CN" altLang="en-US" sz="2400" baseline="300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=49   ∴ ±7叫做49的平方根</a:t>
            </a:r>
          </a:p>
        </p:txBody>
      </p:sp>
      <p:grpSp>
        <p:nvGrpSpPr>
          <p:cNvPr id="12293" name="Group 5"/>
          <p:cNvGrpSpPr/>
          <p:nvPr/>
        </p:nvGrpSpPr>
        <p:grpSpPr bwMode="auto">
          <a:xfrm>
            <a:off x="2195513" y="4941888"/>
            <a:ext cx="5924550" cy="723900"/>
            <a:chOff x="0" y="0"/>
            <a:chExt cx="3732" cy="456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0" y="104"/>
              <a:ext cx="3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宋体" panose="02010600030101010101" pitchFamily="2" charset="-122"/>
                </a:rPr>
                <a:t>∵（±   ）</a:t>
              </a:r>
              <a:r>
                <a:rPr lang="zh-CN" altLang="en-US" sz="2400" baseline="30000" dirty="0">
                  <a:latin typeface="宋体" panose="02010600030101010101" pitchFamily="2" charset="-122"/>
                </a:rPr>
                <a:t>2</a:t>
              </a:r>
              <a:r>
                <a:rPr lang="zh-CN" altLang="en-US" sz="2400" dirty="0">
                  <a:latin typeface="宋体" panose="02010600030101010101" pitchFamily="2" charset="-122"/>
                </a:rPr>
                <a:t>=   ∴ ±  叫做   的平方根</a:t>
              </a:r>
            </a:p>
          </p:txBody>
        </p:sp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672" y="56"/>
            <a:ext cx="2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r:id="rId3" imgW="139700" imgH="406400" progId="Equation.DSMT4">
                    <p:embed/>
                  </p:oleObj>
                </mc:Choice>
                <mc:Fallback>
                  <p:oleObj r:id="rId3" imgW="139700" imgH="406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56"/>
                          <a:ext cx="2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1296" y="8"/>
            <a:ext cx="23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0" r:id="rId5" imgW="215900" imgH="406400" progId="Equation.DSMT4">
                    <p:embed/>
                  </p:oleObj>
                </mc:Choice>
                <mc:Fallback>
                  <p:oleObj r:id="rId5" imgW="215900" imgH="406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8"/>
                          <a:ext cx="23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2016" y="56"/>
            <a:ext cx="2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1" r:id="rId7" imgW="139700" imgH="406400" progId="Equation.DSMT4">
                    <p:embed/>
                  </p:oleObj>
                </mc:Choice>
                <mc:Fallback>
                  <p:oleObj r:id="rId7" imgW="139700" imgH="406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56"/>
                          <a:ext cx="2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2688" y="0"/>
            <a:ext cx="23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2" r:id="rId8" imgW="215900" imgH="406400" progId="Equation.DSMT4">
                    <p:embed/>
                  </p:oleObj>
                </mc:Choice>
                <mc:Fallback>
                  <p:oleObj r:id="rId8" imgW="215900" imgH="406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0"/>
                          <a:ext cx="238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95513" y="5661025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宋体" panose="02010600030101010101" pitchFamily="2" charset="-122"/>
              </a:rPr>
              <a:t>∵ 0</a:t>
            </a:r>
            <a:r>
              <a:rPr lang="zh-CN" altLang="en-US" sz="2400" baseline="30000" dirty="0">
                <a:latin typeface="宋体" panose="02010600030101010101" pitchFamily="2" charset="-122"/>
              </a:rPr>
              <a:t>2 </a:t>
            </a:r>
            <a:r>
              <a:rPr lang="zh-CN" altLang="en-US" sz="2400" dirty="0">
                <a:latin typeface="宋体" panose="02010600030101010101" pitchFamily="2" charset="-122"/>
              </a:rPr>
              <a:t>= 0       ∴ 0叫做0的平方根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2400" y="152400"/>
            <a:ext cx="2667000" cy="4667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00CC99"/>
              </a:gs>
              <a:gs pos="100000">
                <a:schemeClr val="bg1"/>
              </a:gs>
            </a:gsLst>
            <a:lin ang="0" scaled="1"/>
          </a:gradFill>
          <a:ln w="9525" cmpd="sng">
            <a:solidFill>
              <a:srgbClr val="3399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90600" y="152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概念引入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12302" name="Picture 14" descr="GTH_00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381000"/>
            <a:ext cx="76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3" name="Group 15"/>
          <p:cNvGrpSpPr/>
          <p:nvPr/>
        </p:nvGrpSpPr>
        <p:grpSpPr bwMode="auto">
          <a:xfrm>
            <a:off x="395288" y="3500438"/>
            <a:ext cx="6450012" cy="2495550"/>
            <a:chOff x="0" y="0"/>
            <a:chExt cx="4063" cy="1572"/>
          </a:xfrm>
        </p:grpSpPr>
        <p:grpSp>
          <p:nvGrpSpPr>
            <p:cNvPr id="12304" name="Group 16"/>
            <p:cNvGrpSpPr/>
            <p:nvPr/>
          </p:nvGrpSpPr>
          <p:grpSpPr bwMode="auto">
            <a:xfrm>
              <a:off x="1104" y="0"/>
              <a:ext cx="2959" cy="528"/>
              <a:chOff x="0" y="0"/>
              <a:chExt cx="2959" cy="528"/>
            </a:xfrm>
          </p:grpSpPr>
          <p:sp>
            <p:nvSpPr>
              <p:cNvPr id="12305" name="Text Box 17"/>
              <p:cNvSpPr txBox="1">
                <a:spLocks noChangeArrowheads="1"/>
              </p:cNvSpPr>
              <p:nvPr/>
            </p:nvSpPr>
            <p:spPr bwMode="auto">
              <a:xfrm>
                <a:off x="0" y="144"/>
                <a:ext cx="29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latin typeface="Times New Roman" panose="02020603050405020304" pitchFamily="18" charset="0"/>
                  </a:rPr>
                  <a:t>请分别说出49，         ，0的平方根</a:t>
                </a:r>
              </a:p>
            </p:txBody>
          </p:sp>
          <p:graphicFrame>
            <p:nvGraphicFramePr>
              <p:cNvPr id="12306" name="Object 18"/>
              <p:cNvGraphicFramePr>
                <a:graphicFrameLocks noChangeAspect="1"/>
              </p:cNvGraphicFramePr>
              <p:nvPr/>
            </p:nvGraphicFramePr>
            <p:xfrm>
              <a:off x="1344" y="0"/>
              <a:ext cx="384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3" r:id="rId11" imgW="215900" imgH="406400" progId="Equation.DSMT4">
                      <p:embed/>
                    </p:oleObj>
                  </mc:Choice>
                  <mc:Fallback>
                    <p:oleObj r:id="rId11" imgW="215900" imgH="4064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0"/>
                            <a:ext cx="384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672" y="0"/>
              <a:ext cx="5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rPr>
                <a:t>☞</a:t>
              </a:r>
            </a:p>
          </p:txBody>
        </p:sp>
        <p:grpSp>
          <p:nvGrpSpPr>
            <p:cNvPr id="12308" name="Group 20"/>
            <p:cNvGrpSpPr>
              <a:grpSpLocks noChangeAspect="1"/>
            </p:cNvGrpSpPr>
            <p:nvPr/>
          </p:nvGrpSpPr>
          <p:grpSpPr bwMode="auto">
            <a:xfrm>
              <a:off x="0" y="144"/>
              <a:ext cx="765" cy="1428"/>
              <a:chOff x="0" y="0"/>
              <a:chExt cx="765" cy="1428"/>
            </a:xfrm>
          </p:grpSpPr>
          <p:pic>
            <p:nvPicPr>
              <p:cNvPr id="12309" name="Picture 21" descr="ry03tzf4[1]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0" y="288"/>
                <a:ext cx="765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0" name="Picture 22" descr="Q_01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6" y="0"/>
                <a:ext cx="43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311" name="WordArt 23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21167" y="2780928"/>
            <a:ext cx="1311275" cy="4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utoUpdateAnimBg="0"/>
      <p:bldP spid="122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0" y="3357563"/>
            <a:ext cx="826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∵  （ </a:t>
            </a:r>
            <a:r>
              <a:rPr lang="zh-CN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sz="3200" baseline="500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= 0 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，           ∴ 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的平方根是（   ）</a:t>
            </a:r>
            <a:endParaRPr 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5" name="Group 3"/>
          <p:cNvGrpSpPr/>
          <p:nvPr/>
        </p:nvGrpSpPr>
        <p:grpSpPr bwMode="auto">
          <a:xfrm>
            <a:off x="0" y="0"/>
            <a:ext cx="3429000" cy="1187450"/>
            <a:chOff x="0" y="0"/>
            <a:chExt cx="2160" cy="748"/>
          </a:xfrm>
        </p:grpSpPr>
        <p:sp>
          <p:nvSpPr>
            <p:cNvPr id="13316" name="Rectangle 18"/>
            <p:cNvSpPr>
              <a:spLocks noChangeArrowheads="1"/>
            </p:cNvSpPr>
            <p:nvPr/>
          </p:nvSpPr>
          <p:spPr bwMode="auto">
            <a:xfrm>
              <a:off x="0" y="384"/>
              <a:ext cx="1943" cy="36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ED0F4"/>
                </a:gs>
              </a:gsLst>
              <a:lin ang="5400000" scaled="1"/>
            </a:gradFill>
            <a:ln w="9525" cmpd="sng">
              <a:solidFill>
                <a:schemeClr val="accent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3317" name="Group 5"/>
            <p:cNvGrpSpPr/>
            <p:nvPr/>
          </p:nvGrpSpPr>
          <p:grpSpPr bwMode="auto">
            <a:xfrm>
              <a:off x="96" y="0"/>
              <a:ext cx="480" cy="745"/>
              <a:chOff x="0" y="0"/>
              <a:chExt cx="576" cy="745"/>
            </a:xfrm>
          </p:grpSpPr>
          <p:sp>
            <p:nvSpPr>
              <p:cNvPr id="13318" name="Freeform 20"/>
              <p:cNvSpPr>
                <a:spLocks noChangeArrowheads="1"/>
              </p:cNvSpPr>
              <p:nvPr/>
            </p:nvSpPr>
            <p:spPr bwMode="auto">
              <a:xfrm>
                <a:off x="0" y="364"/>
                <a:ext cx="576" cy="291"/>
              </a:xfrm>
              <a:custGeom>
                <a:avLst/>
                <a:gdLst>
                  <a:gd name="T0" fmla="*/ 0 w 384"/>
                  <a:gd name="T1" fmla="*/ 0 h 240"/>
                  <a:gd name="T2" fmla="*/ 384 w 384"/>
                  <a:gd name="T3" fmla="*/ 0 h 240"/>
                  <a:gd name="T4" fmla="*/ 192 w 384"/>
                  <a:gd name="T5" fmla="*/ 240 h 240"/>
                  <a:gd name="T6" fmla="*/ 0 w 38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240"/>
                  <a:gd name="T14" fmla="*/ 384 w 38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240">
                    <a:moveTo>
                      <a:pt x="0" y="0"/>
                    </a:moveTo>
                    <a:lnTo>
                      <a:pt x="384" y="0"/>
                    </a:lnTo>
                    <a:lnTo>
                      <a:pt x="192" y="24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50000">
                    <a:srgbClr val="777777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19" name="Freeform 21"/>
              <p:cNvSpPr/>
              <p:nvPr/>
            </p:nvSpPr>
            <p:spPr bwMode="auto">
              <a:xfrm>
                <a:off x="216" y="599"/>
                <a:ext cx="144" cy="14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48 w 96"/>
                  <a:gd name="T5" fmla="*/ 96 h 96"/>
                  <a:gd name="T6" fmla="*/ 0 w 96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96"/>
                  <a:gd name="T14" fmla="*/ 96 w 9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48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69696"/>
                  </a:gs>
                  <a:gs pos="50000">
                    <a:schemeClr val="bg1"/>
                  </a:gs>
                  <a:gs pos="100000">
                    <a:srgbClr val="969696"/>
                  </a:gs>
                </a:gsLst>
                <a:lin ang="0" scaled="1"/>
              </a:gradFill>
              <a:ln w="9525" cmpd="sng">
                <a:solidFill>
                  <a:srgbClr val="00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20" name="Freeform 22"/>
              <p:cNvSpPr/>
              <p:nvPr/>
            </p:nvSpPr>
            <p:spPr bwMode="auto">
              <a:xfrm>
                <a:off x="0" y="73"/>
                <a:ext cx="576" cy="364"/>
              </a:xfrm>
              <a:custGeom>
                <a:avLst/>
                <a:gdLst>
                  <a:gd name="T0" fmla="*/ 0 w 336"/>
                  <a:gd name="T1" fmla="*/ 0 h 240"/>
                  <a:gd name="T2" fmla="*/ 336 w 336"/>
                  <a:gd name="T3" fmla="*/ 0 h 240"/>
                  <a:gd name="T4" fmla="*/ 336 w 336"/>
                  <a:gd name="T5" fmla="*/ 192 h 240"/>
                  <a:gd name="T6" fmla="*/ 192 w 336"/>
                  <a:gd name="T7" fmla="*/ 240 h 240"/>
                  <a:gd name="T8" fmla="*/ 96 w 336"/>
                  <a:gd name="T9" fmla="*/ 240 h 240"/>
                  <a:gd name="T10" fmla="*/ 0 w 336"/>
                  <a:gd name="T11" fmla="*/ 192 h 240"/>
                  <a:gd name="T12" fmla="*/ 0 w 336"/>
                  <a:gd name="T13" fmla="*/ 0 h 2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40"/>
                  <a:gd name="T23" fmla="*/ 336 w 336"/>
                  <a:gd name="T24" fmla="*/ 240 h 2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192"/>
                    </a:lnTo>
                    <a:lnTo>
                      <a:pt x="192" y="240"/>
                    </a:lnTo>
                    <a:lnTo>
                      <a:pt x="96" y="240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9933"/>
                  </a:gs>
                  <a:gs pos="100000">
                    <a:srgbClr val="FFFF99"/>
                  </a:gs>
                </a:gsLst>
                <a:lin ang="0" scaled="1"/>
              </a:gradFill>
              <a:ln w="9525" cmpd="sng">
                <a:solidFill>
                  <a:srgbClr val="FF9933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21" name="Oval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" cy="14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FF9933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22" name="Oval 24"/>
              <p:cNvSpPr>
                <a:spLocks noChangeArrowheads="1"/>
              </p:cNvSpPr>
              <p:nvPr/>
            </p:nvSpPr>
            <p:spPr bwMode="auto">
              <a:xfrm>
                <a:off x="216" y="0"/>
                <a:ext cx="144" cy="73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 cmpd="sng">
                <a:solidFill>
                  <a:srgbClr val="000000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323" name="Text Box 25"/>
            <p:cNvSpPr txBox="1">
              <a:spLocks noChangeArrowheads="1"/>
            </p:cNvSpPr>
            <p:nvPr/>
          </p:nvSpPr>
          <p:spPr bwMode="auto">
            <a:xfrm>
              <a:off x="480" y="336"/>
              <a:ext cx="1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>
                  <a:latin typeface="Times New Roman" panose="02020603050405020304" pitchFamily="18" charset="0"/>
                  <a:ea typeface="隶书" panose="02010509060101010101" pitchFamily="49" charset="-122"/>
                </a:rPr>
                <a:t>知识源于</a:t>
              </a:r>
              <a:endParaRPr lang="zh-CN" altLang="en-US" sz="48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3324" name="Text Box 26"/>
            <p:cNvSpPr txBox="1">
              <a:spLocks noChangeArrowheads="1"/>
            </p:cNvSpPr>
            <p:nvPr/>
          </p:nvSpPr>
          <p:spPr bwMode="auto">
            <a:xfrm>
              <a:off x="1488" y="96"/>
              <a:ext cx="50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悟</a:t>
              </a:r>
            </a:p>
          </p:txBody>
        </p:sp>
      </p:grpSp>
      <p:sp>
        <p:nvSpPr>
          <p:cNvPr id="13325" name="Text Box 27"/>
          <p:cNvSpPr>
            <a:spLocks noGrp="1" noChangeArrowheads="1"/>
          </p:cNvSpPr>
          <p:nvPr>
            <p:ph idx="4294967295"/>
          </p:nvPr>
        </p:nvSpPr>
        <p:spPr>
          <a:xfrm>
            <a:off x="0" y="4508500"/>
            <a:ext cx="8729330" cy="792163"/>
          </a:xfrm>
        </p:spPr>
        <p:txBody>
          <a:bodyPr/>
          <a:lstStyle/>
          <a:p>
            <a:pPr>
              <a:spcBef>
                <a:spcPct val="0"/>
              </a:spcBef>
              <a:buFont typeface="Cambria" panose="02040503050406030204" pitchFamily="18" charset="0"/>
              <a:buNone/>
            </a:pPr>
            <a:r>
              <a:rPr lang="zh-CN" altLang="en-US" sz="2800">
                <a:ea typeface="华文行楷" panose="02010800040101010101" pitchFamily="2" charset="-122"/>
                <a:sym typeface="Wingdings" panose="05000000000000000000" pitchFamily="2" charset="2"/>
              </a:rPr>
              <a:t>∵ （                   ）</a:t>
            </a:r>
            <a:r>
              <a:rPr lang="en-US" sz="2800" baseline="40000">
                <a:ea typeface="华文行楷" panose="0201080004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>
                <a:ea typeface="华文行楷" panose="02010800040101010101" pitchFamily="2" charset="-122"/>
                <a:sym typeface="Wingdings" panose="05000000000000000000" pitchFamily="2" charset="2"/>
              </a:rPr>
              <a:t>等于 </a:t>
            </a:r>
            <a:r>
              <a:rPr lang="en-US" sz="2800" b="1">
                <a:ea typeface="华文行楷" panose="02010800040101010101" pitchFamily="2" charset="-122"/>
              </a:rPr>
              <a:t>-4</a:t>
            </a:r>
            <a:r>
              <a:rPr lang="en-US" sz="2800">
                <a:ea typeface="华文行楷" panose="0201080004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800">
                <a:ea typeface="华文行楷" panose="02010800040101010101" pitchFamily="2" charset="-122"/>
                <a:sym typeface="Wingdings" panose="05000000000000000000" pitchFamily="2" charset="2"/>
              </a:rPr>
              <a:t>， ∴ </a:t>
            </a:r>
            <a:r>
              <a:rPr lang="en-US" sz="2800" b="1">
                <a:ea typeface="华文行楷" panose="02010800040101010101" pitchFamily="2" charset="-122"/>
              </a:rPr>
              <a:t>-4 </a:t>
            </a:r>
            <a:r>
              <a:rPr lang="zh-CN" altLang="en-US" sz="2800" b="1">
                <a:ea typeface="华文行楷" panose="02010800040101010101" pitchFamily="2" charset="-122"/>
              </a:rPr>
              <a:t>（         ）</a:t>
            </a:r>
            <a:r>
              <a:rPr lang="zh-CN" altLang="en-US" sz="2800">
                <a:ea typeface="华文行楷" panose="02010800040101010101" pitchFamily="2" charset="-122"/>
                <a:sym typeface="Wingdings" panose="05000000000000000000" pitchFamily="2" charset="2"/>
              </a:rPr>
              <a:t>平方根</a:t>
            </a:r>
          </a:p>
        </p:txBody>
      </p:sp>
      <p:sp>
        <p:nvSpPr>
          <p:cNvPr id="13326" name="Text Box 28"/>
          <p:cNvSpPr txBox="1">
            <a:spLocks noChangeArrowheads="1"/>
          </p:cNvSpPr>
          <p:nvPr/>
        </p:nvSpPr>
        <p:spPr bwMode="auto">
          <a:xfrm>
            <a:off x="0" y="1700213"/>
            <a:ext cx="92583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∵ （±1.2）</a:t>
            </a:r>
            <a:r>
              <a:rPr lang="zh-CN" altLang="en-US" sz="3200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=1.44  ∴ 1.44的平方根是（    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∵ （±2）</a:t>
            </a:r>
            <a:r>
              <a:rPr lang="zh-CN" altLang="en-US" sz="3200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=4       ∴ 4的平方根是（       ）</a:t>
            </a:r>
          </a:p>
        </p:txBody>
      </p:sp>
      <p:sp>
        <p:nvSpPr>
          <p:cNvPr id="13327" name="Text Box 29"/>
          <p:cNvSpPr txBox="1">
            <a:spLocks noChangeArrowheads="1"/>
          </p:cNvSpPr>
          <p:nvPr/>
        </p:nvSpPr>
        <p:spPr bwMode="auto">
          <a:xfrm>
            <a:off x="7451725" y="3357563"/>
            <a:ext cx="595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</a:p>
          <a:p>
            <a:pPr eaLnBrk="1" hangingPunct="1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3328" name="Text Box 30"/>
          <p:cNvSpPr txBox="1">
            <a:spLocks noChangeArrowheads="1"/>
          </p:cNvSpPr>
          <p:nvPr/>
        </p:nvSpPr>
        <p:spPr bwMode="auto">
          <a:xfrm>
            <a:off x="1116013" y="3429000"/>
            <a:ext cx="595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</a:p>
          <a:p>
            <a:pPr eaLnBrk="1" hangingPunct="1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958850" y="4508500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不存在</a:t>
            </a:r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7740650" y="1844675"/>
            <a:ext cx="98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±1.2</a:t>
            </a:r>
          </a:p>
        </p:txBody>
      </p:sp>
      <p:sp>
        <p:nvSpPr>
          <p:cNvPr id="13331" name="Rectangle 33"/>
          <p:cNvSpPr>
            <a:spLocks noChangeArrowheads="1"/>
          </p:cNvSpPr>
          <p:nvPr/>
        </p:nvSpPr>
        <p:spPr bwMode="auto">
          <a:xfrm>
            <a:off x="7524750" y="23495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±2</a:t>
            </a:r>
          </a:p>
        </p:txBody>
      </p:sp>
      <p:sp>
        <p:nvSpPr>
          <p:cNvPr id="13332" name="Rectangle 34"/>
          <p:cNvSpPr>
            <a:spLocks noChangeArrowheads="1"/>
          </p:cNvSpPr>
          <p:nvPr/>
        </p:nvSpPr>
        <p:spPr bwMode="auto">
          <a:xfrm>
            <a:off x="5652120" y="4508500"/>
            <a:ext cx="89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没有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25" grpId="0" build="p" autoUpdateAnimBg="0"/>
      <p:bldP spid="13326" grpId="0" autoUpdateAnimBg="0"/>
      <p:bldP spid="13327" grpId="0" autoUpdateAnimBg="0"/>
      <p:bldP spid="13328" grpId="0" autoUpdateAnimBg="0"/>
      <p:bldP spid="13329" grpId="0" autoUpdateAnimBg="0"/>
      <p:bldP spid="13330" grpId="0" autoUpdateAnimBg="0"/>
      <p:bldP spid="13331" grpId="0" autoUpdateAnimBg="0"/>
      <p:bldP spid="133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12" y="1210179"/>
            <a:ext cx="9094788" cy="3365500"/>
          </a:xfrm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平方根的性质：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39975" y="4756150"/>
            <a:ext cx="61928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开平方的定义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:</a:t>
            </a:r>
            <a:r>
              <a:rPr lang="zh-CN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求一个数的平方根的运算，叫做开平方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.</a:t>
            </a:r>
          </a:p>
        </p:txBody>
      </p:sp>
      <p:pic>
        <p:nvPicPr>
          <p:cNvPr id="14341" name="WordArt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00" y="4541838"/>
            <a:ext cx="11636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95513" y="260350"/>
            <a:ext cx="477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让我们一起来表示一个数的平方根</a:t>
            </a:r>
          </a:p>
        </p:txBody>
      </p:sp>
      <p:sp>
        <p:nvSpPr>
          <p:cNvPr id="15363" name="AutoShape 3"/>
          <p:cNvSpPr/>
          <p:nvPr/>
        </p:nvSpPr>
        <p:spPr bwMode="auto">
          <a:xfrm>
            <a:off x="1476375" y="1916113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47813" y="1700213"/>
            <a:ext cx="7812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正的平方根</a:t>
            </a:r>
            <a:r>
              <a:rPr lang="zh-CN" altLang="en-US" sz="2800">
                <a:latin typeface="Times New Roman" panose="02020603050405020304" pitchFamily="18" charset="0"/>
              </a:rPr>
              <a:t>用            来表示</a:t>
            </a:r>
            <a:r>
              <a:rPr lang="zh-CN" altLang="en-US" sz="2800" b="1">
                <a:latin typeface="Times New Roman" panose="02020603050405020304" pitchFamily="18" charset="0"/>
              </a:rPr>
              <a:t>，</a:t>
            </a:r>
            <a:r>
              <a:rPr lang="zh-CN" altLang="en-US" sz="2800">
                <a:latin typeface="Monotype Corsiva" panose="03010101010201010101" pitchFamily="66" charset="0"/>
              </a:rPr>
              <a:t>（读做</a:t>
            </a:r>
            <a:r>
              <a:rPr lang="zh-CN" altLang="en-US" sz="2800">
                <a:latin typeface="Times New Roman" panose="02020603050405020304" pitchFamily="18" charset="0"/>
              </a:rPr>
              <a:t>“</a:t>
            </a:r>
            <a:r>
              <a:rPr lang="zh-CN" altLang="en-US" sz="2800">
                <a:latin typeface="Monotype Corsiva" panose="03010101010201010101" pitchFamily="66" charset="0"/>
              </a:rPr>
              <a:t>根号</a:t>
            </a:r>
            <a:r>
              <a:rPr lang="en-US" sz="2800">
                <a:latin typeface="Monotype Corsiva" panose="03010101010201010101" pitchFamily="66" charset="0"/>
              </a:rPr>
              <a:t>a</a:t>
            </a:r>
            <a:r>
              <a:rPr lang="en-US" sz="2800">
                <a:latin typeface="Times New Roman" panose="02020603050405020304" pitchFamily="18" charset="0"/>
              </a:rPr>
              <a:t>”</a:t>
            </a:r>
            <a:r>
              <a:rPr lang="zh-CN" altLang="en-US" sz="2800">
                <a:latin typeface="Monotype Corsiva" panose="03010101010201010101" pitchFamily="66" charset="0"/>
              </a:rPr>
              <a:t>）</a:t>
            </a:r>
          </a:p>
        </p:txBody>
      </p:sp>
      <p:grpSp>
        <p:nvGrpSpPr>
          <p:cNvPr id="15365" name="Group 5"/>
          <p:cNvGrpSpPr/>
          <p:nvPr/>
        </p:nvGrpSpPr>
        <p:grpSpPr bwMode="auto">
          <a:xfrm>
            <a:off x="328613" y="2924175"/>
            <a:ext cx="8834437" cy="936625"/>
            <a:chOff x="0" y="0"/>
            <a:chExt cx="5565" cy="590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0" y="182"/>
              <a:ext cx="55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</a:rPr>
                <a:t>即：正数</a:t>
              </a:r>
              <a:r>
                <a:rPr lang="en-US" sz="2800" b="1">
                  <a:latin typeface="Times New Roman" panose="02020603050405020304" pitchFamily="18" charset="0"/>
                </a:rPr>
                <a:t>a</a:t>
              </a:r>
              <a:r>
                <a:rPr lang="zh-CN" altLang="en-US" sz="2800" b="1">
                  <a:latin typeface="Times New Roman" panose="02020603050405020304" pitchFamily="18" charset="0"/>
                </a:rPr>
                <a:t>的平方根表示为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±</a:t>
              </a:r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zh-CN" altLang="en-US" sz="2800">
                  <a:latin typeface="Monotype Corsiva" panose="03010101010201010101" pitchFamily="66" charset="0"/>
                </a:rPr>
                <a:t>（读做</a:t>
              </a:r>
              <a:r>
                <a:rPr lang="zh-CN" altLang="en-US" sz="2800">
                  <a:latin typeface="Times New Roman" panose="02020603050405020304" pitchFamily="18" charset="0"/>
                </a:rPr>
                <a:t>“</a:t>
              </a:r>
              <a:r>
                <a:rPr lang="zh-CN" altLang="en-US" sz="2800">
                  <a:latin typeface="Monotype Corsiva" panose="03010101010201010101" pitchFamily="66" charset="0"/>
                </a:rPr>
                <a:t>正、负根号</a:t>
              </a:r>
              <a:r>
                <a:rPr lang="en-US" sz="2800">
                  <a:latin typeface="Monotype Corsiva" panose="03010101010201010101" pitchFamily="66" charset="0"/>
                </a:rPr>
                <a:t>a</a:t>
              </a:r>
              <a:r>
                <a:rPr lang="en-US" sz="2800">
                  <a:latin typeface="Times New Roman" panose="02020603050405020304" pitchFamily="18" charset="0"/>
                </a:rPr>
                <a:t>”</a:t>
              </a:r>
              <a:r>
                <a:rPr lang="en-US" sz="2800">
                  <a:latin typeface="Monotype Corsiva" panose="03010101010201010101" pitchFamily="66" charset="0"/>
                </a:rPr>
                <a:t> </a:t>
              </a:r>
              <a:r>
                <a:rPr lang="zh-CN" altLang="en-US" sz="2800">
                  <a:latin typeface="Monotype Corsiva" panose="03010101010201010101" pitchFamily="66" charset="0"/>
                </a:rPr>
                <a:t>）</a:t>
              </a:r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77" y="0"/>
              <a:ext cx="672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 8"/>
          <p:cNvGrpSpPr/>
          <p:nvPr/>
        </p:nvGrpSpPr>
        <p:grpSpPr bwMode="auto">
          <a:xfrm>
            <a:off x="441325" y="4267200"/>
            <a:ext cx="4695825" cy="950913"/>
            <a:chOff x="0" y="0"/>
            <a:chExt cx="2958" cy="599"/>
          </a:xfrm>
        </p:grpSpPr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0" y="170"/>
              <a:ext cx="29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</a:rPr>
                <a:t>如：</a:t>
              </a:r>
              <a:r>
                <a:rPr lang="en-US" sz="2400" b="1">
                  <a:latin typeface="Times New Roman" panose="02020603050405020304" pitchFamily="18" charset="0"/>
                </a:rPr>
                <a:t>49</a:t>
              </a:r>
              <a:r>
                <a:rPr lang="zh-CN" altLang="en-US" sz="2400" b="1">
                  <a:latin typeface="Times New Roman" panose="02020603050405020304" pitchFamily="18" charset="0"/>
                </a:rPr>
                <a:t>的平方根表示为               ，</a:t>
              </a: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" y="0"/>
              <a:ext cx="91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1" name="Group 11"/>
          <p:cNvGrpSpPr/>
          <p:nvPr/>
        </p:nvGrpSpPr>
        <p:grpSpPr bwMode="auto">
          <a:xfrm>
            <a:off x="5105400" y="4267200"/>
            <a:ext cx="2971800" cy="1112838"/>
            <a:chOff x="0" y="0"/>
            <a:chExt cx="1872" cy="701"/>
          </a:xfrm>
        </p:grpSpPr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0"/>
              <a:ext cx="81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0" y="144"/>
              <a:ext cx="187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Times New Roman" panose="02020603050405020304" pitchFamily="18" charset="0"/>
                </a:rPr>
                <a:t>即                  </a:t>
              </a:r>
              <a:r>
                <a:rPr lang="en-US" sz="2400" dirty="0">
                  <a:latin typeface="Times New Roman" panose="02020603050405020304" pitchFamily="18" charset="0"/>
                </a:rPr>
                <a:t>= </a:t>
              </a:r>
              <a:r>
                <a:rPr lang="en-US" sz="2800" b="1" dirty="0">
                  <a:latin typeface="Times New Roman" panose="02020603050405020304" pitchFamily="18" charset="0"/>
                </a:rPr>
                <a:t>±</a:t>
              </a:r>
              <a:r>
                <a:rPr lang="en-US" sz="2400" dirty="0">
                  <a:latin typeface="Times New Roman" panose="02020603050405020304" pitchFamily="18" charset="0"/>
                </a:rPr>
                <a:t> 7</a:t>
              </a:r>
            </a:p>
            <a:p>
              <a:pPr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374" name="Rectangle 14" descr="60%"/>
          <p:cNvSpPr>
            <a:spLocks noChangeArrowheads="1"/>
          </p:cNvSpPr>
          <p:nvPr/>
        </p:nvSpPr>
        <p:spPr bwMode="auto">
          <a:xfrm>
            <a:off x="0" y="0"/>
            <a:ext cx="2051050" cy="7651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 cmpd="sng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跟我学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775" y="1881188"/>
            <a:ext cx="1225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对于</a:t>
            </a: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正数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5376" name="Object 1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438275"/>
          <a:ext cx="8620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r:id="rId6" imgW="382270" imgH="229235" progId="Equation.3">
                  <p:embed/>
                </p:oleObj>
              </mc:Choice>
              <mc:Fallback>
                <p:oleObj r:id="rId6" imgW="382270" imgH="229235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38275"/>
                        <a:ext cx="8620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7" name="Group 17"/>
          <p:cNvGrpSpPr/>
          <p:nvPr/>
        </p:nvGrpSpPr>
        <p:grpSpPr bwMode="auto">
          <a:xfrm>
            <a:off x="1619250" y="2492375"/>
            <a:ext cx="7128509" cy="519113"/>
            <a:chOff x="0" y="0"/>
            <a:chExt cx="4332" cy="327"/>
          </a:xfrm>
        </p:grpSpPr>
        <p:graphicFrame>
          <p:nvGraphicFramePr>
            <p:cNvPr id="15378" name="Object 18"/>
            <p:cNvGraphicFramePr>
              <a:graphicFrameLocks noChangeAspect="1"/>
            </p:cNvGraphicFramePr>
            <p:nvPr/>
          </p:nvGraphicFramePr>
          <p:xfrm>
            <a:off x="1344" y="36"/>
            <a:ext cx="39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r:id="rId8" imgW="331470" imgH="229235" progId="Equation.DSMT4">
                    <p:embed/>
                  </p:oleObj>
                </mc:Choice>
                <mc:Fallback>
                  <p:oleObj r:id="rId8" imgW="331470" imgH="229235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6"/>
                          <a:ext cx="394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43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负的平方根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用 “        ”表示（读做“负根号</a:t>
              </a:r>
              <a:r>
                <a:rPr lang="en-US" sz="2400" dirty="0">
                  <a:latin typeface="Times New Roman" panose="02020603050405020304" pitchFamily="18" charset="0"/>
                </a:rPr>
                <a:t>a” 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），</a:t>
              </a:r>
            </a:p>
          </p:txBody>
        </p:sp>
      </p:grp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55650" y="3883025"/>
            <a:ext cx="3576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其中</a:t>
            </a:r>
            <a:r>
              <a:rPr lang="en-US" sz="2800" b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叫做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被开方数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nimBg="1" autoUpdateAnimBg="0"/>
      <p:bldP spid="15364" grpId="0" autoUpdateAnimBg="0"/>
      <p:bldP spid="15375" grpId="0" autoUpdateAnimBg="0"/>
      <p:bldP spid="15380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行云流水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行云流水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1106</Words>
  <Application>Microsoft Office PowerPoint</Application>
  <PresentationFormat>全屏显示(4:3)</PresentationFormat>
  <Paragraphs>146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BatangChe</vt:lpstr>
      <vt:lpstr>黑体</vt:lpstr>
      <vt:lpstr>华文行楷</vt:lpstr>
      <vt:lpstr>楷体_GB2312</vt:lpstr>
      <vt:lpstr>隶书</vt:lpstr>
      <vt:lpstr>宋体</vt:lpstr>
      <vt:lpstr>微软雅黑</vt:lpstr>
      <vt:lpstr>Arial</vt:lpstr>
      <vt:lpstr>Calibri</vt:lpstr>
      <vt:lpstr>Cambria</vt:lpstr>
      <vt:lpstr>Comic Sans MS</vt:lpstr>
      <vt:lpstr>Monotype Corsiva</vt:lpstr>
      <vt:lpstr>Times New Roman</vt:lpstr>
      <vt:lpstr>Wingdings</vt:lpstr>
      <vt:lpstr>WWW.2PPT.COM</vt:lpstr>
      <vt:lpstr>Equation.3</vt:lpstr>
      <vt:lpstr>Equation.DSMT4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2022-01-05T01:29:48Z</dcterms:created>
  <dcterms:modified xsi:type="dcterms:W3CDTF">2023-01-16T20:32:57Z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8B224F9033A14689906A3C2FC2D74534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