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9" r:id="rId2"/>
    <p:sldId id="308" r:id="rId3"/>
    <p:sldId id="260" r:id="rId4"/>
    <p:sldId id="286" r:id="rId5"/>
    <p:sldId id="334" r:id="rId6"/>
    <p:sldId id="335" r:id="rId7"/>
    <p:sldId id="343" r:id="rId8"/>
    <p:sldId id="344" r:id="rId9"/>
    <p:sldId id="371" r:id="rId10"/>
    <p:sldId id="373" r:id="rId11"/>
    <p:sldId id="346" r:id="rId12"/>
    <p:sldId id="269" r:id="rId13"/>
    <p:sldId id="342" r:id="rId14"/>
    <p:sldId id="339" r:id="rId15"/>
    <p:sldId id="301" r:id="rId16"/>
    <p:sldId id="348" r:id="rId17"/>
    <p:sldId id="366" r:id="rId18"/>
    <p:sldId id="367" r:id="rId19"/>
    <p:sldId id="368" r:id="rId20"/>
    <p:sldId id="370" r:id="rId21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4" autoAdjust="0"/>
    <p:restoredTop sz="94660" autoAdjust="0"/>
  </p:normalViewPr>
  <p:slideViewPr>
    <p:cSldViewPr snapToGrid="0">
      <p:cViewPr varScale="1">
        <p:scale>
          <a:sx n="106" d="100"/>
          <a:sy n="106" d="100"/>
        </p:scale>
        <p:origin x="-84" y="-65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AB32480-ED51-40D4-813E-FFD9023D59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6597AE01-B88C-40CB-B832-A3697DFD010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6BB30DB-8BF7-49BC-8D05-8D5EB0276A3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A54CF33-504F-4F9F-BDCB-1E97A4D8654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662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A54AAFE1-95A1-48C7-BDAD-F0296A5E55F8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6094-44FB-48FF-AC8D-E7A1FAACF9D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70CDB0-7064-4911-81B4-F2356351DC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B19D-8A7A-40AA-83BC-6B5A1A553327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AB4953-6C85-4D29-AD3F-8893A34015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16136-9FA1-47D1-8D61-EDC6F44405D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8C78B6-B55F-4DB7-B3C0-775367B514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6C740-2B7D-4A35-AFEE-9BED3BB7B41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3618C-02BA-46B3-A48B-5BF30B58B5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6C740-2B7D-4A35-AFEE-9BED3BB7B41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3618C-02BA-46B3-A48B-5BF30B58B5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9"/>
            <p:custDataLst>
              <p:tags r:id="rId8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CA76C740-2B7D-4A35-AFEE-9BED3BB7B41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9883618C-02BA-46B3-A48B-5BF30B58B58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3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emf"/><Relationship Id="rId2" Type="http://schemas.openxmlformats.org/officeDocument/2006/relationships/tags" Target="../tags/tag2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17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image" Target="NULL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NULL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658854"/>
            <a:ext cx="9144000" cy="7037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0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第二章  二次函数</a:t>
            </a:r>
          </a:p>
        </p:txBody>
      </p:sp>
      <p:sp>
        <p:nvSpPr>
          <p:cNvPr id="7171" name="文本框 6"/>
          <p:cNvSpPr txBox="1">
            <a:spLocks noChangeArrowheads="1"/>
          </p:cNvSpPr>
          <p:nvPr/>
        </p:nvSpPr>
        <p:spPr bwMode="auto">
          <a:xfrm>
            <a:off x="0" y="1743248"/>
            <a:ext cx="9144000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3600" b="1" dirty="0"/>
              <a:t>二次函数与一元二次方程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2400" b="1" dirty="0"/>
              <a:t>第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2177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" name="矩形 1"/>
          <p:cNvSpPr/>
          <p:nvPr/>
        </p:nvSpPr>
        <p:spPr>
          <a:xfrm>
            <a:off x="904876" y="867966"/>
            <a:ext cx="7071122" cy="11763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200000"/>
              </a:lnSpc>
              <a:defRPr/>
            </a:pPr>
            <a:r>
              <a:rPr lang="zh-CN" altLang="zh-CN" b="1" dirty="0">
                <a:solidFill>
                  <a:srgbClr val="0070C0"/>
                </a:solidFill>
                <a:latin typeface="+mn-ea"/>
                <a:ea typeface="+mn-ea"/>
              </a:rPr>
              <a:t>探究</a:t>
            </a: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三</a:t>
            </a:r>
            <a:r>
              <a:rPr lang="zh-CN" altLang="zh-CN" b="1" dirty="0">
                <a:solidFill>
                  <a:srgbClr val="0070C0"/>
                </a:solidFill>
                <a:latin typeface="+mn-ea"/>
                <a:ea typeface="+mn-ea"/>
              </a:rPr>
              <a:t>：</a:t>
            </a:r>
            <a:r>
              <a:rPr lang="zh-CN" altLang="zh-CN" dirty="0">
                <a:latin typeface="+mn-ea"/>
                <a:ea typeface="+mn-ea"/>
              </a:rPr>
              <a:t>已知二次函数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baseline="30000" dirty="0"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+mn-ea"/>
                <a:ea typeface="+mn-ea"/>
              </a:rPr>
              <a:t>的图象过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和</a:t>
            </a:r>
          </a:p>
          <a:p>
            <a:pPr algn="just" eaLnBrk="0" hangingPunct="0">
              <a:lnSpc>
                <a:spcPct val="200000"/>
              </a:lnSpc>
              <a:defRPr/>
            </a:pP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三点．</a:t>
            </a:r>
          </a:p>
        </p:txBody>
      </p:sp>
      <p:sp>
        <p:nvSpPr>
          <p:cNvPr id="3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04874" y="2048575"/>
            <a:ext cx="5195993" cy="1405577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  <a:effectLst/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grpSp>
        <p:nvGrpSpPr>
          <p:cNvPr id="16389" name="组合 49"/>
          <p:cNvGrpSpPr/>
          <p:nvPr/>
        </p:nvGrpSpPr>
        <p:grpSpPr bwMode="auto">
          <a:xfrm>
            <a:off x="5830491" y="2309812"/>
            <a:ext cx="3005138" cy="2342362"/>
            <a:chOff x="4749656" y="155575"/>
            <a:chExt cx="4006057" cy="3122264"/>
          </a:xfrm>
        </p:grpSpPr>
        <p:pic>
          <p:nvPicPr>
            <p:cNvPr id="16395" name="图片 50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49656" y="155575"/>
              <a:ext cx="4006057" cy="3089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6" name="文本框 51"/>
            <p:cNvSpPr txBox="1">
              <a:spLocks noChangeArrowheads="1"/>
            </p:cNvSpPr>
            <p:nvPr/>
          </p:nvSpPr>
          <p:spPr bwMode="auto">
            <a:xfrm>
              <a:off x="6629081" y="1714876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7" name="文本框 52"/>
            <p:cNvSpPr txBox="1">
              <a:spLocks noChangeArrowheads="1"/>
            </p:cNvSpPr>
            <p:nvPr/>
          </p:nvSpPr>
          <p:spPr bwMode="auto">
            <a:xfrm>
              <a:off x="6906447" y="1717525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8" name="文本框 53"/>
            <p:cNvSpPr txBox="1">
              <a:spLocks noChangeArrowheads="1"/>
            </p:cNvSpPr>
            <p:nvPr/>
          </p:nvSpPr>
          <p:spPr bwMode="auto">
            <a:xfrm>
              <a:off x="7528238" y="1708673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9" name="文本框 54"/>
            <p:cNvSpPr txBox="1">
              <a:spLocks noChangeArrowheads="1"/>
            </p:cNvSpPr>
            <p:nvPr/>
          </p:nvSpPr>
          <p:spPr bwMode="auto">
            <a:xfrm>
              <a:off x="7220392" y="1714876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0" name="文本框 55"/>
            <p:cNvSpPr txBox="1">
              <a:spLocks noChangeArrowheads="1"/>
            </p:cNvSpPr>
            <p:nvPr/>
          </p:nvSpPr>
          <p:spPr bwMode="auto">
            <a:xfrm>
              <a:off x="7811923" y="1708673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1" name="文本框 56"/>
            <p:cNvSpPr txBox="1">
              <a:spLocks noChangeArrowheads="1"/>
            </p:cNvSpPr>
            <p:nvPr/>
          </p:nvSpPr>
          <p:spPr bwMode="auto">
            <a:xfrm>
              <a:off x="6222064" y="1300318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2" name="文本框 57"/>
            <p:cNvSpPr txBox="1">
              <a:spLocks noChangeArrowheads="1"/>
            </p:cNvSpPr>
            <p:nvPr/>
          </p:nvSpPr>
          <p:spPr bwMode="auto">
            <a:xfrm>
              <a:off x="6222064" y="1030992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3" name="文本框 58"/>
            <p:cNvSpPr txBox="1">
              <a:spLocks noChangeArrowheads="1"/>
            </p:cNvSpPr>
            <p:nvPr/>
          </p:nvSpPr>
          <p:spPr bwMode="auto">
            <a:xfrm>
              <a:off x="6222064" y="779870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4" name="文本框 59"/>
            <p:cNvSpPr txBox="1">
              <a:spLocks noChangeArrowheads="1"/>
            </p:cNvSpPr>
            <p:nvPr/>
          </p:nvSpPr>
          <p:spPr bwMode="auto">
            <a:xfrm>
              <a:off x="4818500" y="1744238"/>
              <a:ext cx="353469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5" name="文本框 60"/>
            <p:cNvSpPr txBox="1">
              <a:spLocks noChangeArrowheads="1"/>
            </p:cNvSpPr>
            <p:nvPr/>
          </p:nvSpPr>
          <p:spPr bwMode="auto">
            <a:xfrm>
              <a:off x="5102185" y="1746886"/>
              <a:ext cx="347151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6" name="文本框 61"/>
            <p:cNvSpPr txBox="1">
              <a:spLocks noChangeArrowheads="1"/>
            </p:cNvSpPr>
            <p:nvPr/>
          </p:nvSpPr>
          <p:spPr bwMode="auto">
            <a:xfrm>
              <a:off x="5704152" y="1738036"/>
              <a:ext cx="33954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7" name="文本框 62"/>
            <p:cNvSpPr txBox="1">
              <a:spLocks noChangeArrowheads="1"/>
            </p:cNvSpPr>
            <p:nvPr/>
          </p:nvSpPr>
          <p:spPr bwMode="auto">
            <a:xfrm>
              <a:off x="5412761" y="1744238"/>
              <a:ext cx="313944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8" name="文本框 63"/>
            <p:cNvSpPr txBox="1">
              <a:spLocks noChangeArrowheads="1"/>
            </p:cNvSpPr>
            <p:nvPr/>
          </p:nvSpPr>
          <p:spPr bwMode="auto">
            <a:xfrm>
              <a:off x="6016533" y="1728892"/>
              <a:ext cx="319990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09" name="文本框 64"/>
            <p:cNvSpPr txBox="1">
              <a:spLocks noChangeArrowheads="1"/>
            </p:cNvSpPr>
            <p:nvPr/>
          </p:nvSpPr>
          <p:spPr bwMode="auto">
            <a:xfrm>
              <a:off x="6222064" y="466749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0" name="文本框 65"/>
            <p:cNvSpPr txBox="1">
              <a:spLocks noChangeArrowheads="1"/>
            </p:cNvSpPr>
            <p:nvPr/>
          </p:nvSpPr>
          <p:spPr bwMode="auto">
            <a:xfrm>
              <a:off x="6222064" y="215627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1" name="文本框 66"/>
            <p:cNvSpPr txBox="1">
              <a:spLocks noChangeArrowheads="1"/>
            </p:cNvSpPr>
            <p:nvPr/>
          </p:nvSpPr>
          <p:spPr bwMode="auto">
            <a:xfrm>
              <a:off x="6208286" y="2970150"/>
              <a:ext cx="414883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2" name="文本框 67"/>
            <p:cNvSpPr txBox="1">
              <a:spLocks noChangeArrowheads="1"/>
            </p:cNvSpPr>
            <p:nvPr/>
          </p:nvSpPr>
          <p:spPr bwMode="auto">
            <a:xfrm>
              <a:off x="6208776" y="2700824"/>
              <a:ext cx="341240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3" name="文本框 68"/>
            <p:cNvSpPr txBox="1">
              <a:spLocks noChangeArrowheads="1"/>
            </p:cNvSpPr>
            <p:nvPr/>
          </p:nvSpPr>
          <p:spPr bwMode="auto">
            <a:xfrm>
              <a:off x="6199631" y="2431414"/>
              <a:ext cx="332097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4" name="文本框 69"/>
            <p:cNvSpPr txBox="1">
              <a:spLocks noChangeArrowheads="1"/>
            </p:cNvSpPr>
            <p:nvPr/>
          </p:nvSpPr>
          <p:spPr bwMode="auto">
            <a:xfrm>
              <a:off x="6211996" y="2136581"/>
              <a:ext cx="33802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15" name="文本框 70"/>
            <p:cNvSpPr txBox="1">
              <a:spLocks noChangeArrowheads="1"/>
            </p:cNvSpPr>
            <p:nvPr/>
          </p:nvSpPr>
          <p:spPr bwMode="auto">
            <a:xfrm>
              <a:off x="6208762" y="1858027"/>
              <a:ext cx="33211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390" name="Freeform 14"/>
          <p:cNvSpPr>
            <a:spLocks noChangeArrowheads="1"/>
          </p:cNvSpPr>
          <p:nvPr/>
        </p:nvSpPr>
        <p:spPr bwMode="auto">
          <a:xfrm rot="10800000">
            <a:off x="6436519" y="2647950"/>
            <a:ext cx="1552575" cy="1095375"/>
          </a:xfrm>
          <a:custGeom>
            <a:avLst/>
            <a:gdLst>
              <a:gd name="T0" fmla="*/ 0 w 1270"/>
              <a:gd name="T1" fmla="*/ 998 h 998"/>
              <a:gd name="T2" fmla="*/ 635 w 1270"/>
              <a:gd name="T3" fmla="*/ 0 h 998"/>
              <a:gd name="T4" fmla="*/ 1270 w 1270"/>
              <a:gd name="T5" fmla="*/ 998 h 998"/>
              <a:gd name="T6" fmla="*/ 0 60000 65536"/>
              <a:gd name="T7" fmla="*/ 0 60000 65536"/>
              <a:gd name="T8" fmla="*/ 0 60000 65536"/>
              <a:gd name="T9" fmla="*/ 0 w 1270"/>
              <a:gd name="T10" fmla="*/ 0 h 998"/>
              <a:gd name="T11" fmla="*/ 1270 w 1270"/>
              <a:gd name="T12" fmla="*/ 998 h 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0" h="998">
                <a:moveTo>
                  <a:pt x="0" y="998"/>
                </a:moveTo>
                <a:cubicBezTo>
                  <a:pt x="211" y="499"/>
                  <a:pt x="423" y="0"/>
                  <a:pt x="635" y="0"/>
                </a:cubicBezTo>
                <a:cubicBezTo>
                  <a:pt x="847" y="0"/>
                  <a:pt x="1058" y="499"/>
                  <a:pt x="1270" y="99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1416844" y="4099322"/>
            <a:ext cx="1641872" cy="62388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200000"/>
              </a:lnSpc>
              <a:defRPr/>
            </a:pP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=-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,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.</a:t>
            </a:r>
            <a:endParaRPr lang="zh-CN" altLang="zh-CN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4" name="矩形 7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36697" y="3317075"/>
            <a:ext cx="4770349" cy="851579"/>
          </a:xfrm>
          <a:prstGeom prst="rect">
            <a:avLst/>
          </a:prstGeom>
          <a:blipFill rotWithShape="0">
            <a:blip r:embed="rId5" cstate="email"/>
            <a:stretch>
              <a:fillRect l="-1534"/>
            </a:stretch>
          </a:blipFill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4" name="矩形 3"/>
          <p:cNvSpPr/>
          <p:nvPr/>
        </p:nvSpPr>
        <p:spPr>
          <a:xfrm>
            <a:off x="1922860" y="2987279"/>
            <a:ext cx="230981" cy="267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6394" name="文本框 4"/>
          <p:cNvSpPr txBox="1">
            <a:spLocks noChangeArrowheads="1"/>
          </p:cNvSpPr>
          <p:nvPr/>
        </p:nvSpPr>
        <p:spPr bwMode="auto">
          <a:xfrm>
            <a:off x="1866900" y="2943226"/>
            <a:ext cx="29646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象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75097" y="1150144"/>
            <a:ext cx="7158038" cy="43563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练习：</a:t>
            </a:r>
            <a:r>
              <a:rPr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利用二次函数的图象求方程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的实数根（精确到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0.1</a:t>
            </a:r>
            <a:r>
              <a:rPr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</a:t>
            </a:r>
            <a:r>
              <a:rPr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862638" y="1610917"/>
            <a:ext cx="2863498" cy="2887265"/>
            <a:chOff x="7816088" y="2532051"/>
            <a:chExt cx="3817997" cy="3849687"/>
          </a:xfrm>
        </p:grpSpPr>
        <p:pic>
          <p:nvPicPr>
            <p:cNvPr id="17414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16088" y="2781288"/>
              <a:ext cx="3600450" cy="3600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Text Box 4"/>
            <p:cNvSpPr txBox="1">
              <a:spLocks noChangeArrowheads="1"/>
            </p:cNvSpPr>
            <p:nvPr/>
          </p:nvSpPr>
          <p:spPr bwMode="auto">
            <a:xfrm>
              <a:off x="11233976" y="4581513"/>
              <a:ext cx="40010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17416" name="Text Box 5"/>
            <p:cNvSpPr txBox="1">
              <a:spLocks noChangeArrowheads="1"/>
            </p:cNvSpPr>
            <p:nvPr/>
          </p:nvSpPr>
          <p:spPr bwMode="auto">
            <a:xfrm>
              <a:off x="9294051" y="2532051"/>
              <a:ext cx="38301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</a:p>
          </p:txBody>
        </p:sp>
      </p:grp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75097" y="1708547"/>
            <a:ext cx="7158038" cy="253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方法：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）先作出</a:t>
            </a:r>
            <a:r>
              <a:rPr lang="en-US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6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的图象；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）写出交点的坐标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sym typeface="Wingdings" panose="05000000000000000000" pitchFamily="2" charset="2"/>
              </a:rPr>
              <a:t>：（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sym typeface="Wingdings" panose="05000000000000000000" pitchFamily="2" charset="2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1.3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sym typeface="Wingdings" panose="05000000000000000000" pitchFamily="2" charset="2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sym typeface="Wingdings" panose="05000000000000000000" pitchFamily="2" charset="2"/>
              </a:rPr>
              <a:t>），（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2.3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sym typeface="Wingdings" panose="05000000000000000000" pitchFamily="2" charset="2"/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sym typeface="Wingdings" panose="05000000000000000000" pitchFamily="2" charset="2"/>
              </a:rPr>
              <a:t>）；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）得出方程的解：</a:t>
            </a:r>
            <a:r>
              <a:rPr lang="en-US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60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sym typeface="+mn-ea"/>
              </a:rPr>
              <a:t>≈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1.3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，</a:t>
            </a:r>
            <a:r>
              <a:rPr lang="en-US" altLang="zh-CN" sz="1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600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sym typeface="+mn-ea"/>
              </a:rPr>
              <a:t>≈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</a:rPr>
              <a:t>2.3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</a:rPr>
              <a:t> .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2" name="矩形 1"/>
          <p:cNvSpPr/>
          <p:nvPr/>
        </p:nvSpPr>
        <p:spPr>
          <a:xfrm>
            <a:off x="1179910" y="1046560"/>
            <a:ext cx="7296150" cy="33920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300000"/>
              </a:lnSpc>
              <a:defRPr/>
            </a:pPr>
            <a:r>
              <a:rPr lang="zh-CN" altLang="zh-CN" b="1" dirty="0">
                <a:solidFill>
                  <a:srgbClr val="0070C0"/>
                </a:solidFill>
                <a:latin typeface="+mn-ea"/>
                <a:ea typeface="+mn-ea"/>
              </a:rPr>
              <a:t>利用图象法求方程</a:t>
            </a:r>
            <a:r>
              <a:rPr lang="en-US" altLang="zh-CN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b="1" baseline="30000" dirty="0">
                <a:solidFill>
                  <a:srgbClr val="0070C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b="1" dirty="0">
                <a:solidFill>
                  <a:srgbClr val="0070C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b="1" dirty="0">
                <a:solidFill>
                  <a:srgbClr val="0070C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b="1" dirty="0">
                <a:solidFill>
                  <a:srgbClr val="0070C0"/>
                </a:solidFill>
                <a:latin typeface="+mn-ea"/>
                <a:ea typeface="+mn-ea"/>
              </a:rPr>
              <a:t>的近似根的步骤是：</a:t>
            </a:r>
          </a:p>
          <a:p>
            <a:pPr algn="just" eaLnBrk="0" hangingPunct="0">
              <a:lnSpc>
                <a:spcPct val="300000"/>
              </a:lnSpc>
              <a:defRPr/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①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作出函数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的图象；</a:t>
            </a:r>
          </a:p>
          <a:p>
            <a:pPr algn="just" eaLnBrk="0" hangingPunct="0">
              <a:lnSpc>
                <a:spcPct val="300000"/>
              </a:lnSpc>
              <a:defRPr/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②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利用图象找出函数图象与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轴的交点；</a:t>
            </a:r>
          </a:p>
          <a:p>
            <a:pPr algn="just" eaLnBrk="0" hangingPunct="0">
              <a:lnSpc>
                <a:spcPct val="300000"/>
              </a:lnSpc>
              <a:defRPr/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③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根据交点的横坐标，按近似要求写出方程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的近似根．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19459" name="Rectangle 19"/>
          <p:cNvSpPr>
            <a:spLocks noChangeArrowheads="1"/>
          </p:cNvSpPr>
          <p:nvPr/>
        </p:nvSpPr>
        <p:spPr bwMode="auto">
          <a:xfrm>
            <a:off x="971550" y="894160"/>
            <a:ext cx="7274719" cy="330949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二次函数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的图象如图所示，给出下列说法：</a:t>
            </a:r>
            <a:endParaRPr kumimoji="1" lang="en-US" altLang="zh-CN" sz="18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①</a:t>
            </a:r>
            <a:r>
              <a:rPr kumimoji="1" lang="en-US" altLang="zh-CN" sz="18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＜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；②方程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的根为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-30000" dirty="0" smtClean="0"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=-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-300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；</a:t>
            </a:r>
            <a:endParaRPr kumimoji="1" lang="en-US" altLang="zh-CN" sz="18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③当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＞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时，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随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值的增大而减小；④当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＞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时，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＜</a:t>
            </a:r>
            <a:r>
              <a:rPr kumimoji="1" lang="en-US" altLang="zh-CN" sz="1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＜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</a:t>
            </a:r>
            <a:endParaRPr kumimoji="1" lang="en-US" altLang="zh-CN" sz="1800" dirty="0" smtClean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其中正确的说法是（    ）</a:t>
            </a:r>
          </a:p>
          <a:p>
            <a:pPr eaLnBrk="0" hangingPunct="0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．①                   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．①②      </a:t>
            </a:r>
          </a:p>
          <a:p>
            <a:pPr eaLnBrk="0" hangingPunct="0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．①②③            </a:t>
            </a:r>
            <a:r>
              <a:rPr kumimoji="1" lang="en-US" altLang="zh-CN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．①②③④</a:t>
            </a:r>
          </a:p>
        </p:txBody>
      </p:sp>
      <p:sp>
        <p:nvSpPr>
          <p:cNvPr id="19471" name="Rectangle 26"/>
          <p:cNvSpPr>
            <a:spLocks noChangeArrowheads="1"/>
          </p:cNvSpPr>
          <p:nvPr/>
        </p:nvSpPr>
        <p:spPr bwMode="auto">
          <a:xfrm>
            <a:off x="3103960" y="2776538"/>
            <a:ext cx="33456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D</a:t>
            </a:r>
            <a:r>
              <a:rPr lang="en-US" altLang="zh-CN">
                <a:solidFill>
                  <a:srgbClr val="FF0000"/>
                </a:solidFill>
                <a:latin typeface="楷体_GB2312"/>
                <a:ea typeface="楷体_GB2312"/>
                <a:cs typeface="楷体_GB2312"/>
              </a:rPr>
              <a:t> </a:t>
            </a:r>
          </a:p>
        </p:txBody>
      </p:sp>
      <p:grpSp>
        <p:nvGrpSpPr>
          <p:cNvPr id="19461" name="组合 1"/>
          <p:cNvGrpSpPr/>
          <p:nvPr/>
        </p:nvGrpSpPr>
        <p:grpSpPr bwMode="auto">
          <a:xfrm>
            <a:off x="5968604" y="2726532"/>
            <a:ext cx="2047875" cy="1654969"/>
            <a:chOff x="7957566" y="3635375"/>
            <a:chExt cx="2730500" cy="2206625"/>
          </a:xfrm>
        </p:grpSpPr>
        <p:sp>
          <p:nvSpPr>
            <p:cNvPr id="19462" name="AutoShape 18"/>
            <p:cNvSpPr>
              <a:spLocks noChangeAspect="1" noChangeArrowheads="1" noTextEdit="1"/>
            </p:cNvSpPr>
            <p:nvPr/>
          </p:nvSpPr>
          <p:spPr bwMode="auto">
            <a:xfrm>
              <a:off x="7957566" y="3635375"/>
              <a:ext cx="2730500" cy="220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17"/>
            <p:cNvSpPr>
              <a:spLocks noChangeShapeType="1"/>
            </p:cNvSpPr>
            <p:nvPr/>
          </p:nvSpPr>
          <p:spPr bwMode="auto">
            <a:xfrm>
              <a:off x="7971854" y="5162550"/>
              <a:ext cx="2514600" cy="3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16"/>
            <p:cNvSpPr>
              <a:spLocks noChangeShapeType="1"/>
            </p:cNvSpPr>
            <p:nvPr/>
          </p:nvSpPr>
          <p:spPr bwMode="auto">
            <a:xfrm flipV="1">
              <a:off x="8957691" y="3902075"/>
              <a:ext cx="0" cy="1927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15"/>
            <p:cNvSpPr>
              <a:spLocks noChangeShapeType="1"/>
            </p:cNvSpPr>
            <p:nvPr/>
          </p:nvSpPr>
          <p:spPr bwMode="auto">
            <a:xfrm flipV="1">
              <a:off x="9289479" y="4032250"/>
              <a:ext cx="0" cy="17970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Freeform 14"/>
            <p:cNvSpPr>
              <a:spLocks noChangeArrowheads="1"/>
            </p:cNvSpPr>
            <p:nvPr/>
          </p:nvSpPr>
          <p:spPr bwMode="auto">
            <a:xfrm>
              <a:off x="8356029" y="4302125"/>
              <a:ext cx="1863725" cy="1460500"/>
            </a:xfrm>
            <a:custGeom>
              <a:avLst/>
              <a:gdLst>
                <a:gd name="T0" fmla="*/ 0 w 1270"/>
                <a:gd name="T1" fmla="*/ 998 h 998"/>
                <a:gd name="T2" fmla="*/ 635 w 1270"/>
                <a:gd name="T3" fmla="*/ 0 h 998"/>
                <a:gd name="T4" fmla="*/ 1270 w 1270"/>
                <a:gd name="T5" fmla="*/ 998 h 998"/>
                <a:gd name="T6" fmla="*/ 0 60000 65536"/>
                <a:gd name="T7" fmla="*/ 0 60000 65536"/>
                <a:gd name="T8" fmla="*/ 0 60000 65536"/>
                <a:gd name="T9" fmla="*/ 0 w 1270"/>
                <a:gd name="T10" fmla="*/ 0 h 998"/>
                <a:gd name="T11" fmla="*/ 1270 w 1270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0" h="998">
                  <a:moveTo>
                    <a:pt x="0" y="998"/>
                  </a:moveTo>
                  <a:cubicBezTo>
                    <a:pt x="211" y="499"/>
                    <a:pt x="423" y="0"/>
                    <a:pt x="635" y="0"/>
                  </a:cubicBezTo>
                  <a:cubicBezTo>
                    <a:pt x="847" y="0"/>
                    <a:pt x="1058" y="499"/>
                    <a:pt x="1270" y="99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Text Box 13"/>
            <p:cNvSpPr txBox="1">
              <a:spLocks noChangeArrowheads="1"/>
            </p:cNvSpPr>
            <p:nvPr/>
          </p:nvSpPr>
          <p:spPr bwMode="auto">
            <a:xfrm>
              <a:off x="8357617" y="5203825"/>
              <a:ext cx="906463" cy="16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800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10083229" y="5254625"/>
              <a:ext cx="604837" cy="16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800" i="1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8573517" y="3635375"/>
              <a:ext cx="604839" cy="16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800" i="1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70" name="Text Box 10"/>
            <p:cNvSpPr txBox="1">
              <a:spLocks noChangeArrowheads="1"/>
            </p:cNvSpPr>
            <p:nvPr/>
          </p:nvSpPr>
          <p:spPr bwMode="auto">
            <a:xfrm>
              <a:off x="9070405" y="5203825"/>
              <a:ext cx="603251" cy="16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8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" name="Text Box 9"/>
            <p:cNvSpPr txBox="1">
              <a:spLocks noChangeArrowheads="1"/>
            </p:cNvSpPr>
            <p:nvPr/>
          </p:nvSpPr>
          <p:spPr bwMode="auto">
            <a:xfrm>
              <a:off x="9479979" y="5203825"/>
              <a:ext cx="790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US" altLang="zh-CN" sz="80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72" name="Text Box 8"/>
            <p:cNvSpPr txBox="1">
              <a:spLocks noChangeArrowheads="1"/>
            </p:cNvSpPr>
            <p:nvPr/>
          </p:nvSpPr>
          <p:spPr bwMode="auto">
            <a:xfrm>
              <a:off x="8100441" y="5203825"/>
              <a:ext cx="603251" cy="164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/>
              <a:r>
                <a:rPr lang="zh-CN" altLang="en-US" sz="800">
                  <a:latin typeface="Times New Roman" panose="02020603050405020304" pitchFamily="18" charset="0"/>
                  <a:ea typeface="宋体" panose="02010600030101010101" pitchFamily="2" charset="-122"/>
                </a:rPr>
                <a:t>-</a:t>
              </a:r>
              <a:r>
                <a:rPr lang="en-US" altLang="zh-CN" sz="8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9473" name="Line 30"/>
            <p:cNvSpPr>
              <a:spLocks noChangeShapeType="1"/>
            </p:cNvSpPr>
            <p:nvPr/>
          </p:nvSpPr>
          <p:spPr bwMode="auto">
            <a:xfrm>
              <a:off x="8614791" y="5124450"/>
              <a:ext cx="0" cy="349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4" name="Line 31"/>
            <p:cNvSpPr>
              <a:spLocks noChangeShapeType="1"/>
            </p:cNvSpPr>
            <p:nvPr/>
          </p:nvSpPr>
          <p:spPr bwMode="auto">
            <a:xfrm>
              <a:off x="9287891" y="5127625"/>
              <a:ext cx="0" cy="349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5" name="Line 32"/>
            <p:cNvSpPr>
              <a:spLocks noChangeShapeType="1"/>
            </p:cNvSpPr>
            <p:nvPr/>
          </p:nvSpPr>
          <p:spPr bwMode="auto">
            <a:xfrm>
              <a:off x="9618091" y="5127625"/>
              <a:ext cx="0" cy="349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Line 33"/>
            <p:cNvSpPr>
              <a:spLocks noChangeShapeType="1"/>
            </p:cNvSpPr>
            <p:nvPr/>
          </p:nvSpPr>
          <p:spPr bwMode="auto">
            <a:xfrm>
              <a:off x="9960991" y="5127625"/>
              <a:ext cx="0" cy="349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9898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63454" y="2085581"/>
            <a:ext cx="388568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方正楷体_GBK"/>
                <a:cs typeface="方正楷体_GBK"/>
              </a:rPr>
              <a:t>D </a:t>
            </a:r>
          </a:p>
        </p:txBody>
      </p:sp>
      <p:sp>
        <p:nvSpPr>
          <p:cNvPr id="20484" name="矩形 1"/>
          <p:cNvSpPr>
            <a:spLocks noChangeArrowheads="1"/>
          </p:cNvSpPr>
          <p:nvPr/>
        </p:nvSpPr>
        <p:spPr bwMode="auto">
          <a:xfrm>
            <a:off x="1015603" y="826294"/>
            <a:ext cx="7385447" cy="323742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b="1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.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 </a:t>
            </a:r>
            <a:r>
              <a:rPr lang="zh-CN" altLang="zh-CN" sz="1800" dirty="0" smtClean="0">
                <a:latin typeface="+mn-ea"/>
                <a:ea typeface="+mn-ea"/>
              </a:rPr>
              <a:t>关于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zh-CN" sz="1800" dirty="0" smtClean="0">
                <a:latin typeface="+mn-ea"/>
                <a:ea typeface="+mn-ea"/>
              </a:rPr>
              <a:t>的二次函数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)(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sz="1800" dirty="0" smtClean="0">
                <a:latin typeface="+mn-ea"/>
                <a:ea typeface="+mn-ea"/>
              </a:rPr>
              <a:t>，其图象的对称轴在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 smtClean="0">
                <a:latin typeface="+mn-ea"/>
                <a:ea typeface="+mn-ea"/>
              </a:rPr>
              <a:t>轴的右侧，则实数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 smtClean="0">
                <a:latin typeface="+mn-ea"/>
                <a:ea typeface="+mn-ea"/>
              </a:rPr>
              <a:t>的取值范围是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zh-CN" altLang="zh-CN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　</a:t>
            </a:r>
            <a:r>
              <a:rPr lang="en-US" altLang="zh-CN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  </a:t>
            </a:r>
            <a:r>
              <a:rPr lang="zh-CN" altLang="zh-CN" sz="1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　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endParaRPr lang="zh-CN" altLang="zh-CN" sz="1800" dirty="0" smtClean="0">
              <a:latin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 eaLnBrk="0" hangingPunct="0"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＜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	</a:t>
            </a: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＜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＜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＜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＜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	</a:t>
            </a: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＞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359944" y="1997475"/>
            <a:ext cx="356508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方正楷体_GBK"/>
                <a:cs typeface="方正楷体_GBK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方正楷体_GBK"/>
                <a:cs typeface="方正楷体_GBK"/>
              </a:rPr>
              <a:t> </a:t>
            </a:r>
          </a:p>
        </p:txBody>
      </p:sp>
      <p:sp>
        <p:nvSpPr>
          <p:cNvPr id="21508" name="矩形 1"/>
          <p:cNvSpPr>
            <a:spLocks noChangeArrowheads="1"/>
          </p:cNvSpPr>
          <p:nvPr/>
        </p:nvSpPr>
        <p:spPr bwMode="auto">
          <a:xfrm>
            <a:off x="984648" y="2452687"/>
            <a:ext cx="6788944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 eaLnBrk="0" hangingPunct="0">
              <a:lnSpc>
                <a:spcPct val="300000"/>
              </a:lnSpc>
              <a:tabLst>
                <a:tab pos="3257550" algn="l"/>
              </a:tabLst>
            </a:pPr>
            <a:r>
              <a:rPr lang="en-US" altLang="zh-CN">
                <a:latin typeface="Times New Roman" panose="02020603050405020304" pitchFamily="18" charset="0"/>
              </a:rPr>
              <a:t>A</a:t>
            </a:r>
            <a:r>
              <a:rPr lang="zh-CN" altLang="zh-CN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i="1">
                <a:latin typeface="Times New Roman" panose="02020603050405020304" pitchFamily="18" charset="0"/>
              </a:rPr>
              <a:t>y=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en-US" altLang="zh-CN">
                <a:latin typeface="微软雅黑" panose="020B0503020204020204" pitchFamily="34" charset="-122"/>
              </a:rPr>
              <a:t>     </a:t>
            </a:r>
            <a:r>
              <a:rPr lang="en-US" altLang="zh-CN">
                <a:latin typeface="Times New Roman" panose="02020603050405020304" pitchFamily="18" charset="0"/>
              </a:rPr>
              <a:t>B</a:t>
            </a:r>
            <a:r>
              <a:rPr lang="zh-CN" altLang="zh-CN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i="1">
                <a:latin typeface="Times New Roman" panose="02020603050405020304" pitchFamily="18" charset="0"/>
              </a:rPr>
              <a:t>y=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endParaRPr lang="zh-CN" altLang="zh-CN">
              <a:latin typeface="微软雅黑" panose="020B0503020204020204" pitchFamily="34" charset="-122"/>
            </a:endParaRPr>
          </a:p>
          <a:p>
            <a:pPr algn="just" eaLnBrk="0" hangingPunct="0">
              <a:lnSpc>
                <a:spcPct val="300000"/>
              </a:lnSpc>
              <a:tabLst>
                <a:tab pos="3257550" algn="l"/>
              </a:tabLst>
            </a:pPr>
            <a:r>
              <a:rPr lang="en-US" altLang="zh-CN">
                <a:latin typeface="Times New Roman" panose="02020603050405020304" pitchFamily="18" charset="0"/>
              </a:rPr>
              <a:t>C</a:t>
            </a:r>
            <a:r>
              <a:rPr lang="zh-CN" altLang="zh-CN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i="1">
                <a:latin typeface="Times New Roman" panose="02020603050405020304" pitchFamily="18" charset="0"/>
              </a:rPr>
              <a:t>y=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       </a:t>
            </a:r>
            <a:r>
              <a:rPr lang="en-US" altLang="zh-CN">
                <a:latin typeface="Times New Roman" panose="02020603050405020304" pitchFamily="18" charset="0"/>
              </a:rPr>
              <a:t>D</a:t>
            </a:r>
            <a:r>
              <a:rPr lang="zh-CN" altLang="zh-CN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r>
              <a:rPr lang="en-US" altLang="zh-CN" i="1">
                <a:latin typeface="Times New Roman" panose="02020603050405020304" pitchFamily="18" charset="0"/>
              </a:rPr>
              <a:t>y=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)(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endParaRPr lang="zh-CN" altLang="zh-CN">
              <a:latin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4648" y="729854"/>
            <a:ext cx="6788944" cy="1729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30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.</a:t>
            </a:r>
            <a:r>
              <a:rPr lang="zh-CN" altLang="zh-CN" dirty="0">
                <a:latin typeface="+mn-ea"/>
                <a:ea typeface="+mn-ea"/>
              </a:rPr>
              <a:t> </a:t>
            </a:r>
            <a:r>
              <a:rPr lang="zh-CN" altLang="en-US" dirty="0">
                <a:latin typeface="+mn-ea"/>
                <a:ea typeface="+mn-ea"/>
              </a:rPr>
              <a:t>若二次函数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轴交于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两点，则该二次函数还可以表示为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　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  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　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908447" y="978300"/>
            <a:ext cx="7900988" cy="377026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.</a:t>
            </a:r>
            <a:r>
              <a:rPr lang="zh-CN" altLang="en-US" sz="2000" dirty="0" smtClean="0">
                <a:latin typeface="+mn-ea"/>
                <a:ea typeface="+mn-ea"/>
              </a:rPr>
              <a:t>已知抛物线</a:t>
            </a:r>
            <a:r>
              <a:rPr lang="en-US" altLang="zh-C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0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2000" baseline="30000" dirty="0" smtClean="0">
                <a:latin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zh-CN" altLang="en-US" sz="20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 smtClean="0">
                <a:latin typeface="+mn-ea"/>
                <a:ea typeface="+mn-ea"/>
              </a:rPr>
              <a:t>图象的一部分如图所示，根据图象回答：</a:t>
            </a:r>
          </a:p>
        </p:txBody>
      </p:sp>
      <p:sp>
        <p:nvSpPr>
          <p:cNvPr id="2" name="矩形 1"/>
          <p:cNvSpPr/>
          <p:nvPr/>
        </p:nvSpPr>
        <p:spPr>
          <a:xfrm>
            <a:off x="908448" y="1491854"/>
            <a:ext cx="4893469" cy="33920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抛物线的顶点坐标是</a:t>
            </a:r>
            <a:r>
              <a:rPr lang="en-US" altLang="zh-CN" u="sng" dirty="0">
                <a:latin typeface="微软雅黑" panose="020B0503020204020204" pitchFamily="34" charset="-122"/>
                <a:ea typeface="宋体" panose="02010600030101010101" pitchFamily="2" charset="-122"/>
              </a:rPr>
              <a:t>               </a:t>
            </a:r>
            <a:r>
              <a:rPr lang="zh-CN" altLang="zh-CN" dirty="0">
                <a:latin typeface="+mn-ea"/>
                <a:ea typeface="+mn-ea"/>
              </a:rPr>
              <a:t>；</a:t>
            </a:r>
            <a:endParaRPr lang="zh-CN" altLang="zh-CN" dirty="0">
              <a:latin typeface="+mn-ea"/>
              <a:ea typeface="+mn-ea"/>
              <a:cs typeface="Courier New" panose="02070309020205020404" pitchFamily="49" charset="0"/>
            </a:endParaRPr>
          </a:p>
          <a:p>
            <a:pPr algn="just" eaLnBrk="0" hangingPunct="0"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关于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+mn-ea"/>
                <a:ea typeface="+mn-ea"/>
              </a:rPr>
              <a:t>的一元二次方程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baseline="30000" dirty="0"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=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latin typeface="+mn-ea"/>
                <a:ea typeface="+mn-ea"/>
              </a:rPr>
              <a:t>的正实数解的范围是</a:t>
            </a:r>
            <a:r>
              <a:rPr lang="en-US" altLang="zh-CN" u="sng" dirty="0">
                <a:latin typeface="+mn-ea"/>
                <a:ea typeface="+mn-ea"/>
              </a:rPr>
              <a:t>               </a:t>
            </a:r>
            <a:r>
              <a:rPr lang="zh-CN" altLang="zh-CN" dirty="0">
                <a:latin typeface="+mn-ea"/>
                <a:ea typeface="+mn-ea"/>
              </a:rPr>
              <a:t>；</a:t>
            </a:r>
            <a:endParaRPr lang="zh-CN" altLang="zh-CN" dirty="0">
              <a:latin typeface="+mn-ea"/>
              <a:ea typeface="+mn-ea"/>
              <a:cs typeface="Courier New" panose="02070309020205020404" pitchFamily="49" charset="0"/>
            </a:endParaRPr>
          </a:p>
          <a:p>
            <a:pPr algn="just" eaLnBrk="0" hangingPunct="0"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关于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+mn-ea"/>
                <a:ea typeface="+mn-ea"/>
              </a:rPr>
              <a:t>的一元二次方程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baseline="30000" dirty="0"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=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+mn-ea"/>
                <a:ea typeface="+mn-ea"/>
              </a:rPr>
              <a:t>的解是</a:t>
            </a:r>
          </a:p>
          <a:p>
            <a:pPr algn="just" eaLnBrk="0" hangingPunct="0">
              <a:lnSpc>
                <a:spcPct val="200000"/>
              </a:lnSpc>
              <a:defRPr/>
            </a:pPr>
            <a:r>
              <a:rPr lang="zh-CN" altLang="zh-CN" u="sng" dirty="0">
                <a:latin typeface="+mn-ea"/>
                <a:ea typeface="+mn-ea"/>
              </a:rPr>
              <a:t>                          </a:t>
            </a:r>
            <a:r>
              <a:rPr lang="zh-CN" altLang="zh-CN" dirty="0">
                <a:latin typeface="+mn-ea"/>
                <a:ea typeface="+mn-ea"/>
                <a:sym typeface="+mn-ea"/>
              </a:rPr>
              <a:t>；</a:t>
            </a:r>
            <a:endParaRPr lang="zh-CN" altLang="zh-CN" dirty="0">
              <a:latin typeface="+mn-ea"/>
              <a:ea typeface="+mn-ea"/>
              <a:cs typeface="Courier New" panose="02070309020205020404" pitchFamily="49" charset="0"/>
            </a:endParaRPr>
          </a:p>
          <a:p>
            <a:pPr algn="just" eaLnBrk="0" hangingPunct="0">
              <a:lnSpc>
                <a:spcPct val="200000"/>
              </a:lnSpc>
              <a:defRPr/>
            </a:pPr>
            <a:r>
              <a:rPr lang="en-US" altLang="zh-CN" u="sng" dirty="0">
                <a:latin typeface="+mn-ea"/>
                <a:ea typeface="+mn-ea"/>
              </a:rPr>
              <a:t>                            </a:t>
            </a:r>
            <a:endParaRPr lang="zh-CN" altLang="zh-CN" dirty="0">
              <a:latin typeface="+mn-ea"/>
              <a:ea typeface="+mn-ea"/>
              <a:cs typeface="Courier New" panose="02070309020205020404" pitchFamily="49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280047" y="2719388"/>
          <a:ext cx="975122" cy="450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r:id="rId4" imgW="1318895" imgH="603885" progId="Word.Document.8">
                  <p:embed/>
                </p:oleObj>
              </mc:Choice>
              <mc:Fallback>
                <p:oleObj r:id="rId4" imgW="1318895" imgH="60388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047" y="2719388"/>
                        <a:ext cx="975122" cy="450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179910" y="3792141"/>
          <a:ext cx="1808559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r:id="rId6" imgW="2446020" imgH="609600" progId="Word.Document.8">
                  <p:embed/>
                </p:oleObj>
              </mc:Choice>
              <mc:Fallback>
                <p:oleObj r:id="rId6" imgW="2446020" imgH="609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910" y="3792141"/>
                        <a:ext cx="1808559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271838" y="1679973"/>
            <a:ext cx="97155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-3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1032" name="组合 17"/>
          <p:cNvGrpSpPr/>
          <p:nvPr/>
        </p:nvGrpSpPr>
        <p:grpSpPr bwMode="auto">
          <a:xfrm>
            <a:off x="6068616" y="2276475"/>
            <a:ext cx="3018234" cy="2599140"/>
            <a:chOff x="8091451" y="3035147"/>
            <a:chExt cx="4023952" cy="3465813"/>
          </a:xfrm>
        </p:grpSpPr>
        <p:pic>
          <p:nvPicPr>
            <p:cNvPr id="1116" name="图片 18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8091451" y="3356031"/>
              <a:ext cx="3877057" cy="311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7" name="文本框 19"/>
            <p:cNvSpPr txBox="1">
              <a:spLocks noChangeArrowheads="1"/>
            </p:cNvSpPr>
            <p:nvPr/>
          </p:nvSpPr>
          <p:spPr bwMode="auto">
            <a:xfrm>
              <a:off x="9910356" y="492782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8" name="文本框 20"/>
            <p:cNvSpPr txBox="1">
              <a:spLocks noChangeArrowheads="1"/>
            </p:cNvSpPr>
            <p:nvPr/>
          </p:nvSpPr>
          <p:spPr bwMode="auto">
            <a:xfrm>
              <a:off x="10178792" y="493049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9" name="文本框 21"/>
            <p:cNvSpPr txBox="1">
              <a:spLocks noChangeArrowheads="1"/>
            </p:cNvSpPr>
            <p:nvPr/>
          </p:nvSpPr>
          <p:spPr bwMode="auto">
            <a:xfrm>
              <a:off x="10780558" y="4921573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0" name="文本框 22"/>
            <p:cNvSpPr txBox="1">
              <a:spLocks noChangeArrowheads="1"/>
            </p:cNvSpPr>
            <p:nvPr/>
          </p:nvSpPr>
          <p:spPr bwMode="auto">
            <a:xfrm>
              <a:off x="10482626" y="492782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1" name="文本框 23"/>
            <p:cNvSpPr txBox="1">
              <a:spLocks noChangeArrowheads="1"/>
            </p:cNvSpPr>
            <p:nvPr/>
          </p:nvSpPr>
          <p:spPr bwMode="auto">
            <a:xfrm>
              <a:off x="11055109" y="4921573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2" name="文本框 24"/>
            <p:cNvSpPr txBox="1">
              <a:spLocks noChangeArrowheads="1"/>
            </p:cNvSpPr>
            <p:nvPr/>
          </p:nvSpPr>
          <p:spPr bwMode="auto">
            <a:xfrm>
              <a:off x="9516446" y="450994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3" name="文本框 25"/>
            <p:cNvSpPr txBox="1">
              <a:spLocks noChangeArrowheads="1"/>
            </p:cNvSpPr>
            <p:nvPr/>
          </p:nvSpPr>
          <p:spPr bwMode="auto">
            <a:xfrm>
              <a:off x="9516446" y="4238462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4" name="文本框 26"/>
            <p:cNvSpPr txBox="1">
              <a:spLocks noChangeArrowheads="1"/>
            </p:cNvSpPr>
            <p:nvPr/>
          </p:nvSpPr>
          <p:spPr bwMode="auto">
            <a:xfrm>
              <a:off x="9516446" y="3985329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5" name="文本框 27"/>
            <p:cNvSpPr txBox="1">
              <a:spLocks noChangeArrowheads="1"/>
            </p:cNvSpPr>
            <p:nvPr/>
          </p:nvSpPr>
          <p:spPr bwMode="auto">
            <a:xfrm>
              <a:off x="8158078" y="4957423"/>
              <a:ext cx="342087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6" name="文本框 28"/>
            <p:cNvSpPr txBox="1">
              <a:spLocks noChangeArrowheads="1"/>
            </p:cNvSpPr>
            <p:nvPr/>
          </p:nvSpPr>
          <p:spPr bwMode="auto">
            <a:xfrm>
              <a:off x="8432628" y="4960094"/>
              <a:ext cx="335973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" name="文本框 29"/>
            <p:cNvSpPr txBox="1">
              <a:spLocks noChangeArrowheads="1"/>
            </p:cNvSpPr>
            <p:nvPr/>
          </p:nvSpPr>
          <p:spPr bwMode="auto">
            <a:xfrm>
              <a:off x="9015211" y="4951170"/>
              <a:ext cx="328608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" name="文本框 30"/>
            <p:cNvSpPr txBox="1">
              <a:spLocks noChangeArrowheads="1"/>
            </p:cNvSpPr>
            <p:nvPr/>
          </p:nvSpPr>
          <p:spPr bwMode="auto">
            <a:xfrm>
              <a:off x="8733203" y="4957423"/>
              <a:ext cx="337719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" name="文本框 31"/>
            <p:cNvSpPr txBox="1">
              <a:spLocks noChangeArrowheads="1"/>
            </p:cNvSpPr>
            <p:nvPr/>
          </p:nvSpPr>
          <p:spPr bwMode="auto">
            <a:xfrm>
              <a:off x="9317532" y="4941953"/>
              <a:ext cx="333759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0" name="文本框 32"/>
            <p:cNvSpPr txBox="1">
              <a:spLocks noChangeArrowheads="1"/>
            </p:cNvSpPr>
            <p:nvPr/>
          </p:nvSpPr>
          <p:spPr bwMode="auto">
            <a:xfrm>
              <a:off x="9516446" y="3669698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1" name="文本框 33"/>
            <p:cNvSpPr txBox="1">
              <a:spLocks noChangeArrowheads="1"/>
            </p:cNvSpPr>
            <p:nvPr/>
          </p:nvSpPr>
          <p:spPr bwMode="auto">
            <a:xfrm>
              <a:off x="9516446" y="3416565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2" name="文本框 34"/>
            <p:cNvSpPr txBox="1">
              <a:spLocks noChangeArrowheads="1"/>
            </p:cNvSpPr>
            <p:nvPr/>
          </p:nvSpPr>
          <p:spPr bwMode="auto">
            <a:xfrm>
              <a:off x="9503111" y="6193158"/>
              <a:ext cx="401523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3" name="文本框 35"/>
            <p:cNvSpPr txBox="1">
              <a:spLocks noChangeArrowheads="1"/>
            </p:cNvSpPr>
            <p:nvPr/>
          </p:nvSpPr>
          <p:spPr bwMode="auto">
            <a:xfrm>
              <a:off x="9503586" y="5921674"/>
              <a:ext cx="330253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4" name="文本框 36"/>
            <p:cNvSpPr txBox="1">
              <a:spLocks noChangeArrowheads="1"/>
            </p:cNvSpPr>
            <p:nvPr/>
          </p:nvSpPr>
          <p:spPr bwMode="auto">
            <a:xfrm>
              <a:off x="9494736" y="5650105"/>
              <a:ext cx="321403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5" name="文本框 37"/>
            <p:cNvSpPr txBox="1">
              <a:spLocks noChangeArrowheads="1"/>
            </p:cNvSpPr>
            <p:nvPr/>
          </p:nvSpPr>
          <p:spPr bwMode="auto">
            <a:xfrm>
              <a:off x="9506702" y="5352910"/>
              <a:ext cx="327137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6" name="文本框 38"/>
            <p:cNvSpPr txBox="1">
              <a:spLocks noChangeArrowheads="1"/>
            </p:cNvSpPr>
            <p:nvPr/>
          </p:nvSpPr>
          <p:spPr bwMode="auto">
            <a:xfrm>
              <a:off x="9503573" y="5072125"/>
              <a:ext cx="321418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弧形 39"/>
            <p:cNvSpPr/>
            <p:nvPr/>
          </p:nvSpPr>
          <p:spPr>
            <a:xfrm rot="6953378">
              <a:off x="9634301" y="5014996"/>
              <a:ext cx="712847" cy="782567"/>
            </a:xfrm>
            <a:prstGeom prst="arc">
              <a:avLst>
                <a:gd name="adj1" fmla="val 16200000"/>
                <a:gd name="adj2" fmla="val 121312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1" name="弧形 40"/>
            <p:cNvSpPr/>
            <p:nvPr/>
          </p:nvSpPr>
          <p:spPr>
            <a:xfrm rot="12658336">
              <a:off x="9470865" y="3068488"/>
              <a:ext cx="2017533" cy="2810113"/>
            </a:xfrm>
            <a:prstGeom prst="arc">
              <a:avLst>
                <a:gd name="adj1" fmla="val 16200000"/>
                <a:gd name="adj2" fmla="val 1725785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2" name="弧形 41"/>
            <p:cNvSpPr/>
            <p:nvPr/>
          </p:nvSpPr>
          <p:spPr>
            <a:xfrm rot="14202839">
              <a:off x="9639743" y="3191774"/>
              <a:ext cx="2017884" cy="2809624"/>
            </a:xfrm>
            <a:prstGeom prst="arc">
              <a:avLst>
                <a:gd name="adj1" fmla="val 16200000"/>
                <a:gd name="adj2" fmla="val 1684756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3" name="弧形 42"/>
            <p:cNvSpPr/>
            <p:nvPr/>
          </p:nvSpPr>
          <p:spPr>
            <a:xfrm rot="15053524">
              <a:off x="9631806" y="3052063"/>
              <a:ext cx="2016296" cy="2811210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4" name="弧形 43"/>
            <p:cNvSpPr/>
            <p:nvPr/>
          </p:nvSpPr>
          <p:spPr>
            <a:xfrm rot="15053524">
              <a:off x="9669902" y="3191774"/>
              <a:ext cx="2017884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5" name="弧形 44"/>
            <p:cNvSpPr/>
            <p:nvPr/>
          </p:nvSpPr>
          <p:spPr>
            <a:xfrm rot="15022115">
              <a:off x="9701649" y="3309259"/>
              <a:ext cx="2017884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6" name="弧形 45"/>
            <p:cNvSpPr/>
            <p:nvPr/>
          </p:nvSpPr>
          <p:spPr>
            <a:xfrm rot="15289878">
              <a:off x="9629426" y="3021103"/>
              <a:ext cx="2017883" cy="2811211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7" name="弧形 46"/>
            <p:cNvSpPr/>
            <p:nvPr/>
          </p:nvSpPr>
          <p:spPr>
            <a:xfrm rot="15284899">
              <a:off x="9603233" y="2874248"/>
              <a:ext cx="2016296" cy="2811210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8" name="弧形 47"/>
            <p:cNvSpPr/>
            <p:nvPr/>
          </p:nvSpPr>
          <p:spPr>
            <a:xfrm rot="15387436">
              <a:off x="9592123" y="2771050"/>
              <a:ext cx="2017883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9" name="弧形 48"/>
            <p:cNvSpPr/>
            <p:nvPr/>
          </p:nvSpPr>
          <p:spPr>
            <a:xfrm rot="15368845">
              <a:off x="9572280" y="2638483"/>
              <a:ext cx="2017884" cy="2811211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50" name="弧形 49"/>
            <p:cNvSpPr/>
            <p:nvPr/>
          </p:nvSpPr>
          <p:spPr>
            <a:xfrm rot="15725561">
              <a:off x="9582598" y="2655153"/>
              <a:ext cx="2017884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51" name="表格 50"/>
          <p:cNvGraphicFramePr>
            <a:graphicFrameLocks noGrp="1"/>
          </p:cNvGraphicFramePr>
          <p:nvPr/>
        </p:nvGraphicFramePr>
        <p:xfrm>
          <a:off x="6442472" y="2856310"/>
          <a:ext cx="1722832" cy="1766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249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b="1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22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91" marB="265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036219" y="3377804"/>
          <a:ext cx="1622822" cy="601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r:id="rId4" imgW="2202180" imgH="807720" progId="Word.Document.8">
                  <p:embed/>
                </p:oleObj>
              </mc:Choice>
              <mc:Fallback>
                <p:oleObj r:id="rId4" imgW="2202180" imgH="8077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219" y="3377804"/>
                        <a:ext cx="1622822" cy="601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" name="矩形 1"/>
          <p:cNvSpPr/>
          <p:nvPr/>
        </p:nvSpPr>
        <p:spPr>
          <a:xfrm>
            <a:off x="579835" y="813198"/>
            <a:ext cx="6148388" cy="339209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3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若将抛物线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=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baseline="30000" dirty="0"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 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+mn-ea"/>
                <a:ea typeface="+mn-ea"/>
              </a:rPr>
              <a:t>向下平移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+mn-ea"/>
                <a:ea typeface="+mn-ea"/>
              </a:rPr>
              <a:t>个单位，所得新的抛物线与</a:t>
            </a:r>
            <a:r>
              <a:rPr lang="en-US" altLang="zh-CN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zh-CN" dirty="0">
                <a:latin typeface="+mn-ea"/>
                <a:ea typeface="+mn-ea"/>
              </a:rPr>
              <a:t>轴的交点坐标是</a:t>
            </a:r>
            <a:r>
              <a:rPr lang="en-US" altLang="zh-CN" u="sng" dirty="0">
                <a:latin typeface="微软雅黑" panose="020B0503020204020204" pitchFamily="34" charset="-122"/>
                <a:ea typeface="宋体" panose="02010600030101010101" pitchFamily="2" charset="-122"/>
              </a:rPr>
              <a:t>                                           </a:t>
            </a:r>
            <a:r>
              <a:rPr lang="zh-CN" altLang="zh-CN" dirty="0">
                <a:latin typeface="+mn-ea"/>
                <a:ea typeface="+mn-ea"/>
              </a:rPr>
              <a:t>，</a:t>
            </a:r>
          </a:p>
          <a:p>
            <a:pPr algn="just" eaLnBrk="0" hangingPunct="0">
              <a:lnSpc>
                <a:spcPct val="300000"/>
              </a:lnSpc>
              <a:defRPr/>
            </a:pPr>
            <a:r>
              <a:rPr lang="zh-CN" altLang="zh-CN" dirty="0">
                <a:latin typeface="+mn-ea"/>
                <a:ea typeface="+mn-ea"/>
              </a:rPr>
              <a:t>顶点坐标是</a:t>
            </a:r>
            <a:r>
              <a:rPr lang="en-US" altLang="zh-CN" u="sng" dirty="0">
                <a:latin typeface="微软雅黑" panose="020B0503020204020204" pitchFamily="34" charset="-122"/>
                <a:ea typeface="宋体" panose="02010600030101010101" pitchFamily="2" charset="-122"/>
              </a:rPr>
              <a:t>                              </a:t>
            </a:r>
            <a:r>
              <a:rPr lang="zh-CN" altLang="zh-CN" dirty="0">
                <a:latin typeface="+mn-ea"/>
                <a:ea typeface="+mn-ea"/>
              </a:rPr>
              <a:t>；</a:t>
            </a:r>
          </a:p>
          <a:p>
            <a:pPr algn="just" eaLnBrk="0" hangingPunct="0">
              <a:lnSpc>
                <a:spcPct val="3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平移后的抛物线的表达式为</a:t>
            </a:r>
            <a:r>
              <a:rPr lang="en-US" altLang="zh-CN" u="sng" dirty="0">
                <a:latin typeface="微软雅黑" panose="020B0503020204020204" pitchFamily="34" charset="-122"/>
                <a:ea typeface="宋体" panose="02010600030101010101" pitchFamily="2" charset="-122"/>
              </a:rPr>
              <a:t>                                 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  <a:endParaRPr lang="zh-CN" altLang="zh-CN" dirty="0">
              <a:latin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98007" y="2029533"/>
            <a:ext cx="238430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）和（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）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38313" y="2892029"/>
            <a:ext cx="1150144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方正楷体_GBK"/>
                <a:cs typeface="方正楷体_GBK"/>
              </a:rPr>
              <a:t>）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方正楷体_GBK"/>
              <a:cs typeface="方正楷体_GBK"/>
            </a:endParaRPr>
          </a:p>
        </p:txBody>
      </p:sp>
      <p:grpSp>
        <p:nvGrpSpPr>
          <p:cNvPr id="2055" name="组合 23552"/>
          <p:cNvGrpSpPr/>
          <p:nvPr/>
        </p:nvGrpSpPr>
        <p:grpSpPr bwMode="auto">
          <a:xfrm>
            <a:off x="6068616" y="2276475"/>
            <a:ext cx="3018234" cy="2599140"/>
            <a:chOff x="8091451" y="3035147"/>
            <a:chExt cx="4023952" cy="3465813"/>
          </a:xfrm>
        </p:grpSpPr>
        <p:pic>
          <p:nvPicPr>
            <p:cNvPr id="2139" name="图片 23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8091451" y="3356031"/>
              <a:ext cx="3877057" cy="311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0" name="文本框 24"/>
            <p:cNvSpPr txBox="1">
              <a:spLocks noChangeArrowheads="1"/>
            </p:cNvSpPr>
            <p:nvPr/>
          </p:nvSpPr>
          <p:spPr bwMode="auto">
            <a:xfrm>
              <a:off x="9910356" y="492782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1" name="文本框 25"/>
            <p:cNvSpPr txBox="1">
              <a:spLocks noChangeArrowheads="1"/>
            </p:cNvSpPr>
            <p:nvPr/>
          </p:nvSpPr>
          <p:spPr bwMode="auto">
            <a:xfrm>
              <a:off x="10178792" y="493049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2" name="文本框 26"/>
            <p:cNvSpPr txBox="1">
              <a:spLocks noChangeArrowheads="1"/>
            </p:cNvSpPr>
            <p:nvPr/>
          </p:nvSpPr>
          <p:spPr bwMode="auto">
            <a:xfrm>
              <a:off x="10780558" y="4921573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3" name="文本框 27"/>
            <p:cNvSpPr txBox="1">
              <a:spLocks noChangeArrowheads="1"/>
            </p:cNvSpPr>
            <p:nvPr/>
          </p:nvSpPr>
          <p:spPr bwMode="auto">
            <a:xfrm>
              <a:off x="10482626" y="492782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4" name="文本框 28"/>
            <p:cNvSpPr txBox="1">
              <a:spLocks noChangeArrowheads="1"/>
            </p:cNvSpPr>
            <p:nvPr/>
          </p:nvSpPr>
          <p:spPr bwMode="auto">
            <a:xfrm>
              <a:off x="11055109" y="4921573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5" name="文本框 29"/>
            <p:cNvSpPr txBox="1">
              <a:spLocks noChangeArrowheads="1"/>
            </p:cNvSpPr>
            <p:nvPr/>
          </p:nvSpPr>
          <p:spPr bwMode="auto">
            <a:xfrm>
              <a:off x="9516446" y="4509946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6" name="文本框 30"/>
            <p:cNvSpPr txBox="1">
              <a:spLocks noChangeArrowheads="1"/>
            </p:cNvSpPr>
            <p:nvPr/>
          </p:nvSpPr>
          <p:spPr bwMode="auto">
            <a:xfrm>
              <a:off x="9516446" y="4238462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7" name="文本框 31"/>
            <p:cNvSpPr txBox="1">
              <a:spLocks noChangeArrowheads="1"/>
            </p:cNvSpPr>
            <p:nvPr/>
          </p:nvSpPr>
          <p:spPr bwMode="auto">
            <a:xfrm>
              <a:off x="9516446" y="3985329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8" name="文本框 32"/>
            <p:cNvSpPr txBox="1">
              <a:spLocks noChangeArrowheads="1"/>
            </p:cNvSpPr>
            <p:nvPr/>
          </p:nvSpPr>
          <p:spPr bwMode="auto">
            <a:xfrm>
              <a:off x="8158078" y="4957423"/>
              <a:ext cx="342087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9" name="文本框 33"/>
            <p:cNvSpPr txBox="1">
              <a:spLocks noChangeArrowheads="1"/>
            </p:cNvSpPr>
            <p:nvPr/>
          </p:nvSpPr>
          <p:spPr bwMode="auto">
            <a:xfrm>
              <a:off x="8432628" y="4960094"/>
              <a:ext cx="335973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0" name="文本框 34"/>
            <p:cNvSpPr txBox="1">
              <a:spLocks noChangeArrowheads="1"/>
            </p:cNvSpPr>
            <p:nvPr/>
          </p:nvSpPr>
          <p:spPr bwMode="auto">
            <a:xfrm>
              <a:off x="9015211" y="4951170"/>
              <a:ext cx="328608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" name="文本框 35"/>
            <p:cNvSpPr txBox="1">
              <a:spLocks noChangeArrowheads="1"/>
            </p:cNvSpPr>
            <p:nvPr/>
          </p:nvSpPr>
          <p:spPr bwMode="auto">
            <a:xfrm>
              <a:off x="8733203" y="4957423"/>
              <a:ext cx="337719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2" name="文本框 36"/>
            <p:cNvSpPr txBox="1">
              <a:spLocks noChangeArrowheads="1"/>
            </p:cNvSpPr>
            <p:nvPr/>
          </p:nvSpPr>
          <p:spPr bwMode="auto">
            <a:xfrm>
              <a:off x="9317532" y="4941953"/>
              <a:ext cx="333759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3" name="文本框 37"/>
            <p:cNvSpPr txBox="1">
              <a:spLocks noChangeArrowheads="1"/>
            </p:cNvSpPr>
            <p:nvPr/>
          </p:nvSpPr>
          <p:spPr bwMode="auto">
            <a:xfrm>
              <a:off x="9516446" y="3669698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4" name="文本框 38"/>
            <p:cNvSpPr txBox="1">
              <a:spLocks noChangeArrowheads="1"/>
            </p:cNvSpPr>
            <p:nvPr/>
          </p:nvSpPr>
          <p:spPr bwMode="auto">
            <a:xfrm>
              <a:off x="9516446" y="3416565"/>
              <a:ext cx="221546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5" name="文本框 39"/>
            <p:cNvSpPr txBox="1">
              <a:spLocks noChangeArrowheads="1"/>
            </p:cNvSpPr>
            <p:nvPr/>
          </p:nvSpPr>
          <p:spPr bwMode="auto">
            <a:xfrm>
              <a:off x="9503111" y="6193158"/>
              <a:ext cx="401523" cy="307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6" name="文本框 40"/>
            <p:cNvSpPr txBox="1">
              <a:spLocks noChangeArrowheads="1"/>
            </p:cNvSpPr>
            <p:nvPr/>
          </p:nvSpPr>
          <p:spPr bwMode="auto">
            <a:xfrm>
              <a:off x="9503586" y="5921674"/>
              <a:ext cx="330253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7" name="文本框 41"/>
            <p:cNvSpPr txBox="1">
              <a:spLocks noChangeArrowheads="1"/>
            </p:cNvSpPr>
            <p:nvPr/>
          </p:nvSpPr>
          <p:spPr bwMode="auto">
            <a:xfrm>
              <a:off x="9494736" y="5650105"/>
              <a:ext cx="321403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8" name="文本框 42"/>
            <p:cNvSpPr txBox="1">
              <a:spLocks noChangeArrowheads="1"/>
            </p:cNvSpPr>
            <p:nvPr/>
          </p:nvSpPr>
          <p:spPr bwMode="auto">
            <a:xfrm>
              <a:off x="9506702" y="5352910"/>
              <a:ext cx="327137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9" name="文本框 43"/>
            <p:cNvSpPr txBox="1">
              <a:spLocks noChangeArrowheads="1"/>
            </p:cNvSpPr>
            <p:nvPr/>
          </p:nvSpPr>
          <p:spPr bwMode="auto">
            <a:xfrm>
              <a:off x="9503573" y="5072125"/>
              <a:ext cx="321418" cy="492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弧形 2"/>
            <p:cNvSpPr/>
            <p:nvPr/>
          </p:nvSpPr>
          <p:spPr>
            <a:xfrm rot="6953378">
              <a:off x="9634301" y="5014996"/>
              <a:ext cx="712847" cy="782567"/>
            </a:xfrm>
            <a:prstGeom prst="arc">
              <a:avLst>
                <a:gd name="adj1" fmla="val 16200000"/>
                <a:gd name="adj2" fmla="val 121312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1" name="弧形 10"/>
            <p:cNvSpPr/>
            <p:nvPr/>
          </p:nvSpPr>
          <p:spPr>
            <a:xfrm rot="12658336">
              <a:off x="9470865" y="3068488"/>
              <a:ext cx="2017533" cy="2810113"/>
            </a:xfrm>
            <a:prstGeom prst="arc">
              <a:avLst>
                <a:gd name="adj1" fmla="val 16200000"/>
                <a:gd name="adj2" fmla="val 1725785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2" name="弧形 11"/>
            <p:cNvSpPr/>
            <p:nvPr/>
          </p:nvSpPr>
          <p:spPr>
            <a:xfrm rot="14202839">
              <a:off x="9639743" y="3191774"/>
              <a:ext cx="2017884" cy="2809624"/>
            </a:xfrm>
            <a:prstGeom prst="arc">
              <a:avLst>
                <a:gd name="adj1" fmla="val 16200000"/>
                <a:gd name="adj2" fmla="val 1684756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5" name="弧形 14"/>
            <p:cNvSpPr/>
            <p:nvPr/>
          </p:nvSpPr>
          <p:spPr>
            <a:xfrm rot="15053524">
              <a:off x="9631806" y="3052063"/>
              <a:ext cx="2016296" cy="2811210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6" name="弧形 15"/>
            <p:cNvSpPr/>
            <p:nvPr/>
          </p:nvSpPr>
          <p:spPr>
            <a:xfrm rot="15053524">
              <a:off x="9669902" y="3191774"/>
              <a:ext cx="2017884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7" name="弧形 16"/>
            <p:cNvSpPr/>
            <p:nvPr/>
          </p:nvSpPr>
          <p:spPr>
            <a:xfrm rot="15022115">
              <a:off x="9701649" y="3309259"/>
              <a:ext cx="2017884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8" name="弧形 17"/>
            <p:cNvSpPr/>
            <p:nvPr/>
          </p:nvSpPr>
          <p:spPr>
            <a:xfrm rot="15289878">
              <a:off x="9629426" y="3021103"/>
              <a:ext cx="2017883" cy="2811211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弧形 18"/>
            <p:cNvSpPr/>
            <p:nvPr/>
          </p:nvSpPr>
          <p:spPr>
            <a:xfrm rot="15284899">
              <a:off x="9603233" y="2874248"/>
              <a:ext cx="2016296" cy="2811210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弧形 19"/>
            <p:cNvSpPr/>
            <p:nvPr/>
          </p:nvSpPr>
          <p:spPr>
            <a:xfrm rot="15387436">
              <a:off x="9592123" y="2771050"/>
              <a:ext cx="2017883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1" name="弧形 20"/>
            <p:cNvSpPr/>
            <p:nvPr/>
          </p:nvSpPr>
          <p:spPr>
            <a:xfrm rot="15368845">
              <a:off x="9572280" y="2638483"/>
              <a:ext cx="2017884" cy="2811211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2" name="弧形 21"/>
            <p:cNvSpPr/>
            <p:nvPr/>
          </p:nvSpPr>
          <p:spPr>
            <a:xfrm rot="15725561">
              <a:off x="9582598" y="2655153"/>
              <a:ext cx="2017884" cy="2809624"/>
            </a:xfrm>
            <a:prstGeom prst="arc">
              <a:avLst>
                <a:gd name="adj1" fmla="val 16200000"/>
                <a:gd name="adj2" fmla="val 1656241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442472" y="2856310"/>
          <a:ext cx="1722832" cy="1766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3171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71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b="1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71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71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71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171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171"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171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53184" marR="53184" marT="26576" marB="2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2531" name="矩形 1"/>
          <p:cNvSpPr>
            <a:spLocks noChangeArrowheads="1"/>
          </p:cNvSpPr>
          <p:nvPr/>
        </p:nvSpPr>
        <p:spPr bwMode="auto">
          <a:xfrm>
            <a:off x="996554" y="920354"/>
            <a:ext cx="5744765" cy="228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</a:rPr>
              <a:t>5</a:t>
            </a:r>
            <a:r>
              <a:rPr lang="en-US" altLang="zh-CN">
                <a:latin typeface="微软雅黑" panose="020B0503020204020204" pitchFamily="34" charset="-122"/>
              </a:rPr>
              <a:t>. (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  <a:r>
              <a:rPr lang="zh-CN" altLang="en-US">
                <a:latin typeface="微软雅黑" panose="020B0503020204020204" pitchFamily="34" charset="-122"/>
              </a:rPr>
              <a:t>请在坐标系中画出二次函数</a:t>
            </a:r>
            <a:r>
              <a:rPr lang="en-US" altLang="zh-CN" i="1">
                <a:latin typeface="Times New Roman" panose="02020603050405020304" pitchFamily="18" charset="0"/>
              </a:rPr>
              <a:t>y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 baseline="30000">
                <a:latin typeface="微软雅黑" panose="020B0503020204020204" pitchFamily="34" charset="-122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-</a:t>
            </a: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zh-CN" altLang="en-US">
                <a:latin typeface="微软雅黑" panose="020B0503020204020204" pitchFamily="34" charset="-122"/>
              </a:rPr>
              <a:t>的大致图象；</a:t>
            </a:r>
            <a:endParaRPr lang="en-US" altLang="zh-CN">
              <a:latin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>
                <a:latin typeface="微软雅黑" panose="020B0503020204020204" pitchFamily="34" charset="-122"/>
              </a:rPr>
              <a:t>   (</a:t>
            </a: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  <a:r>
              <a:rPr lang="zh-CN" altLang="en-US">
                <a:latin typeface="微软雅黑" panose="020B0503020204020204" pitchFamily="34" charset="-122"/>
              </a:rPr>
              <a:t>根据方程的根与函数图象的关系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zh-CN" altLang="en-US">
                <a:latin typeface="微软雅黑" panose="020B0503020204020204" pitchFamily="34" charset="-122"/>
              </a:rPr>
              <a:t>将方程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 baseline="30000">
                <a:latin typeface="微软雅黑" panose="020B0503020204020204" pitchFamily="34" charset="-122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-</a:t>
            </a: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zh-CN" altLang="en-US">
                <a:latin typeface="微软雅黑" panose="020B0503020204020204" pitchFamily="34" charset="-122"/>
              </a:rPr>
              <a:t>的  </a:t>
            </a:r>
            <a:endParaRPr lang="en-US" altLang="zh-CN">
              <a:latin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>
                <a:latin typeface="微软雅黑" panose="020B0503020204020204" pitchFamily="34" charset="-122"/>
              </a:rPr>
              <a:t>       </a:t>
            </a:r>
            <a:r>
              <a:rPr lang="zh-CN" altLang="en-US">
                <a:latin typeface="微软雅黑" panose="020B0503020204020204" pitchFamily="34" charset="-122"/>
              </a:rPr>
              <a:t>根在图上近似地表示出来</a:t>
            </a:r>
            <a:r>
              <a:rPr lang="en-US" altLang="zh-CN">
                <a:latin typeface="微软雅黑" panose="020B0503020204020204" pitchFamily="34" charset="-122"/>
              </a:rPr>
              <a:t>(</a:t>
            </a:r>
            <a:r>
              <a:rPr lang="zh-CN" altLang="en-US">
                <a:latin typeface="微软雅黑" panose="020B0503020204020204" pitchFamily="34" charset="-122"/>
              </a:rPr>
              <a:t>描点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  <a:r>
              <a:rPr lang="zh-CN" altLang="en-US">
                <a:latin typeface="微软雅黑" panose="020B0503020204020204" pitchFamily="34" charset="-122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微软雅黑" panose="020B0503020204020204" pitchFamily="34" charset="-122"/>
              </a:rPr>
              <a:t>   (</a:t>
            </a: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en-US" altLang="zh-CN">
                <a:latin typeface="微软雅黑" panose="020B0503020204020204" pitchFamily="34" charset="-122"/>
              </a:rPr>
              <a:t>)</a:t>
            </a:r>
            <a:r>
              <a:rPr lang="zh-CN" altLang="en-US">
                <a:latin typeface="微软雅黑" panose="020B0503020204020204" pitchFamily="34" charset="-122"/>
              </a:rPr>
              <a:t>观察图象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zh-CN" altLang="en-US">
                <a:latin typeface="微软雅黑" panose="020B0503020204020204" pitchFamily="34" charset="-122"/>
              </a:rPr>
              <a:t>直接写出方程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 baseline="30000">
                <a:latin typeface="微软雅黑" panose="020B0503020204020204" pitchFamily="34" charset="-122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-</a:t>
            </a: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zh-CN" altLang="en-US">
                <a:latin typeface="微软雅黑" panose="020B0503020204020204" pitchFamily="34" charset="-122"/>
              </a:rPr>
              <a:t>的根</a:t>
            </a:r>
            <a:r>
              <a:rPr lang="en-US" altLang="zh-CN">
                <a:latin typeface="微软雅黑" panose="020B0503020204020204" pitchFamily="34" charset="-122"/>
              </a:rPr>
              <a:t>(</a:t>
            </a:r>
            <a:r>
              <a:rPr lang="zh-CN" altLang="en-US">
                <a:latin typeface="微软雅黑" panose="020B0503020204020204" pitchFamily="34" charset="-122"/>
              </a:rPr>
              <a:t>精确到</a:t>
            </a:r>
            <a:r>
              <a:rPr lang="en-US" altLang="zh-CN">
                <a:latin typeface="Times New Roman" panose="02020603050405020304" pitchFamily="18" charset="0"/>
              </a:rPr>
              <a:t>0.1</a:t>
            </a:r>
            <a:r>
              <a:rPr lang="en-US" altLang="zh-CN">
                <a:latin typeface="微软雅黑" panose="020B0503020204020204" pitchFamily="34" charset="-122"/>
              </a:rPr>
              <a:t>).</a:t>
            </a:r>
          </a:p>
        </p:txBody>
      </p:sp>
      <p:pic>
        <p:nvPicPr>
          <p:cNvPr id="22532" name="Image021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3713" y="2646760"/>
            <a:ext cx="2135981" cy="21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14400" y="1000125"/>
            <a:ext cx="1568054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b="1">
                <a:solidFill>
                  <a:srgbClr val="0070C0"/>
                </a:solidFill>
                <a:latin typeface="微软雅黑" panose="020B0503020204020204" pitchFamily="34" charset="-122"/>
              </a:rPr>
              <a:t>【</a:t>
            </a:r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</a:rPr>
              <a:t>思路点拨</a:t>
            </a:r>
            <a:r>
              <a:rPr lang="en-US" altLang="zh-CN" b="1">
                <a:solidFill>
                  <a:srgbClr val="0070C0"/>
                </a:solidFill>
                <a:latin typeface="微软雅黑" panose="020B0503020204020204" pitchFamily="34" charset="-122"/>
              </a:rPr>
              <a:t>】</a:t>
            </a:r>
            <a:endParaRPr lang="en-US" altLang="zh-CN" b="1">
              <a:solidFill>
                <a:srgbClr val="0070C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14400" y="1697831"/>
            <a:ext cx="6465094" cy="28384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9144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3716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18288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250000"/>
              </a:lnSpc>
              <a:defRPr/>
            </a:pPr>
            <a:r>
              <a:rPr lang="en-US" altLang="zh-CN" sz="1800" b="0" dirty="0">
                <a:solidFill>
                  <a:srgbClr val="0070C0"/>
                </a:solidFill>
                <a:latin typeface="+mn-ea"/>
                <a:ea typeface="+mn-ea"/>
              </a:rPr>
              <a:t>  </a:t>
            </a:r>
            <a:r>
              <a:rPr lang="en-US" altLang="zh-CN" sz="1800" b="0" dirty="0">
                <a:latin typeface="+mn-ea"/>
                <a:ea typeface="+mn-ea"/>
              </a:rPr>
              <a:t>(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1</a:t>
            </a:r>
            <a:r>
              <a:rPr lang="en-US" altLang="zh-CN" sz="1800" b="0" dirty="0">
                <a:latin typeface="+mn-ea"/>
                <a:ea typeface="+mn-ea"/>
              </a:rPr>
              <a:t>)</a:t>
            </a:r>
            <a:r>
              <a:rPr lang="zh-CN" altLang="en-US" sz="1800" b="0" dirty="0">
                <a:latin typeface="+mn-ea"/>
                <a:ea typeface="+mn-ea"/>
              </a:rPr>
              <a:t>确定顶点坐标和与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x</a:t>
            </a:r>
            <a:r>
              <a:rPr lang="zh-CN" altLang="en-US" sz="1800" b="0" dirty="0">
                <a:latin typeface="+mn-ea"/>
                <a:ea typeface="+mn-ea"/>
              </a:rPr>
              <a:t>轴</a:t>
            </a:r>
            <a:r>
              <a:rPr lang="en-US" altLang="zh-CN" sz="1800" b="0" dirty="0">
                <a:latin typeface="+mn-ea"/>
                <a:ea typeface="+mn-ea"/>
              </a:rPr>
              <a:t>,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y</a:t>
            </a:r>
            <a:r>
              <a:rPr lang="zh-CN" altLang="en-US" sz="1800" b="0" dirty="0">
                <a:latin typeface="+mn-ea"/>
                <a:ea typeface="+mn-ea"/>
              </a:rPr>
              <a:t>轴的交点</a:t>
            </a:r>
            <a:r>
              <a:rPr lang="en-US" altLang="zh-CN" sz="1800" b="0" dirty="0">
                <a:latin typeface="+mn-ea"/>
                <a:ea typeface="+mn-ea"/>
              </a:rPr>
              <a:t>,</a:t>
            </a:r>
            <a:r>
              <a:rPr lang="zh-CN" altLang="en-US" sz="1800" b="0" dirty="0">
                <a:latin typeface="+mn-ea"/>
                <a:ea typeface="+mn-ea"/>
              </a:rPr>
              <a:t>作出图形</a:t>
            </a:r>
            <a:r>
              <a:rPr lang="en-US" altLang="zh-CN" sz="1800" b="0" dirty="0">
                <a:latin typeface="+mn-ea"/>
                <a:ea typeface="+mn-ea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zh-CN" sz="1800" b="0" dirty="0">
                <a:latin typeface="+mn-ea"/>
                <a:ea typeface="+mn-ea"/>
              </a:rPr>
              <a:t>  (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dirty="0">
                <a:latin typeface="+mn-ea"/>
                <a:ea typeface="+mn-ea"/>
              </a:rPr>
              <a:t>)</a:t>
            </a:r>
            <a:r>
              <a:rPr lang="zh-CN" altLang="en-US" sz="1800" b="0" dirty="0">
                <a:latin typeface="+mn-ea"/>
                <a:ea typeface="+mn-ea"/>
              </a:rPr>
              <a:t>方程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baseline="30000" dirty="0">
                <a:latin typeface="+mn-ea"/>
                <a:ea typeface="+mn-ea"/>
              </a:rPr>
              <a:t>2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dirty="0">
                <a:latin typeface="+mn-ea"/>
                <a:ea typeface="+mn-ea"/>
              </a:rPr>
              <a:t>=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1</a:t>
            </a:r>
            <a:r>
              <a:rPr lang="zh-CN" altLang="en-US" sz="1800" b="0" dirty="0">
                <a:latin typeface="+mn-ea"/>
                <a:ea typeface="+mn-ea"/>
              </a:rPr>
              <a:t>的根就是二次函数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y</a:t>
            </a:r>
            <a:r>
              <a:rPr lang="en-US" altLang="zh-CN" sz="1800" b="0" dirty="0">
                <a:latin typeface="+mn-ea"/>
                <a:ea typeface="+mn-ea"/>
              </a:rPr>
              <a:t>=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baseline="30000" dirty="0">
                <a:latin typeface="+mn-ea"/>
                <a:ea typeface="+mn-ea"/>
              </a:rPr>
              <a:t>2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x</a:t>
            </a:r>
            <a:r>
              <a:rPr lang="zh-CN" altLang="en-US" sz="1800" b="0" dirty="0">
                <a:latin typeface="+mn-ea"/>
                <a:ea typeface="+mn-ea"/>
              </a:rPr>
              <a:t>的函数值为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1</a:t>
            </a:r>
          </a:p>
          <a:p>
            <a:pPr>
              <a:lnSpc>
                <a:spcPct val="250000"/>
              </a:lnSpc>
              <a:defRPr/>
            </a:pP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       </a:t>
            </a:r>
            <a:r>
              <a:rPr lang="zh-CN" altLang="en-US" sz="1800" b="0" dirty="0">
                <a:latin typeface="+mn-ea"/>
                <a:ea typeface="+mn-ea"/>
              </a:rPr>
              <a:t>时的横坐标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x</a:t>
            </a:r>
            <a:r>
              <a:rPr lang="zh-CN" altLang="en-US" sz="1800" b="0" dirty="0">
                <a:latin typeface="+mn-ea"/>
                <a:ea typeface="+mn-ea"/>
              </a:rPr>
              <a:t>的值</a:t>
            </a:r>
            <a:r>
              <a:rPr lang="en-US" altLang="zh-CN" sz="1800" b="0" dirty="0">
                <a:latin typeface="+mn-ea"/>
                <a:ea typeface="+mn-ea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zh-CN" sz="1800" b="0" dirty="0">
                <a:latin typeface="+mn-ea"/>
                <a:ea typeface="+mn-ea"/>
              </a:rPr>
              <a:t>  (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3</a:t>
            </a:r>
            <a:r>
              <a:rPr lang="en-US" altLang="zh-CN" sz="1800" b="0" dirty="0">
                <a:latin typeface="+mn-ea"/>
                <a:ea typeface="+mn-ea"/>
              </a:rPr>
              <a:t>)</a:t>
            </a:r>
            <a:r>
              <a:rPr lang="zh-CN" altLang="en-US" sz="1800" b="0" dirty="0">
                <a:latin typeface="+mn-ea"/>
                <a:ea typeface="+mn-ea"/>
              </a:rPr>
              <a:t>观察图象可知图象交点的横坐标即为方程的根</a:t>
            </a:r>
            <a:r>
              <a:rPr lang="en-US" altLang="zh-CN" sz="1800" b="0" dirty="0">
                <a:latin typeface="+mn-ea"/>
                <a:ea typeface="+mn-ea"/>
              </a:rPr>
              <a:t>.</a:t>
            </a:r>
          </a:p>
        </p:txBody>
      </p:sp>
      <p:pic>
        <p:nvPicPr>
          <p:cNvPr id="23557" name="Image021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3713" y="2646760"/>
            <a:ext cx="2135981" cy="21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1073942" y="1054544"/>
            <a:ext cx="7290127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 eaLnBrk="0" hangingPunct="0">
              <a:lnSpc>
                <a:spcPct val="300000"/>
              </a:lnSpc>
              <a:tabLst>
                <a:tab pos="3257550" algn="l"/>
              </a:tabLst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1.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dirty="0">
                <a:latin typeface="微软雅黑" panose="020B0503020204020204" pitchFamily="34" charset="-122"/>
              </a:rPr>
              <a:t>理解一元二次方程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c=h</a:t>
            </a:r>
            <a:r>
              <a:rPr lang="zh-CN" altLang="zh-CN" dirty="0">
                <a:latin typeface="微软雅黑" panose="020B0503020204020204" pitchFamily="34" charset="-122"/>
              </a:rPr>
              <a:t>的根就是二次函数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y=a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dirty="0">
                <a:latin typeface="微软雅黑" panose="020B0503020204020204" pitchFamily="34" charset="-122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y=h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zh-CN" altLang="zh-CN" dirty="0">
                <a:latin typeface="微软雅黑" panose="020B0503020204020204" pitchFamily="34" charset="-122"/>
              </a:rPr>
              <a:t>是实数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微软雅黑" panose="020B0503020204020204" pitchFamily="34" charset="-122"/>
              </a:rPr>
              <a:t>图象交点的横坐标．</a:t>
            </a:r>
          </a:p>
          <a:p>
            <a:pPr algn="just" eaLnBrk="0" hangingPunct="0">
              <a:lnSpc>
                <a:spcPct val="150000"/>
              </a:lnSpc>
              <a:tabLst>
                <a:tab pos="3257550" algn="l"/>
              </a:tabLst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</a:p>
          <a:p>
            <a:pPr algn="just" eaLnBrk="0" hangingPunct="0">
              <a:lnSpc>
                <a:spcPct val="300000"/>
              </a:lnSpc>
              <a:tabLst>
                <a:tab pos="3257550" algn="l"/>
              </a:tabLst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2.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dirty="0">
                <a:latin typeface="微软雅黑" panose="020B0503020204020204" pitchFamily="34" charset="-122"/>
              </a:rPr>
              <a:t>掌握用图象法求方程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c=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zh-CN" dirty="0">
                <a:latin typeface="微软雅黑" panose="020B0503020204020204" pitchFamily="34" charset="-122"/>
              </a:rPr>
              <a:t>的近似根．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3432" y="1028701"/>
            <a:ext cx="4908947" cy="333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解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: 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如图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=(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作出顶点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作出 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        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与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轴的交点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图象光滑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      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正确作出点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如图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 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      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方程的根为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-25000" dirty="0">
                <a:solidFill>
                  <a:srgbClr val="FF0000"/>
                </a:solidFill>
                <a:latin typeface="微软雅黑" panose="020B0503020204020204" pitchFamily="34" charset="-122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sym typeface="+mn-ea"/>
              </a:rPr>
              <a:t>≈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0.4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-25000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sym typeface="+mn-ea"/>
              </a:rPr>
              <a:t>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2.4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4580" name="Image0218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01916" y="1677592"/>
            <a:ext cx="2894409" cy="300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9219" name="圆角矩形 31"/>
          <p:cNvSpPr>
            <a:spLocks noChangeArrowheads="1"/>
          </p:cNvSpPr>
          <p:nvPr/>
        </p:nvSpPr>
        <p:spPr bwMode="auto">
          <a:xfrm>
            <a:off x="1126331" y="1193006"/>
            <a:ext cx="1162050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</a:rPr>
              <a:t>情境引入</a:t>
            </a:r>
          </a:p>
        </p:txBody>
      </p:sp>
      <p:sp>
        <p:nvSpPr>
          <p:cNvPr id="9220" name="矩形 1"/>
          <p:cNvSpPr>
            <a:spLocks noChangeArrowheads="1"/>
          </p:cNvSpPr>
          <p:nvPr/>
        </p:nvSpPr>
        <p:spPr bwMode="auto">
          <a:xfrm>
            <a:off x="1297781" y="1765697"/>
            <a:ext cx="7478316" cy="256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 eaLnBrk="0" hangingPunct="0">
              <a:lnSpc>
                <a:spcPct val="300000"/>
              </a:lnSpc>
              <a:tabLst>
                <a:tab pos="3257550" algn="l"/>
              </a:tabLst>
            </a:pP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       </a:t>
            </a:r>
            <a:r>
              <a:rPr lang="zh-CN" altLang="zh-CN" dirty="0">
                <a:latin typeface="微软雅黑" panose="020B0503020204020204" pitchFamily="34" charset="-122"/>
              </a:rPr>
              <a:t>已知抛物线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y=a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，</a:t>
            </a:r>
            <a:r>
              <a:rPr lang="zh-CN" altLang="zh-CN" dirty="0">
                <a:latin typeface="微软雅黑" panose="020B0503020204020204" pitchFamily="34" charset="-122"/>
              </a:rPr>
              <a:t>当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-4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zh-CN" dirty="0">
                <a:latin typeface="微软雅黑" panose="020B0503020204020204" pitchFamily="34" charset="-122"/>
              </a:rPr>
              <a:t>＞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zh-CN" dirty="0">
                <a:latin typeface="微软雅黑" panose="020B0503020204020204" pitchFamily="34" charset="-122"/>
              </a:rPr>
              <a:t>时，抛物线与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zh-CN" altLang="zh-CN" dirty="0">
                <a:latin typeface="微软雅黑" panose="020B0503020204020204" pitchFamily="34" charset="-122"/>
              </a:rPr>
              <a:t>轴有</a:t>
            </a:r>
            <a:r>
              <a:rPr lang="zh-CN" altLang="zh-CN" u="sng" dirty="0">
                <a:latin typeface="微软雅黑" panose="020B0503020204020204" pitchFamily="34" charset="-122"/>
              </a:rPr>
              <a:t>         </a:t>
            </a:r>
            <a:r>
              <a:rPr lang="zh-CN" altLang="zh-CN" dirty="0">
                <a:latin typeface="微软雅黑" panose="020B0503020204020204" pitchFamily="34" charset="-122"/>
              </a:rPr>
              <a:t>个交</a:t>
            </a:r>
            <a:r>
              <a:rPr lang="en-US" altLang="zh-CN" i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zh-CN" u="sng" dirty="0">
                <a:latin typeface="微软雅黑" panose="020B0503020204020204" pitchFamily="34" charset="-122"/>
              </a:rPr>
              <a:t>            </a:t>
            </a:r>
            <a:r>
              <a:rPr lang="zh-CN" altLang="zh-CN" dirty="0">
                <a:latin typeface="微软雅黑" panose="020B0503020204020204" pitchFamily="34" charset="-122"/>
              </a:rPr>
              <a:t>点；当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-4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en-US" altLang="zh-CN" i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zh-CN" dirty="0">
                <a:latin typeface="微软雅黑" panose="020B0503020204020204" pitchFamily="34" charset="-122"/>
              </a:rPr>
              <a:t>时，抛物线与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zh-CN" altLang="zh-CN" dirty="0">
                <a:latin typeface="微软雅黑" panose="020B0503020204020204" pitchFamily="34" charset="-122"/>
              </a:rPr>
              <a:t>轴有一个交点；当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-4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i="1" dirty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en-US" altLang="zh-CN" u="sng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  <a:p>
            <a:pPr algn="just" eaLnBrk="0" hangingPunct="0">
              <a:lnSpc>
                <a:spcPct val="300000"/>
              </a:lnSpc>
              <a:tabLst>
                <a:tab pos="3257550" algn="l"/>
              </a:tabLst>
            </a:pPr>
            <a:r>
              <a:rPr lang="zh-CN" altLang="zh-CN" dirty="0">
                <a:latin typeface="微软雅黑" panose="020B0503020204020204" pitchFamily="34" charset="-122"/>
              </a:rPr>
              <a:t>时，抛物线与</a:t>
            </a:r>
            <a:r>
              <a:rPr lang="en-US" altLang="zh-CN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zh-CN" altLang="zh-CN" dirty="0">
                <a:latin typeface="微软雅黑" panose="020B0503020204020204" pitchFamily="34" charset="-122"/>
              </a:rPr>
              <a:t>轴</a:t>
            </a:r>
            <a:r>
              <a:rPr lang="en-US" altLang="zh-CN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zh-CN" altLang="zh-CN" dirty="0">
                <a:latin typeface="微软雅黑" panose="020B0503020204020204" pitchFamily="34" charset="-122"/>
              </a:rPr>
              <a:t>交点．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552135" y="2207419"/>
            <a:ext cx="388144" cy="43858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mtClean="0">
                <a:solidFill>
                  <a:srgbClr val="FF0000"/>
                </a:solidFill>
                <a:latin typeface="+mn-ea"/>
                <a:ea typeface="+mn-ea"/>
              </a:rPr>
              <a:t>两</a:t>
            </a:r>
            <a:endParaRPr lang="zh-CN" altLang="zh-CN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2874169" y="3044428"/>
            <a:ext cx="389335" cy="43858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mtClean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endParaRPr lang="zh-CN" altLang="zh-CN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7698582" y="3042047"/>
            <a:ext cx="389335" cy="43858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mtClean="0">
                <a:solidFill>
                  <a:srgbClr val="FF0000"/>
                </a:solidFill>
                <a:latin typeface="+mn-ea"/>
                <a:ea typeface="+mn-ea"/>
              </a:rPr>
              <a:t>&lt;</a:t>
            </a:r>
            <a:endParaRPr lang="zh-CN" altLang="zh-CN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263504" y="3651253"/>
            <a:ext cx="759548" cy="37702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没有</a:t>
            </a:r>
            <a:endParaRPr lang="zh-CN" altLang="zh-CN" sz="2000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908573" y="2897982"/>
          <a:ext cx="5874544" cy="959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i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18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6.17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6.18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6.19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i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1800" i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</a:t>
                      </a:r>
                      <a:r>
                        <a:rPr lang="en-US" sz="1800" kern="1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i="1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bx</a:t>
                      </a: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i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CN" sz="1800" i="1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343400" algn="l"/>
                        </a:tabLst>
                        <a:defRPr/>
                      </a:pPr>
                      <a:r>
                        <a:rPr lang="zh-CN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</a:t>
                      </a:r>
                      <a:endParaRPr lang="zh-CN" altLang="zh-CN" sz="1800" kern="1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87" name="Rectangle 8"/>
          <p:cNvSpPr>
            <a:spLocks noChangeArrowheads="1"/>
          </p:cNvSpPr>
          <p:nvPr/>
        </p:nvSpPr>
        <p:spPr bwMode="auto">
          <a:xfrm>
            <a:off x="1053704" y="1057983"/>
            <a:ext cx="6388894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探究一：</a:t>
            </a:r>
            <a:r>
              <a:rPr lang="zh-CN" altLang="zh-CN" sz="1800" dirty="0" smtClean="0">
                <a:latin typeface="+mn-ea"/>
                <a:ea typeface="+mn-ea"/>
              </a:rPr>
              <a:t>求方程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1800" i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18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1800" dirty="0" smtClean="0">
                <a:latin typeface="+mn-ea"/>
                <a:ea typeface="+mn-ea"/>
              </a:rPr>
              <a:t>的近似根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1288" name="Rectangle 8"/>
          <p:cNvSpPr>
            <a:spLocks noChangeArrowheads="1"/>
          </p:cNvSpPr>
          <p:nvPr/>
        </p:nvSpPr>
        <p:spPr bwMode="auto">
          <a:xfrm>
            <a:off x="1359694" y="1452285"/>
            <a:ext cx="6554391" cy="1263808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1.</a:t>
            </a:r>
            <a:r>
              <a:rPr lang="zh-CN" altLang="en-US" sz="1800" dirty="0" smtClean="0">
                <a:latin typeface="+mn-ea"/>
                <a:ea typeface="+mn-ea"/>
              </a:rPr>
              <a:t>下列表格是二次函数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zh-CN" altLang="en-US" sz="18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1800" dirty="0" smtClean="0">
                <a:latin typeface="+mn-ea"/>
                <a:ea typeface="+mn-ea"/>
              </a:rPr>
              <a:t>的自变量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latin typeface="+mn-ea"/>
                <a:ea typeface="+mn-ea"/>
              </a:rPr>
              <a:t>与函数值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800" dirty="0" smtClean="0">
                <a:latin typeface="+mn-ea"/>
                <a:ea typeface="+mn-ea"/>
              </a:rPr>
              <a:t>的对应值，判断方程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altLang="zh-CN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1800" i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18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≠0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18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1800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zh-CN" altLang="en-US" sz="1800" dirty="0" smtClean="0">
                <a:latin typeface="+mn-ea"/>
                <a:ea typeface="+mn-ea"/>
              </a:rPr>
              <a:t>为常数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en-US" sz="1800" dirty="0" smtClean="0">
                <a:latin typeface="+mn-ea"/>
                <a:ea typeface="+mn-ea"/>
              </a:rPr>
              <a:t>的一个根</a:t>
            </a:r>
            <a:r>
              <a:rPr lang="en-US" altLang="zh-CN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latin typeface="+mn-ea"/>
                <a:ea typeface="+mn-ea"/>
              </a:rPr>
              <a:t>的范围是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zh-CN" altLang="en-US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　  　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).</a:t>
            </a:r>
            <a:endParaRPr lang="en-US" altLang="zh-CN" sz="1800" dirty="0" smtClean="0"/>
          </a:p>
        </p:txBody>
      </p:sp>
      <p:sp>
        <p:nvSpPr>
          <p:cNvPr id="4" name="矩形 3"/>
          <p:cNvSpPr/>
          <p:nvPr/>
        </p:nvSpPr>
        <p:spPr>
          <a:xfrm>
            <a:off x="1826419" y="3923110"/>
            <a:ext cx="4572000" cy="90011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ts val="0"/>
              </a:spcAft>
              <a:tabLst>
                <a:tab pos="3257550" algn="l"/>
              </a:tabLst>
              <a:defRPr/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i="1" kern="100" dirty="0">
                <a:latin typeface="Times New Roman" panose="02020603050405020304" pitchFamily="18" charset="0"/>
                <a:ea typeface="隶书" panose="02010509060101010101" pitchFamily="49" charset="-122"/>
                <a:cs typeface="宋体" panose="02010600030101010101" pitchFamily="2" charset="-122"/>
              </a:rPr>
              <a:t>x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17            B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17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i="1" kern="100" dirty="0">
                <a:latin typeface="Times New Roman" panose="02020603050405020304" pitchFamily="18" charset="0"/>
                <a:ea typeface="隶书" panose="02010509060101010101" pitchFamily="49" charset="-122"/>
                <a:cs typeface="宋体" panose="02010600030101010101" pitchFamily="2" charset="-122"/>
              </a:rPr>
              <a:t>x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18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eaLnBrk="0" hangingPunct="0">
              <a:lnSpc>
                <a:spcPct val="150000"/>
              </a:lnSpc>
              <a:spcAft>
                <a:spcPts val="0"/>
              </a:spcAft>
              <a:tabLst>
                <a:tab pos="3257550" algn="l"/>
              </a:tabLst>
              <a:defRPr/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18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i="1" kern="100" dirty="0">
                <a:latin typeface="Times New Roman" panose="02020603050405020304" pitchFamily="18" charset="0"/>
                <a:ea typeface="隶书" panose="02010509060101010101" pitchFamily="49" charset="-122"/>
                <a:cs typeface="宋体" panose="02010600030101010101" pitchFamily="2" charset="-122"/>
              </a:rPr>
              <a:t>x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19      D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19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i="1" kern="100" dirty="0">
                <a:latin typeface="Times New Roman" panose="02020603050405020304" pitchFamily="18" charset="0"/>
                <a:ea typeface="隶书" panose="02010509060101010101" pitchFamily="49" charset="-122"/>
                <a:cs typeface="宋体" panose="02010600030101010101" pitchFamily="2" charset="-122"/>
              </a:rPr>
              <a:t>x</a:t>
            </a:r>
            <a:r>
              <a:rPr lang="zh-CN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＜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kern="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290" name="Rectangle 8"/>
          <p:cNvSpPr>
            <a:spLocks noChangeArrowheads="1"/>
          </p:cNvSpPr>
          <p:nvPr/>
        </p:nvSpPr>
        <p:spPr bwMode="auto">
          <a:xfrm>
            <a:off x="2254414" y="2347913"/>
            <a:ext cx="3619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eaLnBrk="0" hangingPunct="0">
              <a:tabLst>
                <a:tab pos="3257550" algn="l"/>
              </a:tabLst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614363" y="1004888"/>
            <a:ext cx="6079331" cy="43281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1800" dirty="0" smtClean="0">
                <a:latin typeface="+mn-ea"/>
                <a:ea typeface="+mn-ea"/>
              </a:rPr>
              <a:t>利用图象估计方程</a:t>
            </a:r>
            <a:r>
              <a:rPr lang="en-US" altLang="zh-CN" sz="1800" i="1" dirty="0" smtClean="0">
                <a:latin typeface="Times New Roman" panose="02020603050405020304" pitchFamily="18" charset="0"/>
                <a:ea typeface="隶书" panose="02010509060101010101" pitchFamily="49" charset="-122"/>
                <a:cs typeface="宋体" panose="02010600030101010101" pitchFamily="2" charset="-122"/>
              </a:rPr>
              <a:t>x</a:t>
            </a:r>
            <a:r>
              <a:rPr lang="en-US" altLang="zh-CN" sz="1800" baseline="30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18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1800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18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4=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zh-CN" sz="1800" dirty="0" smtClean="0">
                <a:latin typeface="+mn-ea"/>
                <a:ea typeface="+mn-ea"/>
              </a:rPr>
              <a:t>的近似根</a:t>
            </a:r>
            <a:r>
              <a:rPr lang="en-US" altLang="zh-CN" sz="1800" dirty="0" smtClean="0">
                <a:latin typeface="+mn-ea"/>
                <a:ea typeface="+mn-ea"/>
              </a:rPr>
              <a:t>(</a:t>
            </a:r>
            <a:r>
              <a:rPr lang="zh-CN" altLang="zh-CN" sz="1800" dirty="0" smtClean="0">
                <a:latin typeface="+mn-ea"/>
                <a:ea typeface="+mn-ea"/>
              </a:rPr>
              <a:t>精确到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0.</a:t>
            </a:r>
            <a:r>
              <a:rPr lang="en-US" altLang="zh-CN" sz="18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sz="1800" dirty="0" smtClean="0">
                <a:latin typeface="微软雅黑" panose="020B0503020204020204" pitchFamily="34" charset="-122"/>
                <a:ea typeface="宋体" panose="02010600030101010101" pitchFamily="2" charset="-122"/>
              </a:rPr>
              <a:t>．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63279" y="2345531"/>
          <a:ext cx="4741070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0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3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7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3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sz="180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kern="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sz="18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800" kern="1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altLang="zh-CN" sz="18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zh-CN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en-US" sz="18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4" marR="514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346598" y="4095951"/>
            <a:ext cx="6974681" cy="377026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由图象可知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4=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的近似根为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≈1.2</a:t>
            </a:r>
            <a:r>
              <a:rPr lang="en-US" altLang="zh-CN" sz="20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95350" y="1661719"/>
            <a:ext cx="3093244" cy="377026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解：设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，列表</a:t>
            </a:r>
            <a:endParaRPr lang="en-US" altLang="zh-CN" sz="2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46597" y="3452419"/>
            <a:ext cx="1844838" cy="3770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0000"/>
                </a:solidFill>
                <a:latin typeface="+mn-ea"/>
                <a:ea typeface="+mn-ea"/>
              </a:rPr>
              <a:t>作函数图象，</a:t>
            </a:r>
          </a:p>
        </p:txBody>
      </p:sp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56773" y="1712119"/>
            <a:ext cx="2107406" cy="218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Freeform 14"/>
          <p:cNvSpPr>
            <a:spLocks noChangeArrowheads="1"/>
          </p:cNvSpPr>
          <p:nvPr/>
        </p:nvSpPr>
        <p:spPr bwMode="auto">
          <a:xfrm rot="10800000">
            <a:off x="7043737" y="2589610"/>
            <a:ext cx="795338" cy="1095375"/>
          </a:xfrm>
          <a:custGeom>
            <a:avLst/>
            <a:gdLst>
              <a:gd name="T0" fmla="*/ 0 w 1270"/>
              <a:gd name="T1" fmla="*/ 998 h 998"/>
              <a:gd name="T2" fmla="*/ 635 w 1270"/>
              <a:gd name="T3" fmla="*/ 0 h 998"/>
              <a:gd name="T4" fmla="*/ 1270 w 1270"/>
              <a:gd name="T5" fmla="*/ 998 h 998"/>
              <a:gd name="T6" fmla="*/ 0 60000 65536"/>
              <a:gd name="T7" fmla="*/ 0 60000 65536"/>
              <a:gd name="T8" fmla="*/ 0 60000 65536"/>
              <a:gd name="T9" fmla="*/ 0 w 1270"/>
              <a:gd name="T10" fmla="*/ 0 h 998"/>
              <a:gd name="T11" fmla="*/ 1270 w 1270"/>
              <a:gd name="T12" fmla="*/ 998 h 9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70" h="998">
                <a:moveTo>
                  <a:pt x="0" y="998"/>
                </a:moveTo>
                <a:cubicBezTo>
                  <a:pt x="211" y="499"/>
                  <a:pt x="423" y="0"/>
                  <a:pt x="635" y="0"/>
                </a:cubicBezTo>
                <a:cubicBezTo>
                  <a:pt x="847" y="0"/>
                  <a:pt x="1058" y="499"/>
                  <a:pt x="1270" y="998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1" grpId="0" bldLvl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4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073944" y="2064386"/>
            <a:ext cx="5884164" cy="1763992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  <a:effectLst/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>
                <a:noFill/>
              </a:rPr>
              <a:t> </a:t>
            </a:r>
          </a:p>
        </p:txBody>
      </p:sp>
      <p:pic>
        <p:nvPicPr>
          <p:cNvPr id="12292" name="Picture 7" descr="45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7253" y="2606279"/>
            <a:ext cx="2157413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3" name="组合 1"/>
          <p:cNvGrpSpPr/>
          <p:nvPr/>
        </p:nvGrpSpPr>
        <p:grpSpPr bwMode="auto">
          <a:xfrm>
            <a:off x="994173" y="884069"/>
            <a:ext cx="7146131" cy="1123325"/>
            <a:chOff x="1325278" y="1179251"/>
            <a:chExt cx="9528650" cy="1497673"/>
          </a:xfrm>
        </p:grpSpPr>
        <p:sp>
          <p:nvSpPr>
            <p:cNvPr id="3" name="矩形 2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431925" y="1248263"/>
              <a:ext cx="9422003" cy="1428661"/>
            </a:xfrm>
            <a:prstGeom prst="rect">
              <a:avLst/>
            </a:prstGeom>
            <a:blipFill rotWithShape="0">
              <a:blip r:embed="rId6" cstate="email"/>
              <a:stretch>
                <a:fillRect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>
                  <a:noFill/>
                </a:rPr>
                <a:t> </a:t>
              </a:r>
            </a:p>
          </p:txBody>
        </p:sp>
        <p:sp>
          <p:nvSpPr>
            <p:cNvPr id="12295" name="Rectangle 8"/>
            <p:cNvSpPr>
              <a:spLocks noChangeArrowheads="1"/>
            </p:cNvSpPr>
            <p:nvPr/>
          </p:nvSpPr>
          <p:spPr bwMode="auto">
            <a:xfrm>
              <a:off x="1325278" y="1571427"/>
              <a:ext cx="1438846" cy="492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tabLst>
                  <a:tab pos="3257550" algn="l"/>
                </a:tabLst>
              </a:pPr>
              <a:endParaRPr lang="zh-CN" altLang="en-US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495148" y="1179251"/>
              <a:ext cx="1438346" cy="11079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zh-CN" altLang="en-US" b="1" dirty="0" smtClean="0">
                  <a:solidFill>
                    <a:srgbClr val="0070C0"/>
                  </a:solidFill>
                  <a:latin typeface="+mn-ea"/>
                  <a:ea typeface="+mn-ea"/>
                </a:rPr>
                <a:t>探究</a:t>
              </a:r>
              <a:r>
                <a:rPr lang="zh-CN" altLang="en-US" b="1" dirty="0">
                  <a:solidFill>
                    <a:srgbClr val="0070C0"/>
                  </a:solidFill>
                  <a:latin typeface="+mn-ea"/>
                  <a:ea typeface="+mn-ea"/>
                </a:rPr>
                <a:t>二</a:t>
              </a:r>
              <a:r>
                <a:rPr lang="zh-CN" altLang="en-US" b="1" dirty="0" smtClean="0">
                  <a:solidFill>
                    <a:srgbClr val="0070C0"/>
                  </a:solidFill>
                  <a:latin typeface="+mn-ea"/>
                  <a:ea typeface="+mn-ea"/>
                </a:rPr>
                <a:t>：</a:t>
              </a:r>
              <a:endPara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" name="矩形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0291" y="891779"/>
            <a:ext cx="4825603" cy="3758803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</p:spPr>
        <p:txBody>
          <a:bodyPr lIns="68580" tIns="34290" rIns="68580" bIns="34290"/>
          <a:lstStyle/>
          <a:p>
            <a:pPr eaLnBrk="0" hangingPunct="0">
              <a:defRPr/>
            </a:pPr>
            <a:endParaRPr lang="zh-CN" altLang="en-US">
              <a:noFill/>
            </a:endParaRPr>
          </a:p>
          <a:p>
            <a:pPr eaLnBrk="0" hangingPunct="0">
              <a:defRPr/>
            </a:pPr>
            <a:endParaRPr lang="zh-CN" altLang="en-US">
              <a:noFill/>
            </a:endParaRPr>
          </a:p>
        </p:txBody>
      </p:sp>
      <p:pic>
        <p:nvPicPr>
          <p:cNvPr id="13316" name="Picture 7" descr="45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7253" y="2606279"/>
            <a:ext cx="2157413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弧形 2"/>
          <p:cNvSpPr/>
          <p:nvPr/>
        </p:nvSpPr>
        <p:spPr>
          <a:xfrm rot="10800000">
            <a:off x="6775847" y="171450"/>
            <a:ext cx="1309688" cy="3902869"/>
          </a:xfrm>
          <a:prstGeom prst="arc">
            <a:avLst>
              <a:gd name="adj1" fmla="val 14032755"/>
              <a:gd name="adj2" fmla="val 183832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70360" y="1293019"/>
            <a:ext cx="4275534" cy="34624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/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734741" y="2343151"/>
            <a:ext cx="3127772" cy="34624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400175" y="3233738"/>
            <a:ext cx="2446735" cy="34624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400175" y="4074319"/>
            <a:ext cx="2445544" cy="34624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animBg="1"/>
      <p:bldP spid="9" grpId="0" animBg="1"/>
      <p:bldP spid="1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" name="矩形 1"/>
          <p:cNvSpPr/>
          <p:nvPr/>
        </p:nvSpPr>
        <p:spPr>
          <a:xfrm>
            <a:off x="904876" y="867966"/>
            <a:ext cx="7071122" cy="11763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200000"/>
              </a:lnSpc>
              <a:defRPr/>
            </a:pPr>
            <a:r>
              <a:rPr lang="zh-CN" altLang="zh-CN" b="1" dirty="0">
                <a:solidFill>
                  <a:srgbClr val="0070C0"/>
                </a:solidFill>
                <a:latin typeface="+mn-ea"/>
                <a:ea typeface="+mn-ea"/>
              </a:rPr>
              <a:t>探究</a:t>
            </a:r>
            <a:r>
              <a:rPr lang="zh-CN" altLang="en-US" b="1" dirty="0">
                <a:solidFill>
                  <a:srgbClr val="0070C0"/>
                </a:solidFill>
                <a:latin typeface="+mn-ea"/>
                <a:ea typeface="+mn-ea"/>
              </a:rPr>
              <a:t>三</a:t>
            </a:r>
            <a:r>
              <a:rPr lang="zh-CN" altLang="zh-CN" b="1" dirty="0">
                <a:solidFill>
                  <a:srgbClr val="0070C0"/>
                </a:solidFill>
                <a:latin typeface="+mn-ea"/>
                <a:ea typeface="+mn-ea"/>
              </a:rPr>
              <a:t>：</a:t>
            </a:r>
            <a:r>
              <a:rPr lang="zh-CN" altLang="zh-CN" dirty="0">
                <a:latin typeface="+mn-ea"/>
                <a:ea typeface="+mn-ea"/>
              </a:rPr>
              <a:t>已知二次函数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baseline="30000" dirty="0"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latin typeface="+mn-ea"/>
                <a:ea typeface="+mn-ea"/>
              </a:rPr>
              <a:t>的图象过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和</a:t>
            </a:r>
          </a:p>
          <a:p>
            <a:pPr algn="just" eaLnBrk="0" hangingPunct="0">
              <a:lnSpc>
                <a:spcPct val="200000"/>
              </a:lnSpc>
              <a:defRPr/>
            </a:pP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latin typeface="+mn-ea"/>
                <a:ea typeface="+mn-ea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latin typeface="+mn-ea"/>
                <a:ea typeface="+mn-ea"/>
              </a:rPr>
              <a:t>三点．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904875" y="2002357"/>
            <a:ext cx="5195888" cy="623248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 anchor="ctr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200000"/>
              </a:lnSpc>
              <a:defRPr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en-US" dirty="0">
                <a:latin typeface="+mn-ea"/>
                <a:ea typeface="+mn-ea"/>
              </a:rPr>
              <a:t>求二次函数的解析式及对称轴；</a:t>
            </a:r>
          </a:p>
        </p:txBody>
      </p:sp>
      <p:grpSp>
        <p:nvGrpSpPr>
          <p:cNvPr id="14341" name="组合 5"/>
          <p:cNvGrpSpPr/>
          <p:nvPr/>
        </p:nvGrpSpPr>
        <p:grpSpPr bwMode="auto">
          <a:xfrm>
            <a:off x="5756672" y="2251472"/>
            <a:ext cx="3005138" cy="2342362"/>
            <a:chOff x="4749656" y="155575"/>
            <a:chExt cx="4006057" cy="3122264"/>
          </a:xfrm>
        </p:grpSpPr>
        <p:pic>
          <p:nvPicPr>
            <p:cNvPr id="14342" name="图片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49656" y="155575"/>
              <a:ext cx="4006057" cy="3089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文本框 4"/>
            <p:cNvSpPr txBox="1">
              <a:spLocks noChangeArrowheads="1"/>
            </p:cNvSpPr>
            <p:nvPr/>
          </p:nvSpPr>
          <p:spPr bwMode="auto">
            <a:xfrm>
              <a:off x="6629081" y="1714876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4" name="文本框 7"/>
            <p:cNvSpPr txBox="1">
              <a:spLocks noChangeArrowheads="1"/>
            </p:cNvSpPr>
            <p:nvPr/>
          </p:nvSpPr>
          <p:spPr bwMode="auto">
            <a:xfrm>
              <a:off x="6906447" y="1717525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5" name="文本框 8"/>
            <p:cNvSpPr txBox="1">
              <a:spLocks noChangeArrowheads="1"/>
            </p:cNvSpPr>
            <p:nvPr/>
          </p:nvSpPr>
          <p:spPr bwMode="auto">
            <a:xfrm>
              <a:off x="7528238" y="1708673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6" name="文本框 9"/>
            <p:cNvSpPr txBox="1">
              <a:spLocks noChangeArrowheads="1"/>
            </p:cNvSpPr>
            <p:nvPr/>
          </p:nvSpPr>
          <p:spPr bwMode="auto">
            <a:xfrm>
              <a:off x="7220392" y="1714876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7" name="文本框 10"/>
            <p:cNvSpPr txBox="1">
              <a:spLocks noChangeArrowheads="1"/>
            </p:cNvSpPr>
            <p:nvPr/>
          </p:nvSpPr>
          <p:spPr bwMode="auto">
            <a:xfrm>
              <a:off x="7811923" y="1708673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8" name="文本框 11"/>
            <p:cNvSpPr txBox="1">
              <a:spLocks noChangeArrowheads="1"/>
            </p:cNvSpPr>
            <p:nvPr/>
          </p:nvSpPr>
          <p:spPr bwMode="auto">
            <a:xfrm>
              <a:off x="6222064" y="1300318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49" name="文本框 12"/>
            <p:cNvSpPr txBox="1">
              <a:spLocks noChangeArrowheads="1"/>
            </p:cNvSpPr>
            <p:nvPr/>
          </p:nvSpPr>
          <p:spPr bwMode="auto">
            <a:xfrm>
              <a:off x="6222064" y="1030992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0" name="文本框 13"/>
            <p:cNvSpPr txBox="1">
              <a:spLocks noChangeArrowheads="1"/>
            </p:cNvSpPr>
            <p:nvPr/>
          </p:nvSpPr>
          <p:spPr bwMode="auto">
            <a:xfrm>
              <a:off x="6222064" y="779870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1" name="文本框 14"/>
            <p:cNvSpPr txBox="1">
              <a:spLocks noChangeArrowheads="1"/>
            </p:cNvSpPr>
            <p:nvPr/>
          </p:nvSpPr>
          <p:spPr bwMode="auto">
            <a:xfrm>
              <a:off x="4818500" y="1744238"/>
              <a:ext cx="353469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2" name="文本框 15"/>
            <p:cNvSpPr txBox="1">
              <a:spLocks noChangeArrowheads="1"/>
            </p:cNvSpPr>
            <p:nvPr/>
          </p:nvSpPr>
          <p:spPr bwMode="auto">
            <a:xfrm>
              <a:off x="5102185" y="1746886"/>
              <a:ext cx="347151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3" name="文本框 16"/>
            <p:cNvSpPr txBox="1">
              <a:spLocks noChangeArrowheads="1"/>
            </p:cNvSpPr>
            <p:nvPr/>
          </p:nvSpPr>
          <p:spPr bwMode="auto">
            <a:xfrm>
              <a:off x="5704152" y="1738036"/>
              <a:ext cx="33954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4" name="文本框 17"/>
            <p:cNvSpPr txBox="1">
              <a:spLocks noChangeArrowheads="1"/>
            </p:cNvSpPr>
            <p:nvPr/>
          </p:nvSpPr>
          <p:spPr bwMode="auto">
            <a:xfrm>
              <a:off x="5412761" y="1744238"/>
              <a:ext cx="313944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5" name="文本框 18"/>
            <p:cNvSpPr txBox="1">
              <a:spLocks noChangeArrowheads="1"/>
            </p:cNvSpPr>
            <p:nvPr/>
          </p:nvSpPr>
          <p:spPr bwMode="auto">
            <a:xfrm>
              <a:off x="6016533" y="1728892"/>
              <a:ext cx="319990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6" name="文本框 19"/>
            <p:cNvSpPr txBox="1">
              <a:spLocks noChangeArrowheads="1"/>
            </p:cNvSpPr>
            <p:nvPr/>
          </p:nvSpPr>
          <p:spPr bwMode="auto">
            <a:xfrm>
              <a:off x="6222064" y="466749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7" name="文本框 20"/>
            <p:cNvSpPr txBox="1">
              <a:spLocks noChangeArrowheads="1"/>
            </p:cNvSpPr>
            <p:nvPr/>
          </p:nvSpPr>
          <p:spPr bwMode="auto">
            <a:xfrm>
              <a:off x="6222064" y="215627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8" name="文本框 21"/>
            <p:cNvSpPr txBox="1">
              <a:spLocks noChangeArrowheads="1"/>
            </p:cNvSpPr>
            <p:nvPr/>
          </p:nvSpPr>
          <p:spPr bwMode="auto">
            <a:xfrm>
              <a:off x="6208286" y="2970150"/>
              <a:ext cx="414883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59" name="文本框 22"/>
            <p:cNvSpPr txBox="1">
              <a:spLocks noChangeArrowheads="1"/>
            </p:cNvSpPr>
            <p:nvPr/>
          </p:nvSpPr>
          <p:spPr bwMode="auto">
            <a:xfrm>
              <a:off x="6208776" y="2700824"/>
              <a:ext cx="341240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0" name="文本框 23"/>
            <p:cNvSpPr txBox="1">
              <a:spLocks noChangeArrowheads="1"/>
            </p:cNvSpPr>
            <p:nvPr/>
          </p:nvSpPr>
          <p:spPr bwMode="auto">
            <a:xfrm>
              <a:off x="6199631" y="2431414"/>
              <a:ext cx="332097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1" name="文本框 24"/>
            <p:cNvSpPr txBox="1">
              <a:spLocks noChangeArrowheads="1"/>
            </p:cNvSpPr>
            <p:nvPr/>
          </p:nvSpPr>
          <p:spPr bwMode="auto">
            <a:xfrm>
              <a:off x="6211996" y="2136581"/>
              <a:ext cx="33802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62" name="文本框 25"/>
            <p:cNvSpPr txBox="1">
              <a:spLocks noChangeArrowheads="1"/>
            </p:cNvSpPr>
            <p:nvPr/>
          </p:nvSpPr>
          <p:spPr bwMode="auto">
            <a:xfrm>
              <a:off x="6208762" y="1858027"/>
              <a:ext cx="33211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15363" name="组合 2"/>
          <p:cNvGrpSpPr/>
          <p:nvPr/>
        </p:nvGrpSpPr>
        <p:grpSpPr bwMode="auto">
          <a:xfrm>
            <a:off x="5972175" y="1835944"/>
            <a:ext cx="3005138" cy="2342362"/>
            <a:chOff x="4749656" y="155575"/>
            <a:chExt cx="4006057" cy="3122264"/>
          </a:xfrm>
        </p:grpSpPr>
        <p:pic>
          <p:nvPicPr>
            <p:cNvPr id="15381" name="图片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49656" y="155575"/>
              <a:ext cx="4006057" cy="3089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2" name="文本框 4"/>
            <p:cNvSpPr txBox="1">
              <a:spLocks noChangeArrowheads="1"/>
            </p:cNvSpPr>
            <p:nvPr/>
          </p:nvSpPr>
          <p:spPr bwMode="auto">
            <a:xfrm>
              <a:off x="6629081" y="1714876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3" name="文本框 5"/>
            <p:cNvSpPr txBox="1">
              <a:spLocks noChangeArrowheads="1"/>
            </p:cNvSpPr>
            <p:nvPr/>
          </p:nvSpPr>
          <p:spPr bwMode="auto">
            <a:xfrm>
              <a:off x="6906447" y="1717525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4" name="文本框 6"/>
            <p:cNvSpPr txBox="1">
              <a:spLocks noChangeArrowheads="1"/>
            </p:cNvSpPr>
            <p:nvPr/>
          </p:nvSpPr>
          <p:spPr bwMode="auto">
            <a:xfrm>
              <a:off x="7528238" y="1708673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5" name="文本框 7"/>
            <p:cNvSpPr txBox="1">
              <a:spLocks noChangeArrowheads="1"/>
            </p:cNvSpPr>
            <p:nvPr/>
          </p:nvSpPr>
          <p:spPr bwMode="auto">
            <a:xfrm>
              <a:off x="7220392" y="1714876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6" name="文本框 8"/>
            <p:cNvSpPr txBox="1">
              <a:spLocks noChangeArrowheads="1"/>
            </p:cNvSpPr>
            <p:nvPr/>
          </p:nvSpPr>
          <p:spPr bwMode="auto">
            <a:xfrm>
              <a:off x="7811923" y="1708673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7" name="文本框 9"/>
            <p:cNvSpPr txBox="1">
              <a:spLocks noChangeArrowheads="1"/>
            </p:cNvSpPr>
            <p:nvPr/>
          </p:nvSpPr>
          <p:spPr bwMode="auto">
            <a:xfrm>
              <a:off x="6222064" y="1300318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8" name="文本框 10"/>
            <p:cNvSpPr txBox="1">
              <a:spLocks noChangeArrowheads="1"/>
            </p:cNvSpPr>
            <p:nvPr/>
          </p:nvSpPr>
          <p:spPr bwMode="auto">
            <a:xfrm>
              <a:off x="6222064" y="1030992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9" name="文本框 11"/>
            <p:cNvSpPr txBox="1">
              <a:spLocks noChangeArrowheads="1"/>
            </p:cNvSpPr>
            <p:nvPr/>
          </p:nvSpPr>
          <p:spPr bwMode="auto">
            <a:xfrm>
              <a:off x="6222064" y="779870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0" name="文本框 12"/>
            <p:cNvSpPr txBox="1">
              <a:spLocks noChangeArrowheads="1"/>
            </p:cNvSpPr>
            <p:nvPr/>
          </p:nvSpPr>
          <p:spPr bwMode="auto">
            <a:xfrm>
              <a:off x="4818500" y="1744238"/>
              <a:ext cx="353469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1" name="文本框 13"/>
            <p:cNvSpPr txBox="1">
              <a:spLocks noChangeArrowheads="1"/>
            </p:cNvSpPr>
            <p:nvPr/>
          </p:nvSpPr>
          <p:spPr bwMode="auto">
            <a:xfrm>
              <a:off x="5102185" y="1746886"/>
              <a:ext cx="347151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2" name="文本框 14"/>
            <p:cNvSpPr txBox="1">
              <a:spLocks noChangeArrowheads="1"/>
            </p:cNvSpPr>
            <p:nvPr/>
          </p:nvSpPr>
          <p:spPr bwMode="auto">
            <a:xfrm>
              <a:off x="5704152" y="1738036"/>
              <a:ext cx="33954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3" name="文本框 15"/>
            <p:cNvSpPr txBox="1">
              <a:spLocks noChangeArrowheads="1"/>
            </p:cNvSpPr>
            <p:nvPr/>
          </p:nvSpPr>
          <p:spPr bwMode="auto">
            <a:xfrm>
              <a:off x="5412761" y="1744238"/>
              <a:ext cx="313944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4" name="文本框 16"/>
            <p:cNvSpPr txBox="1">
              <a:spLocks noChangeArrowheads="1"/>
            </p:cNvSpPr>
            <p:nvPr/>
          </p:nvSpPr>
          <p:spPr bwMode="auto">
            <a:xfrm>
              <a:off x="6016533" y="1728892"/>
              <a:ext cx="319990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5" name="文本框 17"/>
            <p:cNvSpPr txBox="1">
              <a:spLocks noChangeArrowheads="1"/>
            </p:cNvSpPr>
            <p:nvPr/>
          </p:nvSpPr>
          <p:spPr bwMode="auto">
            <a:xfrm>
              <a:off x="6222064" y="466749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6" name="文本框 18"/>
            <p:cNvSpPr txBox="1">
              <a:spLocks noChangeArrowheads="1"/>
            </p:cNvSpPr>
            <p:nvPr/>
          </p:nvSpPr>
          <p:spPr bwMode="auto">
            <a:xfrm>
              <a:off x="6222064" y="215627"/>
              <a:ext cx="228917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7" name="文本框 19"/>
            <p:cNvSpPr txBox="1">
              <a:spLocks noChangeArrowheads="1"/>
            </p:cNvSpPr>
            <p:nvPr/>
          </p:nvSpPr>
          <p:spPr bwMode="auto">
            <a:xfrm>
              <a:off x="6208286" y="2970150"/>
              <a:ext cx="414883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-5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8" name="文本框 20"/>
            <p:cNvSpPr txBox="1">
              <a:spLocks noChangeArrowheads="1"/>
            </p:cNvSpPr>
            <p:nvPr/>
          </p:nvSpPr>
          <p:spPr bwMode="auto">
            <a:xfrm>
              <a:off x="6208776" y="2700824"/>
              <a:ext cx="341240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-4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9" name="文本框 21"/>
            <p:cNvSpPr txBox="1">
              <a:spLocks noChangeArrowheads="1"/>
            </p:cNvSpPr>
            <p:nvPr/>
          </p:nvSpPr>
          <p:spPr bwMode="auto">
            <a:xfrm>
              <a:off x="6199631" y="2431414"/>
              <a:ext cx="332097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-3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00" name="文本框 22"/>
            <p:cNvSpPr txBox="1">
              <a:spLocks noChangeArrowheads="1"/>
            </p:cNvSpPr>
            <p:nvPr/>
          </p:nvSpPr>
          <p:spPr bwMode="auto">
            <a:xfrm>
              <a:off x="6211996" y="2136581"/>
              <a:ext cx="33802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-2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401" name="文本框 23"/>
            <p:cNvSpPr txBox="1">
              <a:spLocks noChangeArrowheads="1"/>
            </p:cNvSpPr>
            <p:nvPr/>
          </p:nvSpPr>
          <p:spPr bwMode="auto">
            <a:xfrm>
              <a:off x="6208762" y="1858027"/>
              <a:ext cx="332112" cy="49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900" b="1">
                  <a:latin typeface="Times New Roman" panose="02020603050405020304" pitchFamily="18" charset="0"/>
                </a:rPr>
                <a:t>-1</a:t>
              </a:r>
              <a:endParaRPr lang="zh-CN" altLang="en-US" sz="9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13185" y="927498"/>
            <a:ext cx="8003381" cy="6232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>
            <a:lvl1pPr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0" hangingPunct="0">
              <a:lnSpc>
                <a:spcPct val="20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解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：（</a:t>
            </a:r>
            <a:r>
              <a:rPr lang="en-US" altLang="zh-CN" dirty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）依据函数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图象过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，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和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)</a:t>
            </a:r>
            <a:r>
              <a:rPr lang="zh-CN" altLang="zh-CN" dirty="0">
                <a:solidFill>
                  <a:srgbClr val="FF0000"/>
                </a:solidFill>
                <a:latin typeface="+mn-ea"/>
                <a:ea typeface="+mn-ea"/>
              </a:rPr>
              <a:t>三点</a:t>
            </a:r>
            <a:r>
              <a:rPr lang="zh-CN" altLang="en-US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endParaRPr lang="zh-CN" altLang="zh-CN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9" name="矩形 3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78438" y="3986335"/>
            <a:ext cx="3157496" cy="851578"/>
          </a:xfrm>
          <a:prstGeom prst="rect">
            <a:avLst/>
          </a:prstGeom>
          <a:blipFill rotWithShape="0">
            <a:blip r:embed="rId4" cstate="email"/>
            <a:stretch>
              <a:fillRect l="-2315"/>
            </a:stretch>
          </a:blipFill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40" name="矩形 3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53597" y="3990789"/>
            <a:ext cx="3157495" cy="851578"/>
          </a:xfrm>
          <a:prstGeom prst="rect">
            <a:avLst/>
          </a:prstGeom>
          <a:blipFill rotWithShape="0">
            <a:blip r:embed="rId5" cstate="email"/>
            <a:stretch>
              <a:fillRect l="-2319"/>
            </a:stretch>
          </a:blipFill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grpSp>
        <p:nvGrpSpPr>
          <p:cNvPr id="4" name="组合 42"/>
          <p:cNvGrpSpPr/>
          <p:nvPr/>
        </p:nvGrpSpPr>
        <p:grpSpPr bwMode="auto">
          <a:xfrm>
            <a:off x="1747837" y="1459706"/>
            <a:ext cx="3443288" cy="1576565"/>
            <a:chOff x="2330643" y="1946386"/>
            <a:chExt cx="4591365" cy="2101832"/>
          </a:xfrm>
        </p:grpSpPr>
        <p:sp>
          <p:nvSpPr>
            <p:cNvPr id="27" name="矩形 26"/>
            <p:cNvSpPr/>
            <p:nvPr/>
          </p:nvSpPr>
          <p:spPr>
            <a:xfrm>
              <a:off x="2330643" y="2447974"/>
              <a:ext cx="844608" cy="1600244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200000"/>
                </a:lnSpc>
                <a:defRPr/>
              </a:pPr>
              <a:r>
                <a:rPr lang="zh-CN" altLang="en-US" dirty="0">
                  <a:solidFill>
                    <a:srgbClr val="FF0000"/>
                  </a:solidFill>
                  <a:latin typeface="+mn-ea"/>
                  <a:ea typeface="+mn-ea"/>
                </a:rPr>
                <a:t>可得</a:t>
              </a:r>
              <a:endParaRPr lang="zh-CN" altLang="zh-CN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330837" y="1946386"/>
              <a:ext cx="3591171" cy="861670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200000"/>
                </a:lnSpc>
                <a:defRPr/>
              </a:pP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+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b+c=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endParaRPr lang="zh-CN" altLang="zh-CN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330837" y="2424165"/>
              <a:ext cx="3591171" cy="861670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200000"/>
                </a:lnSpc>
                <a:defRPr/>
              </a:pP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=-1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endParaRPr lang="zh-CN" altLang="zh-CN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3330837" y="2919405"/>
              <a:ext cx="3591171" cy="861670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200000"/>
                </a:lnSpc>
                <a:defRPr/>
              </a:pP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  <a:ea typeface="宋体" panose="02010600030101010101" pitchFamily="2" charset="-122"/>
                </a:rPr>
                <a:t>+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b+c=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endParaRPr lang="zh-CN" altLang="zh-CN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左大括号 40"/>
            <p:cNvSpPr/>
            <p:nvPr/>
          </p:nvSpPr>
          <p:spPr>
            <a:xfrm>
              <a:off x="3151437" y="2532103"/>
              <a:ext cx="173049" cy="833336"/>
            </a:xfrm>
            <a:prstGeom prst="leftBrace">
              <a:avLst>
                <a:gd name="adj1" fmla="val 55000"/>
                <a:gd name="adj2" fmla="val 500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5" name="组合 43"/>
          <p:cNvGrpSpPr/>
          <p:nvPr/>
        </p:nvGrpSpPr>
        <p:grpSpPr bwMode="auto">
          <a:xfrm>
            <a:off x="1778794" y="2469357"/>
            <a:ext cx="3451622" cy="1761114"/>
            <a:chOff x="2371251" y="3287931"/>
            <a:chExt cx="4602764" cy="2347636"/>
          </a:xfrm>
        </p:grpSpPr>
        <p:sp>
          <p:nvSpPr>
            <p:cNvPr id="35" name="矩形 34"/>
            <p:cNvSpPr/>
            <p:nvPr/>
          </p:nvSpPr>
          <p:spPr>
            <a:xfrm>
              <a:off x="2371251" y="4035480"/>
              <a:ext cx="844660" cy="1600087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200000"/>
                </a:lnSpc>
                <a:defRPr/>
              </a:pPr>
              <a:r>
                <a:rPr lang="zh-CN" altLang="en-US" dirty="0">
                  <a:solidFill>
                    <a:srgbClr val="FF0000"/>
                  </a:solidFill>
                  <a:latin typeface="+mn-ea"/>
                  <a:ea typeface="+mn-ea"/>
                </a:rPr>
                <a:t>解得</a:t>
              </a:r>
              <a:endParaRPr lang="zh-CN" altLang="zh-CN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矩形 3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382963" y="3287931"/>
              <a:ext cx="3591052" cy="1135439"/>
            </a:xfrm>
            <a:prstGeom prst="rect">
              <a:avLst/>
            </a:prstGeom>
            <a:blipFill rotWithShape="0">
              <a:blip r:embed="rId6" cstate="email"/>
              <a:stretch>
                <a:fillRect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3371507" y="4043416"/>
              <a:ext cx="3591395" cy="861585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343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just" eaLnBrk="0" hangingPunct="0">
                <a:lnSpc>
                  <a:spcPct val="200000"/>
                </a:lnSpc>
                <a:defRPr/>
              </a:pPr>
              <a:r>
                <a:rPr lang="en-US" altLang="zh-CN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=-1</a:t>
              </a:r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，</a:t>
              </a:r>
              <a:endParaRPr lang="zh-CN" altLang="zh-CN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矩形 37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371564" y="4369952"/>
              <a:ext cx="3591052" cy="1005083"/>
            </a:xfrm>
            <a:prstGeom prst="rect">
              <a:avLst/>
            </a:prstGeom>
            <a:blipFill rotWithShape="0">
              <a:blip r:embed="rId7" cstate="email"/>
              <a:stretch>
                <a:fillRect/>
              </a:stretch>
            </a:blipFill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42" name="左大括号 41"/>
            <p:cNvSpPr/>
            <p:nvPr/>
          </p:nvSpPr>
          <p:spPr>
            <a:xfrm>
              <a:off x="3193683" y="4025957"/>
              <a:ext cx="177823" cy="1053868"/>
            </a:xfrm>
            <a:prstGeom prst="leftBrace">
              <a:avLst>
                <a:gd name="adj1" fmla="val 55000"/>
                <a:gd name="adj2" fmla="val 500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715942" y="2500313"/>
            <a:ext cx="134540" cy="209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370" name="文本框 2"/>
          <p:cNvSpPr txBox="1">
            <a:spLocks noChangeArrowheads="1"/>
          </p:cNvSpPr>
          <p:nvPr/>
        </p:nvSpPr>
        <p:spPr bwMode="auto">
          <a:xfrm>
            <a:off x="3655219" y="2433638"/>
            <a:ext cx="23098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1233</Words>
  <Application>Microsoft Office PowerPoint</Application>
  <PresentationFormat>全屏显示(16:9)</PresentationFormat>
  <Paragraphs>250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方正楷体_GBK</vt:lpstr>
      <vt:lpstr>黑体</vt:lpstr>
      <vt:lpstr>楷体_GB2312</vt:lpstr>
      <vt:lpstr>隶书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Microsoft Word 97 - 2003 文档</vt:lpstr>
      <vt:lpstr>第二章  二次函数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2023-01-16T20:33:03Z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29C6A90FAE244A7D99E9ABB10E5D854B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