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60" r:id="rId3"/>
    <p:sldId id="277" r:id="rId4"/>
    <p:sldId id="262" r:id="rId5"/>
    <p:sldId id="263" r:id="rId6"/>
    <p:sldId id="264" r:id="rId7"/>
    <p:sldId id="304" r:id="rId8"/>
    <p:sldId id="278" r:id="rId9"/>
    <p:sldId id="306" r:id="rId10"/>
    <p:sldId id="265" r:id="rId11"/>
    <p:sldId id="308" r:id="rId12"/>
    <p:sldId id="267" r:id="rId13"/>
    <p:sldId id="311" r:id="rId14"/>
    <p:sldId id="312" r:id="rId15"/>
    <p:sldId id="282" r:id="rId16"/>
    <p:sldId id="283" r:id="rId17"/>
    <p:sldId id="270" r:id="rId18"/>
    <p:sldId id="324" r:id="rId19"/>
    <p:sldId id="323" r:id="rId20"/>
    <p:sldId id="273" r:id="rId21"/>
    <p:sldId id="325" r:id="rId22"/>
    <p:sldId id="271" r:id="rId23"/>
    <p:sldId id="275" r:id="rId24"/>
    <p:sldId id="327" r:id="rId25"/>
    <p:sldId id="276" r:id="rId26"/>
    <p:sldId id="298" r:id="rId27"/>
    <p:sldId id="328" r:id="rId28"/>
    <p:sldId id="299" r:id="rId2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CFF8-E158-4196-A1CB-54890F80F6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263E-2C8B-4512-995E-6BE4619E6A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1" y="2155947"/>
            <a:ext cx="9144000" cy="119199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400" b="1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5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703706" y="192924"/>
            <a:ext cx="5644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3" y="5227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44037" y="1664444"/>
            <a:ext cx="833323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chopstick</a:t>
            </a:r>
            <a:r>
              <a:rPr lang="zh-CN" altLang="en-US" sz="2400" b="1" dirty="0" smtClean="0"/>
              <a:t>是成双成对的名词，一般用复数。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一双筷子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表达为</a:t>
            </a:r>
            <a:r>
              <a:rPr lang="en-US" altLang="en-US" sz="2400" b="1" dirty="0" smtClean="0"/>
              <a:t>a pair of chopsticks</a:t>
            </a:r>
            <a:r>
              <a:rPr lang="zh-CN" altLang="en-US" sz="2400" b="1" dirty="0" smtClean="0"/>
              <a:t>，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两双筷子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表达为</a:t>
            </a:r>
            <a:r>
              <a:rPr lang="en-US" altLang="en-US" sz="2400" b="1" dirty="0" smtClean="0"/>
              <a:t>two pairs of chopsticks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44037" y="4041233"/>
            <a:ext cx="840943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/>
              <a:t>类似的名词还有</a:t>
            </a:r>
            <a:r>
              <a:rPr lang="en-US" altLang="en-US" sz="2400" b="1" dirty="0" smtClean="0"/>
              <a:t>shoes, shorts, pants, gloves</a:t>
            </a:r>
            <a:r>
              <a:rPr lang="zh-CN" altLang="en-US" sz="2400" b="1" dirty="0" smtClean="0"/>
              <a:t>等。</a:t>
            </a:r>
            <a:endParaRPr lang="en-US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Here are three ________</a:t>
            </a:r>
            <a:r>
              <a:rPr lang="zh-CN" altLang="en-US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pair of chopstick 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pair of chopsticks 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pairs of chopsticks 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pairs of chopstick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933" y="19059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3695" y="1711821"/>
            <a:ext cx="595124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en-US" sz="3200" b="1" dirty="0" smtClean="0"/>
              <a:t>underground  adj. </a:t>
            </a:r>
            <a:r>
              <a:rPr lang="zh-CN" altLang="en-US" sz="3200" b="1" dirty="0" smtClean="0"/>
              <a:t>地下的</a:t>
            </a:r>
            <a:endParaRPr lang="zh-CN" altLang="zh-CN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4514" y="2570837"/>
            <a:ext cx="8257536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My dad had to park his car in the </a:t>
            </a:r>
            <a:r>
              <a:rPr lang="en-US" altLang="zh-CN" sz="2400" b="1" i="1" dirty="0" smtClean="0"/>
              <a:t>underground</a:t>
            </a:r>
            <a:r>
              <a:rPr lang="en-US" altLang="zh-CN" sz="2400" b="1" dirty="0" smtClean="0"/>
              <a:t> parking lot.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我爸爸不得不把车停在了地下停车场。</a:t>
            </a:r>
            <a:endParaRPr lang="en-US" altLang="zh-CN" sz="2400" b="1" dirty="0" smtClean="0"/>
          </a:p>
        </p:txBody>
      </p:sp>
      <p:sp>
        <p:nvSpPr>
          <p:cNvPr id="8" name="矩形 7"/>
          <p:cNvSpPr/>
          <p:nvPr/>
        </p:nvSpPr>
        <p:spPr>
          <a:xfrm>
            <a:off x="628650" y="4210987"/>
            <a:ext cx="7953375" cy="57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underground</a:t>
            </a:r>
            <a:r>
              <a:rPr lang="zh-CN" altLang="en-US" sz="2400" b="1" dirty="0" smtClean="0"/>
              <a:t>属派生词，前缀为</a:t>
            </a:r>
            <a:r>
              <a:rPr lang="en-US" altLang="zh-CN" sz="2400" b="1" dirty="0" smtClean="0"/>
              <a:t>under­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088293"/>
            <a:ext cx="8333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sz="2400" dirty="0" smtClean="0"/>
              <a:t> </a:t>
            </a:r>
            <a:r>
              <a:rPr lang="en-US" altLang="zh-CN" sz="2400" b="1" dirty="0" smtClean="0"/>
              <a:t>repair, fix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mend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(1)underground</a:t>
            </a:r>
            <a:r>
              <a:rPr lang="zh-CN" altLang="en-US" sz="2400" b="1" dirty="0" smtClean="0"/>
              <a:t>还可用作副词，意为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在地下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After the earthquake happened, many people were trapped underground.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地震发生后，许多人被困在了地下。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(2)underground</a:t>
            </a:r>
            <a:r>
              <a:rPr lang="zh-CN" altLang="en-US" sz="2400" b="1" dirty="0" smtClean="0"/>
              <a:t>还可以作名词，意为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地铁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 usually go to work by underground.</a:t>
            </a:r>
            <a:r>
              <a:rPr lang="zh-CN" altLang="en-US" sz="2400" b="1" dirty="0" smtClean="0"/>
              <a:t>我通常乘坐地铁上班。</a:t>
            </a:r>
            <a:endParaRPr lang="zh-CN" altLang="zh-CN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15405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464732"/>
            <a:ext cx="7899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2.(1)U____________ trains run as fast as trains on the ground.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(2)More and more people in Shanghai choose to go to work  ________ underground.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in</a:t>
            </a:r>
            <a:r>
              <a:rPr lang="zh-CN" altLang="en-US" sz="2400" b="1" dirty="0" smtClean="0"/>
              <a:t>　　     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with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by</a:t>
            </a:r>
            <a:r>
              <a:rPr lang="zh-CN" altLang="en-US" sz="2400" b="1" dirty="0" smtClean="0"/>
              <a:t>　　</a:t>
            </a:r>
            <a:r>
              <a:rPr lang="en-US" altLang="zh-CN" sz="2400" b="1" dirty="0" smtClean="0"/>
              <a:t>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for</a:t>
            </a:r>
            <a:endParaRPr lang="zh-CN" alt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81858" y="28512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16369" y="1540728"/>
            <a:ext cx="1753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nderground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6644" y="1306751"/>
            <a:ext cx="401366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 smtClean="0"/>
              <a:t>3</a:t>
            </a:r>
            <a:r>
              <a:rPr lang="zh-CN" altLang="zh-CN" sz="2800" b="1" dirty="0" smtClean="0"/>
              <a:t>　</a:t>
            </a:r>
            <a:r>
              <a:rPr lang="en-US" altLang="en-US" sz="2800" b="1" dirty="0" smtClean="0"/>
              <a:t>hope n. &amp; v. </a:t>
            </a:r>
            <a:r>
              <a:rPr lang="zh-CN" altLang="en-US" sz="2800" b="1" dirty="0" smtClean="0"/>
              <a:t>希望</a:t>
            </a:r>
            <a:endParaRPr lang="zh-CN" altLang="zh-CN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164" y="1879177"/>
            <a:ext cx="8131211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2400" b="1" dirty="0" smtClean="0"/>
              <a:t>I </a:t>
            </a:r>
            <a:r>
              <a:rPr lang="en-US" altLang="zh-CN" sz="2400" b="1" i="1" dirty="0" smtClean="0"/>
              <a:t>hope</a:t>
            </a:r>
            <a:r>
              <a:rPr lang="en-US" altLang="zh-CN" sz="2400" b="1" dirty="0" smtClean="0"/>
              <a:t> I can go to Chinatown again to see the Spring Festival.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我希望我能再去唐人街看人们庆祝春节。</a:t>
            </a:r>
            <a:endParaRPr lang="zh-CN" altLang="zh-CN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90551" y="4069862"/>
            <a:ext cx="8086724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2400" b="1" dirty="0" smtClean="0"/>
              <a:t>hope</a:t>
            </a:r>
            <a:r>
              <a:rPr lang="zh-CN" altLang="en-US" sz="2400" b="1" dirty="0" smtClean="0"/>
              <a:t>意为 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希望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，可作名词或动词。本句中，</a:t>
            </a:r>
            <a:r>
              <a:rPr lang="en-US" altLang="zh-CN" sz="2400" b="1" dirty="0" smtClean="0"/>
              <a:t>hope </a:t>
            </a:r>
            <a:r>
              <a:rPr lang="zh-CN" altLang="en-US" sz="2400" b="1" dirty="0" smtClean="0"/>
              <a:t>引导的是</a:t>
            </a:r>
            <a:r>
              <a:rPr lang="en-US" altLang="zh-CN" sz="2400" b="1" dirty="0" smtClean="0"/>
              <a:t>______________</a:t>
            </a:r>
            <a:r>
              <a:rPr lang="zh-CN" altLang="en-US" sz="2400" b="1" dirty="0" smtClean="0"/>
              <a:t>从句；此外，</a:t>
            </a:r>
            <a:r>
              <a:rPr lang="en-US" altLang="zh-CN" sz="2400" b="1" dirty="0" smtClean="0"/>
              <a:t>hope</a:t>
            </a:r>
            <a:r>
              <a:rPr lang="zh-CN" altLang="en-US" sz="2400" b="1" dirty="0" smtClean="0"/>
              <a:t>后可接</a:t>
            </a:r>
            <a:r>
              <a:rPr lang="en-US" altLang="zh-CN" sz="2400" b="1" dirty="0" smtClean="0"/>
              <a:t>______________</a:t>
            </a:r>
            <a:r>
              <a:rPr lang="zh-CN" altLang="en-US" sz="2400" b="1" dirty="0" smtClean="0"/>
              <a:t>作宾语，意为 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希望做某事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1951070" y="4681151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不定式</a:t>
            </a:r>
            <a:r>
              <a:rPr lang="en-US" sz="2400" b="1" dirty="0" smtClean="0">
                <a:solidFill>
                  <a:srgbClr val="FF0000"/>
                </a:solidFill>
              </a:rPr>
              <a:t>/to do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52189" y="5175341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宾语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313914"/>
            <a:ext cx="8460398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She said she hoped ________ her daughter.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see</a:t>
            </a:r>
            <a:r>
              <a:rPr lang="zh-CN" altLang="en-US" sz="2400" b="1" dirty="0" smtClean="0"/>
              <a:t>            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you to see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Seeing     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sees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 flipH="1">
            <a:off x="3664815" y="1302671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934" y="3411150"/>
            <a:ext cx="8348295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考查非谓语动词。</a:t>
            </a:r>
            <a:r>
              <a:rPr lang="en-US" altLang="en-US" sz="2400" b="1" dirty="0" smtClean="0">
                <a:ea typeface="仿宋" panose="02010609060101010101" charset="-122"/>
              </a:rPr>
              <a:t>hope to do </a:t>
            </a:r>
            <a:r>
              <a:rPr lang="en-US" altLang="en-US" sz="2400" b="1" dirty="0" err="1" smtClean="0">
                <a:ea typeface="仿宋" panose="02010609060101010101" charset="-122"/>
              </a:rPr>
              <a:t>sth</a:t>
            </a:r>
            <a:r>
              <a:rPr lang="en-US" altLang="en-US" sz="2400" b="1" dirty="0" smtClean="0">
                <a:ea typeface="仿宋" panose="02010609060101010101" charset="-122"/>
              </a:rPr>
              <a:t>.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希望做某事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；无</a:t>
            </a:r>
            <a:r>
              <a:rPr lang="en-US" altLang="en-US" sz="2400" b="1" dirty="0" smtClean="0">
                <a:ea typeface="仿宋" panose="02010609060101010101" charset="-122"/>
              </a:rPr>
              <a:t>“hope sb. to do </a:t>
            </a:r>
            <a:r>
              <a:rPr lang="en-US" altLang="en-US" sz="2400" b="1" dirty="0" err="1" smtClean="0">
                <a:ea typeface="仿宋" panose="02010609060101010101" charset="-122"/>
              </a:rPr>
              <a:t>sth</a:t>
            </a:r>
            <a:r>
              <a:rPr lang="en-US" altLang="en-US" sz="2400" b="1" dirty="0" smtClean="0">
                <a:ea typeface="仿宋" panose="02010609060101010101" charset="-122"/>
              </a:rPr>
              <a:t>.”</a:t>
            </a:r>
            <a:r>
              <a:rPr lang="zh-CN" altLang="en-US" sz="2400" b="1" dirty="0" smtClean="0">
                <a:ea typeface="仿宋" panose="02010609060101010101" charset="-122"/>
              </a:rPr>
              <a:t>结构，故选</a:t>
            </a:r>
            <a:r>
              <a:rPr lang="en-US" altLang="en-US" sz="2400" b="1" dirty="0" smtClean="0">
                <a:ea typeface="仿宋" panose="02010609060101010101" charset="-122"/>
              </a:rPr>
              <a:t>A</a:t>
            </a:r>
            <a:r>
              <a:rPr lang="zh-CN" altLang="en-US" sz="2400" b="1" dirty="0" smtClean="0">
                <a:ea typeface="仿宋" panose="02010609060101010101" charset="-122"/>
              </a:rPr>
              <a:t>。 </a:t>
            </a:r>
            <a:endParaRPr lang="zh-CN" altLang="en-US" sz="2400" b="1" dirty="0">
              <a:ea typeface="仿宋" panose="02010609060101010101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I know Christmas is coming.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我知道圣诞节快到了。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4311" y="3186456"/>
            <a:ext cx="83128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该句是含有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从句的复合句，从句用现在进行时表示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1653189" y="375157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将来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73019" y="320987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755326"/>
            <a:ext cx="831283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在英语中，某些动词可用现在进行时表示最近按计划或安排要进行的动作，通常和一个表示将来的时间状语连用，但有明确的上下文时，无须指出时间。</a:t>
            </a:r>
            <a:endParaRPr lang="en-US" altLang="zh-CN" sz="24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/>
              <a:t>I know he is leaving China in two hours.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我知道他两小时后离开中国。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846" y="2275585"/>
            <a:ext cx="7899888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．明天他要飞往香港过圣诞节。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He________ ________ to Hong Kong to spend Christmas tomorrow.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635339" y="2888735"/>
            <a:ext cx="2372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    flying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52257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6"/>
          <a:ext cx="6233036" cy="3542475"/>
        </p:xfrm>
        <a:graphic>
          <a:graphicData uri="http://schemas.openxmlformats.org/drawingml/2006/table">
            <a:tbl>
              <a:tblPr/>
              <a:tblGrid>
                <a:gridCol w="49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碗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．筷子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．匙勺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．叉子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．地下的 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_______________</a:t>
                      </a:r>
                      <a:endParaRPr lang="zh-CN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164724" y="2230149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bowl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00634" y="2932277"/>
            <a:ext cx="143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chopstick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616838" y="360174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spoon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73911" y="4274849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46786" y="4947949"/>
            <a:ext cx="1924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underground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0526" y="997866"/>
            <a:ext cx="8343900" cy="259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dirty="0" smtClean="0"/>
              <a:t>　</a:t>
            </a:r>
            <a:r>
              <a:rPr lang="en-US" altLang="zh-CN" sz="2800" b="1" dirty="0" smtClean="0"/>
              <a:t>My parents love to have lunch and shop there, although parking is a problem.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尽管停车是一个问题，但我父母喜欢在那里吃午餐和购物。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476" y="3766303"/>
            <a:ext cx="838200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although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尽管，虽然；然而，但是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，相当于</a:t>
            </a:r>
            <a:endParaRPr lang="en-US" altLang="zh-CN" sz="24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/>
              <a:t>though</a:t>
            </a:r>
            <a:r>
              <a:rPr lang="zh-CN" altLang="en-US" sz="2400" b="1" dirty="0" smtClean="0"/>
              <a:t>，常引导让步状语从句，且引导的句子常为事实，而非设想，用陈述语气，不用虚拟语气。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3016" y="1848120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在同一个句子中，</a:t>
            </a:r>
            <a:r>
              <a:rPr lang="en-US" altLang="en-US" sz="2400" b="1" dirty="0" smtClean="0"/>
              <a:t>although</a:t>
            </a:r>
            <a:r>
              <a:rPr lang="zh-CN" altLang="en-US" sz="2400" b="1" dirty="0" smtClean="0"/>
              <a:t>不能与</a:t>
            </a:r>
            <a:r>
              <a:rPr lang="en-US" altLang="en-US" sz="2400" b="1" dirty="0" smtClean="0"/>
              <a:t>but</a:t>
            </a:r>
            <a:r>
              <a:rPr lang="zh-CN" altLang="en-US" sz="2400" b="1" dirty="0" smtClean="0"/>
              <a:t>连用，但可以与</a:t>
            </a:r>
            <a:r>
              <a:rPr lang="en-US" altLang="en-US" sz="2400" b="1" dirty="0" smtClean="0"/>
              <a:t>still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yet</a:t>
            </a:r>
            <a:r>
              <a:rPr lang="zh-CN" altLang="en-US" sz="2400" b="1" dirty="0" smtClean="0"/>
              <a:t>连用。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Although he worked hard, yet he failed.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尽管他工作努力，但他还是失败了。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9" y="1114121"/>
            <a:ext cx="8196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2018·</a:t>
            </a:r>
            <a:r>
              <a:rPr lang="zh-CN" altLang="en-US" sz="2400" b="1" dirty="0" smtClean="0"/>
              <a:t>贵港  </a:t>
            </a:r>
            <a:r>
              <a:rPr lang="en-US" altLang="zh-CN" sz="2400" b="1" dirty="0" smtClean="0"/>
              <a:t>________ Mr. Smith has learned Chinese for only half a year, he can speak it very well.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But</a:t>
            </a:r>
            <a:r>
              <a:rPr lang="zh-CN" altLang="en-US" sz="2400" b="1" dirty="0" smtClean="0"/>
              <a:t>　　　　                 </a:t>
            </a:r>
            <a:r>
              <a:rPr lang="en-US" altLang="zh-CN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Although       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And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84523" y="127387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573" y="3605719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考查连词的用法辨析。句意：尽管史密斯先生学习汉语仅仅半年，但是他能说得很好。</a:t>
            </a:r>
            <a:r>
              <a:rPr lang="en-US" altLang="en-US" sz="2000" b="1" dirty="0" smtClean="0">
                <a:ea typeface="仿宋" panose="02010609060101010101" charset="-122"/>
              </a:rPr>
              <a:t>but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但是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so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因此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although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虽然，尽管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and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并且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。由第一句中</a:t>
            </a:r>
            <a:r>
              <a:rPr lang="en-US" altLang="en-US" sz="2000" b="1" dirty="0" smtClean="0">
                <a:ea typeface="仿宋" panose="02010609060101010101" charset="-122"/>
              </a:rPr>
              <a:t>“only”</a:t>
            </a:r>
            <a:r>
              <a:rPr lang="zh-CN" altLang="en-US" sz="2000" b="1" dirty="0" smtClean="0">
                <a:ea typeface="仿宋" panose="02010609060101010101" charset="-122"/>
              </a:rPr>
              <a:t>可知学习时间短与后面学得好是转折关系，故选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7096" y="1247343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Do you believe it's Santa Claus who brings you gifts, Brian?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布莱恩，你相信给你带来礼物的是圣诞老人吗？</a:t>
            </a:r>
            <a:endParaRPr lang="zh-CN" altLang="zh-CN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7096" y="3347319"/>
            <a:ext cx="7795762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believe</a:t>
            </a:r>
            <a:r>
              <a:rPr lang="zh-CN" altLang="en-US" sz="2400" b="1" dirty="0" smtClean="0"/>
              <a:t>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相信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，多指相信某人说的话或相信某事是真的。其后可直接接表示人或事物的名词，也可接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从句。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0641" y="1043587"/>
            <a:ext cx="8265209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smtClean="0"/>
              <a:t>believe</a:t>
            </a:r>
            <a:r>
              <a:rPr lang="zh-CN" altLang="en-US" sz="2800" b="1" dirty="0" smtClean="0"/>
              <a:t>与</a:t>
            </a:r>
            <a:r>
              <a:rPr lang="en-US" altLang="en-US" sz="2800" b="1" dirty="0" smtClean="0"/>
              <a:t>believe in</a:t>
            </a:r>
            <a:endParaRPr lang="zh-CN" altLang="en-US" sz="2800" b="1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7480" y="1900766"/>
          <a:ext cx="8092170" cy="227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87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believe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相信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，表示相信某人说的话或相信某事是真的。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7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believe in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信任；信赖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，表示相信某人能成功或相信某物的存在。</a:t>
                      </a:r>
                      <a:endParaRPr lang="zh-CN" sz="20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40641" y="4629835"/>
            <a:ext cx="8362950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She is a person who you can believe in.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她是一个你可以信赖的人。</a:t>
            </a:r>
            <a:endParaRPr lang="zh-CN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4599" y="1536397"/>
            <a:ext cx="797619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．我们无论遇到什么困难都要相信自己。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       We should ________ ________ ourselves whatever difficulties we meet.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00999" y="2361754"/>
            <a:ext cx="28521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believe            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972318"/>
            <a:ext cx="844219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we do have lots of fun.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但是我们的确玩得很开心。</a:t>
            </a:r>
            <a:endParaRPr lang="zh-CN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77" y="2740500"/>
            <a:ext cx="810744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句中</a:t>
            </a:r>
            <a:r>
              <a:rPr lang="en-US" altLang="en-US" sz="2400" b="1" dirty="0" smtClean="0"/>
              <a:t>do</a:t>
            </a:r>
            <a:r>
              <a:rPr lang="zh-CN" altLang="en-US" sz="2400" b="1" dirty="0" smtClean="0"/>
              <a:t>表示强调，意为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的确，确实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，用在一般现在时态中。如果主语是第三人称单数，则用</a:t>
            </a:r>
            <a:r>
              <a:rPr lang="en-US" altLang="en-US" sz="2400" b="1" dirty="0" smtClean="0"/>
              <a:t>does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Jim does collect many concert tickets.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吉姆确实收集了许多音乐会门票。</a:t>
            </a:r>
            <a:endParaRPr lang="zh-CN" altLang="zh-CN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427" y="1032350"/>
            <a:ext cx="810744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zh-CN" altLang="en-US" sz="2400" b="1" dirty="0" smtClean="0"/>
              <a:t>如果句子是一般过去时态，则用</a:t>
            </a:r>
            <a:r>
              <a:rPr lang="en-US" altLang="en-US" sz="2400" b="1" dirty="0" smtClean="0"/>
              <a:t>did</a:t>
            </a:r>
            <a:r>
              <a:rPr lang="zh-CN" altLang="en-US" sz="2400" b="1" dirty="0" smtClean="0"/>
              <a:t>表示强调。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Linda did write the poem last night.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</a:t>
            </a:r>
            <a:r>
              <a:rPr lang="zh-CN" altLang="en-US" sz="2400" b="1" dirty="0" smtClean="0"/>
              <a:t>琳达昨天晚上的确写了那首诗。</a:t>
            </a:r>
            <a:endParaRPr lang="zh-CN" altLang="zh-CN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6477" y="3127850"/>
            <a:ext cx="810744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用于表示强调的</a:t>
            </a:r>
            <a:r>
              <a:rPr lang="en-US" altLang="en-US" sz="2400" b="1" dirty="0" smtClean="0"/>
              <a:t>do</a:t>
            </a:r>
            <a:r>
              <a:rPr lang="zh-CN" altLang="en-US" sz="2400" b="1" dirty="0" smtClean="0"/>
              <a:t>可以有时态的变化，但其后的动词要用原形。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(2)do</a:t>
            </a:r>
            <a:r>
              <a:rPr lang="zh-CN" altLang="en-US" sz="2400" b="1" dirty="0" smtClean="0"/>
              <a:t>还经常用在祈使句中表示强调。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 come with us. </a:t>
            </a:r>
            <a:r>
              <a:rPr lang="zh-CN" altLang="en-US" sz="2400" b="1" dirty="0" smtClean="0"/>
              <a:t>请一定要和我们一起去。</a:t>
            </a:r>
            <a:endParaRPr lang="zh-CN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308" y="2042352"/>
            <a:ext cx="8305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4.</a:t>
            </a:r>
            <a:r>
              <a:rPr lang="zh-CN" altLang="en-US" sz="2400" b="1" dirty="0" smtClean="0"/>
              <a:t>昨天他们的确参观了故宫。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Yesterday they ________ ________ the Palace Museum.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916498" y="2609335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did             visit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90840" y="1270000"/>
          <a:ext cx="6092986" cy="4191000"/>
        </p:xfrm>
        <a:graphic>
          <a:graphicData uri="http://schemas.openxmlformats.org/drawingml/2006/table">
            <a:tbl>
              <a:tblPr/>
              <a:tblGrid>
                <a:gridCol w="41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6.Chinatown 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decoration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lantern________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dragon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temple________</a:t>
                      </a:r>
                      <a:endParaRPr lang="zh-CN" altLang="zh-CN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915740" y="17838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唐人街；中国城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95289" y="245693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装饰品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53226" y="31427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灯笼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758838" y="38539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龙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19901" y="45143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庙宇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90570" y="1598386"/>
          <a:ext cx="6589939" cy="3542475"/>
        </p:xfrm>
        <a:graphic>
          <a:graphicData uri="http://schemas.openxmlformats.org/drawingml/2006/table">
            <a:tbl>
              <a:tblPr/>
              <a:tblGrid>
                <a:gridCol w="92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压岁钱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．不知道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．停车场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．去购物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a good time 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081558" y="1796535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lucky money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55506" y="2495035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no idea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44193" y="3168135"/>
            <a:ext cx="1646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parking lot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53253" y="3841235"/>
            <a:ext cx="1768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shopping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94652" y="45524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玩得开心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1"/>
          <a:ext cx="8277226" cy="3750069"/>
        </p:xfrm>
        <a:graphic>
          <a:graphicData uri="http://schemas.openxmlformats.org/drawingml/2006/table">
            <a:tbl>
              <a:tblPr/>
              <a:tblGrid>
                <a:gridCol w="1159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6.temple fair____________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kinds of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stores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 a wonderful dragon dancing performance ___________________________________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653351" y="18092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庙会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36565" y="24950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各种各样的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85052" y="31935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在商店里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0916" y="4514335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观看一场精彩的舞龙表演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7164" y="1646135"/>
          <a:ext cx="8468436" cy="4273995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我不知道。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________.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．我知道圣诞节快到了。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know Christmas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．你玩得开心吗？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 you ______ ______ ______________________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474331" y="2444235"/>
            <a:ext cx="321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       no           idea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92215" y="3845185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coming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12556" y="5332711"/>
            <a:ext cx="652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       a        good/great/wonderful           time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792185"/>
          <a:ext cx="8386787" cy="377475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．我吃了一碗面条，用的是筷子和勺子，而不是刀叉。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had a bowl of noodles, and I used chopsticks and a spoon ________ ________ a fork and a knife.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．尽管停车是一个问题，但我父母喜欢在那里吃午餐和购物。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parents love to have lunch and shop there, ________ parking is a problem.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210966" y="2939535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instead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76282" y="427303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although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8968" y="1321308"/>
          <a:ext cx="8468436" cy="43233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．去年春节，我和丹尼看了一场精彩的舞龙表演。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and I ________ a wonderful dragon________ performance during the Spring Festival last year.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．我们有庙会和各种各样的表演。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have temple fairs and ________ ________ ________ performances.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．在中国，它是最重要的节日。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________ ________ ________ festival in China.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6447111" y="1860035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dancing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20724" y="1860035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watched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37095" y="3469760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all              kinds   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31560" y="5127110"/>
            <a:ext cx="3946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           most     important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chopsticks n. </a:t>
            </a:r>
            <a:r>
              <a:rPr lang="zh-CN" altLang="en-US" sz="3200" b="1" dirty="0" smtClean="0"/>
              <a:t>筷子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5"/>
            <a:ext cx="818605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I had a bowl of noodles, and I used </a:t>
            </a:r>
            <a:r>
              <a:rPr lang="en-US" altLang="zh-CN" sz="2400" b="1" i="1" dirty="0" smtClean="0"/>
              <a:t>chopsticks </a:t>
            </a:r>
            <a:r>
              <a:rPr lang="en-US" altLang="zh-CN" sz="2400" b="1" dirty="0" smtClean="0"/>
              <a:t>and a spoon instead of a fork and a knife.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我吃了一碗面条，而且我使用筷子和勺子而不是刀叉。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23900" y="126959"/>
            <a:ext cx="54578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A Visit to Chinatown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全屏显示(4:3)</PresentationFormat>
  <Paragraphs>201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C3036A6D60F24FABBEA9FB82B977973B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