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36" r:id="rId2"/>
    <p:sldId id="419" r:id="rId3"/>
    <p:sldId id="397" r:id="rId4"/>
    <p:sldId id="399" r:id="rId5"/>
    <p:sldId id="398" r:id="rId6"/>
    <p:sldId id="335" r:id="rId7"/>
    <p:sldId id="337" r:id="rId8"/>
    <p:sldId id="338" r:id="rId9"/>
    <p:sldId id="339" r:id="rId10"/>
    <p:sldId id="344" r:id="rId11"/>
    <p:sldId id="370" r:id="rId12"/>
    <p:sldId id="390" r:id="rId13"/>
    <p:sldId id="421" r:id="rId14"/>
    <p:sldId id="347" r:id="rId15"/>
    <p:sldId id="406" r:id="rId16"/>
    <p:sldId id="391" r:id="rId17"/>
    <p:sldId id="371" r:id="rId18"/>
    <p:sldId id="401" r:id="rId19"/>
    <p:sldId id="402" r:id="rId20"/>
    <p:sldId id="403" r:id="rId21"/>
    <p:sldId id="416" r:id="rId22"/>
    <p:sldId id="418" r:id="rId23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4400" kern="1200">
        <a:solidFill>
          <a:srgbClr val="FFFF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rgbClr val="FFFF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rgbClr val="FFFF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rgbClr val="FFFF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rgbClr val="FFFF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rgbClr val="FFFF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rgbClr val="FFFF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rgbClr val="FFFF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rgbClr val="FFFF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F33CC"/>
    <a:srgbClr val="00FF00"/>
    <a:srgbClr val="FFFF00"/>
    <a:srgbClr val="FFCC00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5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</a:defRPr>
            </a:lvl1pPr>
          </a:lstStyle>
          <a:p>
            <a:fld id="{36892EC4-0732-4062-AC72-0F7B217ECA84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92EC4-0732-4062-AC72-0F7B217ECA84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400" b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D1D60-BF5C-4204-B853-EB79F2B3609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3BB82-06B5-4E9C-AC51-B984FB18EE8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728D-2911-4D10-A416-0678E703B72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E9B0F13-AA7D-44E2-9654-DD2EB14BCA7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6DC6C8-0A0B-42A5-8E43-2064EF2773C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B1BCA-A82E-449D-993A-7E1AC25D323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42ADF-6C21-4C2D-8163-5013AC88EEA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1EB57-8DB4-47B4-A1DC-C1A2D76005C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02150-C895-4896-9F9E-E6462F7D3C2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7666E-6D38-436D-8703-D8D945E9DA7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0ACE2-5248-441D-BE9A-D8DE02A6549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1848-0DD9-4EF3-A0A3-56133BB03E7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296F7-19ED-4A08-9310-070C2088F14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E418160-1FDD-4495-BF7A-7D16C2338FB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png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/>
          </p:cNvSpPr>
          <p:nvPr/>
        </p:nvSpPr>
        <p:spPr bwMode="auto">
          <a:xfrm>
            <a:off x="1187450" y="2348880"/>
            <a:ext cx="6624638" cy="108031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1" kern="10" dirty="0">
                <a:ln w="476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三角形的中位线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163414" y="836712"/>
            <a:ext cx="32416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zh-CN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课题 </a:t>
            </a:r>
            <a:r>
              <a:rPr lang="en-US" altLang="zh-CN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§22.3</a:t>
            </a:r>
          </a:p>
        </p:txBody>
      </p:sp>
      <p:sp>
        <p:nvSpPr>
          <p:cNvPr id="12" name="矩形 11"/>
          <p:cNvSpPr/>
          <p:nvPr/>
        </p:nvSpPr>
        <p:spPr>
          <a:xfrm>
            <a:off x="2852523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/>
          <p:nvPr/>
        </p:nvGrpSpPr>
        <p:grpSpPr bwMode="auto">
          <a:xfrm>
            <a:off x="3924300" y="2982913"/>
            <a:ext cx="4191000" cy="3398837"/>
            <a:chOff x="0" y="0"/>
            <a:chExt cx="2640" cy="2141"/>
          </a:xfrm>
        </p:grpSpPr>
        <p:sp>
          <p:nvSpPr>
            <p:cNvPr id="16387" name="AutoShape 3"/>
            <p:cNvSpPr>
              <a:spLocks noChangeArrowheads="1"/>
            </p:cNvSpPr>
            <p:nvPr/>
          </p:nvSpPr>
          <p:spPr bwMode="auto">
            <a:xfrm>
              <a:off x="336" y="288"/>
              <a:ext cx="1920" cy="1680"/>
            </a:xfrm>
            <a:prstGeom prst="triangle">
              <a:avLst>
                <a:gd name="adj" fmla="val 75676"/>
              </a:avLst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1728" y="0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 b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0" y="1728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 b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2304" y="1776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 b="1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5651500" y="4724400"/>
            <a:ext cx="151288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6011863" y="4724400"/>
            <a:ext cx="1081087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 flipV="1">
            <a:off x="5724525" y="4724400"/>
            <a:ext cx="287338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6011863" y="3429000"/>
            <a:ext cx="793750" cy="2663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4500563" y="4724400"/>
            <a:ext cx="2592387" cy="1368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 flipV="1">
            <a:off x="5724525" y="4724400"/>
            <a:ext cx="1727200" cy="1368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200650" y="4364038"/>
            <a:ext cx="53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795963" y="6021388"/>
            <a:ext cx="53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097713" y="43942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50825" y="765175"/>
            <a:ext cx="8496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方正小标宋简体" pitchFamily="2" charset="-122"/>
                <a:ea typeface="方正小标宋简体" pitchFamily="2" charset="-122"/>
              </a:rPr>
              <a:t>三角形的中位线与三角形的中线有什么区别？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179388" y="2565400"/>
            <a:ext cx="56165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400" b="1">
                <a:solidFill>
                  <a:srgbClr val="FFFF66"/>
                </a:solidFill>
                <a:latin typeface="方正小标宋简体" pitchFamily="2" charset="-122"/>
                <a:ea typeface="方正小标宋简体" pitchFamily="2" charset="-122"/>
              </a:rPr>
              <a:t>　　</a:t>
            </a:r>
            <a:r>
              <a:rPr lang="zh-CN" altLang="en-US" sz="2800" b="1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三角形中位线的</a:t>
            </a:r>
            <a:r>
              <a:rPr lang="zh-CN" altLang="en-US" sz="2800" b="1">
                <a:solidFill>
                  <a:srgbClr val="0000FF"/>
                </a:solidFill>
                <a:latin typeface="方正小标宋简体" pitchFamily="2" charset="-122"/>
                <a:ea typeface="方正小标宋简体" pitchFamily="2" charset="-122"/>
              </a:rPr>
              <a:t>两端点</a:t>
            </a:r>
            <a:r>
              <a:rPr lang="zh-CN" altLang="en-US" sz="2800" b="1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都是三角形边的</a:t>
            </a:r>
            <a:r>
              <a:rPr lang="zh-CN" altLang="en-US" sz="2800" b="1">
                <a:solidFill>
                  <a:srgbClr val="0000FF"/>
                </a:solidFill>
                <a:latin typeface="方正小标宋简体" pitchFamily="2" charset="-122"/>
                <a:ea typeface="方正小标宋简体" pitchFamily="2" charset="-122"/>
              </a:rPr>
              <a:t>中点</a:t>
            </a:r>
            <a:r>
              <a:rPr lang="zh-CN" altLang="en-US" sz="2800" b="1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，而三角形的中线只有</a:t>
            </a:r>
            <a:r>
              <a:rPr lang="zh-CN" altLang="en-US" sz="2800" b="1">
                <a:solidFill>
                  <a:srgbClr val="0000FF"/>
                </a:solidFill>
                <a:latin typeface="方正小标宋简体" pitchFamily="2" charset="-122"/>
                <a:ea typeface="方正小标宋简体" pitchFamily="2" charset="-122"/>
              </a:rPr>
              <a:t>一个端点</a:t>
            </a:r>
            <a:r>
              <a:rPr lang="zh-CN" altLang="en-US" sz="2800" b="1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是边的</a:t>
            </a:r>
            <a:r>
              <a:rPr lang="zh-CN" altLang="en-US" sz="2800" b="1">
                <a:solidFill>
                  <a:srgbClr val="0000FF"/>
                </a:solidFill>
                <a:latin typeface="方正小标宋简体" pitchFamily="2" charset="-122"/>
                <a:ea typeface="方正小标宋简体" pitchFamily="2" charset="-122"/>
              </a:rPr>
              <a:t>中点</a:t>
            </a:r>
            <a:r>
              <a:rPr lang="zh-CN" altLang="en-US" sz="2800" b="1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，另一端点在三角形的一个</a:t>
            </a:r>
            <a:r>
              <a:rPr lang="zh-CN" altLang="en-US" sz="2800" b="1">
                <a:solidFill>
                  <a:srgbClr val="0000FF"/>
                </a:solidFill>
                <a:latin typeface="方正小标宋简体" pitchFamily="2" charset="-122"/>
                <a:ea typeface="方正小标宋简体" pitchFamily="2" charset="-122"/>
              </a:rPr>
              <a:t>顶点</a:t>
            </a:r>
            <a:r>
              <a:rPr lang="zh-CN" altLang="en-US" sz="2800" b="1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上．</a:t>
            </a:r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5651500" y="4652963"/>
            <a:ext cx="142875" cy="144462"/>
          </a:xfrm>
          <a:prstGeom prst="ellipse">
            <a:avLst/>
          </a:prstGeom>
          <a:solidFill>
            <a:srgbClr val="EC103A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>
            <a:off x="5940425" y="6021388"/>
            <a:ext cx="142875" cy="144462"/>
          </a:xfrm>
          <a:prstGeom prst="ellipse">
            <a:avLst/>
          </a:prstGeom>
          <a:solidFill>
            <a:srgbClr val="EC103A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4" name="Oval 20"/>
          <p:cNvSpPr>
            <a:spLocks noChangeArrowheads="1"/>
          </p:cNvSpPr>
          <p:nvPr/>
        </p:nvSpPr>
        <p:spPr bwMode="auto">
          <a:xfrm>
            <a:off x="7019925" y="4652963"/>
            <a:ext cx="142875" cy="144462"/>
          </a:xfrm>
          <a:prstGeom prst="ellipse">
            <a:avLst/>
          </a:prstGeom>
          <a:solidFill>
            <a:srgbClr val="EC103A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/>
      <p:bldP spid="16392" grpId="0" animBg="1"/>
      <p:bldP spid="16393" grpId="0" animBg="1"/>
      <p:bldP spid="16394" grpId="0" animBg="1"/>
      <p:bldP spid="16395" grpId="0" animBg="1"/>
      <p:bldP spid="16396" grpId="0" animBg="1"/>
      <p:bldP spid="16397" grpId="0" autoUpdateAnimBg="0"/>
      <p:bldP spid="16398" grpId="0" autoUpdateAnimBg="0"/>
      <p:bldP spid="1639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179388" y="404813"/>
            <a:ext cx="2232025" cy="576262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0" y="1412875"/>
            <a:ext cx="9144000" cy="4114800"/>
          </a:xfrm>
          <a:noFill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b="1" dirty="0">
                <a:solidFill>
                  <a:srgbClr val="00FF00"/>
                </a:solidFill>
              </a:rPr>
              <a:t>         </a:t>
            </a:r>
            <a:r>
              <a:rPr lang="zh-CN" altLang="en-US" b="1" dirty="0"/>
              <a:t>猜想：</a:t>
            </a:r>
            <a:r>
              <a:rPr lang="zh-CN" altLang="en-US" b="1" dirty="0">
                <a:solidFill>
                  <a:srgbClr val="FFFF66"/>
                </a:solidFill>
              </a:rPr>
              <a:t> </a:t>
            </a:r>
            <a:r>
              <a:rPr lang="zh-CN" altLang="en-US" b="1" dirty="0">
                <a:solidFill>
                  <a:schemeClr val="tx2"/>
                </a:solidFill>
              </a:rPr>
              <a:t>在△</a:t>
            </a:r>
            <a:r>
              <a:rPr lang="en-US" altLang="zh-CN" b="1" dirty="0">
                <a:solidFill>
                  <a:schemeClr val="tx2"/>
                </a:solidFill>
              </a:rPr>
              <a:t>ABC</a:t>
            </a:r>
            <a:r>
              <a:rPr lang="zh-CN" altLang="en-US" b="1" dirty="0">
                <a:solidFill>
                  <a:schemeClr val="tx2"/>
                </a:solidFill>
              </a:rPr>
              <a:t>中，中位线</a:t>
            </a:r>
            <a:r>
              <a:rPr lang="en-US" altLang="zh-CN" b="1" dirty="0">
                <a:solidFill>
                  <a:schemeClr val="tx2"/>
                </a:solidFill>
              </a:rPr>
              <a:t>DE</a:t>
            </a:r>
            <a:r>
              <a:rPr lang="zh-CN" altLang="en-US" b="1" dirty="0">
                <a:solidFill>
                  <a:schemeClr val="tx2"/>
                </a:solidFill>
              </a:rPr>
              <a:t>和边</a:t>
            </a:r>
            <a:r>
              <a:rPr lang="en-US" altLang="zh-CN" b="1" dirty="0">
                <a:solidFill>
                  <a:schemeClr val="tx2"/>
                </a:solidFill>
              </a:rPr>
              <a:t>BC</a:t>
            </a:r>
            <a:r>
              <a:rPr lang="zh-CN" altLang="en-US" b="1" dirty="0">
                <a:solidFill>
                  <a:schemeClr val="tx2"/>
                </a:solidFill>
              </a:rPr>
              <a:t>有怎样的位置关系和数量关系</a:t>
            </a:r>
            <a:r>
              <a:rPr lang="en-US" altLang="zh-CN" b="1" dirty="0">
                <a:solidFill>
                  <a:schemeClr val="tx2"/>
                </a:solidFill>
              </a:rPr>
              <a:t>?</a:t>
            </a:r>
          </a:p>
          <a:p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410450" y="2894013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729163" y="5916613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729663" y="6064250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chemeClr val="tx1"/>
                </a:solidFill>
              </a:rPr>
              <a:t>C</a:t>
            </a:r>
          </a:p>
        </p:txBody>
      </p:sp>
      <p:grpSp>
        <p:nvGrpSpPr>
          <p:cNvPr id="18438" name="Group 6"/>
          <p:cNvGrpSpPr/>
          <p:nvPr/>
        </p:nvGrpSpPr>
        <p:grpSpPr bwMode="auto">
          <a:xfrm>
            <a:off x="5062538" y="3429000"/>
            <a:ext cx="3733800" cy="3048000"/>
            <a:chOff x="0" y="0"/>
            <a:chExt cx="2352" cy="1920"/>
          </a:xfrm>
        </p:grpSpPr>
        <p:sp>
          <p:nvSpPr>
            <p:cNvPr id="18439" name="AutoShape 7"/>
            <p:cNvSpPr>
              <a:spLocks noChangeArrowheads="1"/>
            </p:cNvSpPr>
            <p:nvPr/>
          </p:nvSpPr>
          <p:spPr bwMode="auto">
            <a:xfrm>
              <a:off x="0" y="0"/>
              <a:ext cx="2352" cy="1920"/>
            </a:xfrm>
            <a:prstGeom prst="triangle">
              <a:avLst>
                <a:gd name="adj" fmla="val 69472"/>
              </a:avLst>
            </a:prstGeom>
            <a:solidFill>
              <a:srgbClr val="00FF00"/>
            </a:solidFill>
            <a:ln w="381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622" y="254"/>
              <a:ext cx="500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9600">
                  <a:solidFill>
                    <a:srgbClr val="FF00FF"/>
                  </a:solidFill>
                  <a:latin typeface="方正小标宋简体" pitchFamily="2" charset="-122"/>
                  <a:ea typeface="方正小标宋简体" pitchFamily="2" charset="-122"/>
                </a:rPr>
                <a:t>.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847" y="254"/>
              <a:ext cx="500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9600">
                  <a:solidFill>
                    <a:srgbClr val="FF00FF"/>
                  </a:solidFill>
                  <a:latin typeface="方正小标宋简体" pitchFamily="2" charset="-122"/>
                  <a:ea typeface="方正小标宋简体" pitchFamily="2" charset="-122"/>
                </a:rPr>
                <a:t>.</a:t>
              </a:r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 flipV="1">
              <a:off x="758" y="1025"/>
              <a:ext cx="1270" cy="0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486" y="753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 b="1">
                  <a:solidFill>
                    <a:schemeClr val="tx1"/>
                  </a:solidFill>
                  <a:latin typeface="方正小标宋简体" pitchFamily="2" charset="-122"/>
                  <a:ea typeface="方正小标宋简体" pitchFamily="2" charset="-122"/>
                </a:rPr>
                <a:t>D</a:t>
              </a: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2028" y="798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 b="1">
                  <a:solidFill>
                    <a:schemeClr val="tx1"/>
                  </a:solidFill>
                  <a:latin typeface="方正小标宋简体" pitchFamily="2" charset="-122"/>
                  <a:ea typeface="方正小标宋简体" pitchFamily="2" charset="-122"/>
                </a:rPr>
                <a:t>E</a:t>
              </a:r>
            </a:p>
          </p:txBody>
        </p:sp>
      </p:grp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3357563"/>
            <a:ext cx="2622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方正小标宋简体" pitchFamily="2" charset="-122"/>
                <a:ea typeface="方正小标宋简体" pitchFamily="2" charset="-122"/>
              </a:rPr>
              <a:t>DE</a:t>
            </a:r>
            <a:r>
              <a:rPr lang="zh-CN" altLang="en-US" sz="3200" b="1">
                <a:solidFill>
                  <a:srgbClr val="FF0000"/>
                </a:solidFill>
                <a:latin typeface="方正小标宋简体" pitchFamily="2" charset="-122"/>
                <a:ea typeface="方正小标宋简体" pitchFamily="2" charset="-122"/>
              </a:rPr>
              <a:t>和边</a:t>
            </a:r>
            <a:r>
              <a:rPr lang="en-US" altLang="zh-CN" sz="3200" b="1">
                <a:solidFill>
                  <a:srgbClr val="FF0000"/>
                </a:solidFill>
                <a:latin typeface="方正小标宋简体" pitchFamily="2" charset="-122"/>
                <a:ea typeface="方正小标宋简体" pitchFamily="2" charset="-122"/>
              </a:rPr>
              <a:t>BC</a:t>
            </a:r>
            <a:r>
              <a:rPr lang="zh-CN" altLang="en-US" sz="3200" b="1">
                <a:solidFill>
                  <a:srgbClr val="FF0000"/>
                </a:solidFill>
                <a:latin typeface="方正小标宋简体" pitchFamily="2" charset="-122"/>
                <a:ea typeface="方正小标宋简体" pitchFamily="2" charset="-122"/>
              </a:rPr>
              <a:t>关系</a:t>
            </a:r>
          </a:p>
        </p:txBody>
      </p:sp>
      <p:sp>
        <p:nvSpPr>
          <p:cNvPr id="18446" name="AutoShape 14"/>
          <p:cNvSpPr/>
          <p:nvPr/>
        </p:nvSpPr>
        <p:spPr bwMode="auto">
          <a:xfrm>
            <a:off x="2700338" y="3213100"/>
            <a:ext cx="236537" cy="990600"/>
          </a:xfrm>
          <a:prstGeom prst="leftBrace">
            <a:avLst>
              <a:gd name="adj1" fmla="val 34899"/>
              <a:gd name="adj2" fmla="val 50000"/>
            </a:avLst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843213" y="2924175"/>
            <a:ext cx="2120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>
                <a:solidFill>
                  <a:schemeClr val="tx1"/>
                </a:solidFill>
              </a:rPr>
              <a:t>位置关系：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572000" y="2924175"/>
            <a:ext cx="1981200" cy="5794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DE∥BC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2916238" y="3860800"/>
            <a:ext cx="1962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800" b="1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数量关系：</a:t>
            </a:r>
          </a:p>
        </p:txBody>
      </p:sp>
      <p:grpSp>
        <p:nvGrpSpPr>
          <p:cNvPr id="18450" name="Group 18"/>
          <p:cNvGrpSpPr/>
          <p:nvPr/>
        </p:nvGrpSpPr>
        <p:grpSpPr bwMode="auto">
          <a:xfrm>
            <a:off x="4643438" y="3716338"/>
            <a:ext cx="2209800" cy="981075"/>
            <a:chOff x="0" y="0"/>
            <a:chExt cx="1392" cy="720"/>
          </a:xfrm>
        </p:grpSpPr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0" y="192"/>
              <a:ext cx="1392" cy="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FF0000"/>
                  </a:solidFill>
                </a:rPr>
                <a:t>DE=</a:t>
              </a:r>
              <a:r>
                <a:rPr lang="en-US" altLang="zh-CN" sz="3200" b="1"/>
                <a:t>     </a:t>
              </a:r>
              <a:r>
                <a:rPr lang="en-US" altLang="zh-CN" sz="3200" b="1">
                  <a:solidFill>
                    <a:srgbClr val="FF0000"/>
                  </a:solidFill>
                </a:rPr>
                <a:t>BC</a:t>
              </a:r>
            </a:p>
          </p:txBody>
        </p:sp>
        <p:graphicFrame>
          <p:nvGraphicFramePr>
            <p:cNvPr id="18452" name="Object 20"/>
            <p:cNvGraphicFramePr>
              <a:graphicFrameLocks noChangeAspect="1"/>
            </p:cNvGraphicFramePr>
            <p:nvPr/>
          </p:nvGraphicFramePr>
          <p:xfrm>
            <a:off x="576" y="0"/>
            <a:ext cx="286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2" r:id="rId3" imgW="152400" imgH="394335" progId="Equation.3">
                    <p:embed/>
                  </p:oleObj>
                </mc:Choice>
                <mc:Fallback>
                  <p:oleObj r:id="rId3" imgW="152400" imgH="394335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0"/>
                          <a:ext cx="286" cy="720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333375"/>
            <a:ext cx="8167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US" sz="3600" b="1" dirty="0">
                <a:solidFill>
                  <a:srgbClr val="FFFF00"/>
                </a:solidFill>
              </a:rPr>
              <a:t>合作探究二</a:t>
            </a:r>
            <a:r>
              <a:rPr lang="zh-CN" altLang="en-US" sz="3200" dirty="0">
                <a:solidFill>
                  <a:schemeClr val="tx1"/>
                </a:solidFill>
              </a:rPr>
              <a:t>三角形中位线性质（师友互助）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5" grpId="0" autoUpdateAnimBg="0"/>
      <p:bldP spid="18446" grpId="0" animBg="1"/>
      <p:bldP spid="18447" grpId="0" autoUpdateAnimBg="0"/>
      <p:bldP spid="18448" grpId="0" animBg="1" autoUpdateAnimBg="0"/>
      <p:bldP spid="1844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468313" y="188913"/>
            <a:ext cx="2232025" cy="576262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3881438" y="3927475"/>
            <a:ext cx="121443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grpSp>
        <p:nvGrpSpPr>
          <p:cNvPr id="19459" name="Group 3"/>
          <p:cNvGrpSpPr/>
          <p:nvPr/>
        </p:nvGrpSpPr>
        <p:grpSpPr bwMode="auto">
          <a:xfrm>
            <a:off x="2339975" y="2636838"/>
            <a:ext cx="3481388" cy="3155950"/>
            <a:chOff x="0" y="0"/>
            <a:chExt cx="2193" cy="1988"/>
          </a:xfrm>
        </p:grpSpPr>
        <p:sp>
          <p:nvSpPr>
            <p:cNvPr id="19460" name="AutoShape 4"/>
            <p:cNvSpPr>
              <a:spLocks noChangeArrowheads="1"/>
            </p:cNvSpPr>
            <p:nvPr/>
          </p:nvSpPr>
          <p:spPr bwMode="auto">
            <a:xfrm>
              <a:off x="317" y="255"/>
              <a:ext cx="1527" cy="1541"/>
            </a:xfrm>
            <a:prstGeom prst="triangle">
              <a:avLst>
                <a:gd name="adj" fmla="val 74505"/>
              </a:avLst>
            </a:prstGeom>
            <a:solidFill>
              <a:srgbClr val="FC040A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1179" y="0"/>
              <a:ext cx="43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CC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0" y="1661"/>
              <a:ext cx="43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CC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1859" y="1661"/>
              <a:ext cx="3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CC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1"/>
                  </a:solidFill>
                </a:rPr>
                <a:t>C</a:t>
              </a:r>
            </a:p>
          </p:txBody>
        </p:sp>
      </p:grpSp>
      <p:grpSp>
        <p:nvGrpSpPr>
          <p:cNvPr id="19464" name="Group 8"/>
          <p:cNvGrpSpPr/>
          <p:nvPr/>
        </p:nvGrpSpPr>
        <p:grpSpPr bwMode="auto">
          <a:xfrm rot="720034">
            <a:off x="3779838" y="3068638"/>
            <a:ext cx="2403475" cy="2425700"/>
            <a:chOff x="0" y="0"/>
            <a:chExt cx="1514" cy="1528"/>
          </a:xfrm>
        </p:grpSpPr>
        <p:sp>
          <p:nvSpPr>
            <p:cNvPr id="19465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758" cy="765"/>
            </a:xfrm>
            <a:prstGeom prst="triangle">
              <a:avLst>
                <a:gd name="adj" fmla="val 73343"/>
              </a:avLst>
            </a:prstGeom>
            <a:solidFill>
              <a:srgbClr val="FF0000">
                <a:alpha val="50000"/>
              </a:srgbClr>
            </a:solidFill>
            <a:ln w="28575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9466" name="AutoShape 10"/>
            <p:cNvSpPr>
              <a:spLocks noChangeArrowheads="1"/>
            </p:cNvSpPr>
            <p:nvPr/>
          </p:nvSpPr>
          <p:spPr bwMode="auto">
            <a:xfrm rot="10800000">
              <a:off x="756" y="763"/>
              <a:ext cx="758" cy="765"/>
            </a:xfrm>
            <a:prstGeom prst="triangle">
              <a:avLst>
                <a:gd name="adj" fmla="val 7334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084888" y="4005263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F</a:t>
            </a:r>
          </a:p>
        </p:txBody>
      </p:sp>
      <p:pic>
        <p:nvPicPr>
          <p:cNvPr id="19468" name="Picture 12" descr="js2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7650"/>
            <a:ext cx="50387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9" name="Picture 13" descr="js2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5275" y="6597650"/>
            <a:ext cx="50387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70" name="Group 14"/>
          <p:cNvGrpSpPr/>
          <p:nvPr/>
        </p:nvGrpSpPr>
        <p:grpSpPr bwMode="auto">
          <a:xfrm rot="2195233">
            <a:off x="3779838" y="3068638"/>
            <a:ext cx="2403475" cy="2425700"/>
            <a:chOff x="0" y="0"/>
            <a:chExt cx="1514" cy="1528"/>
          </a:xfrm>
        </p:grpSpPr>
        <p:sp>
          <p:nvSpPr>
            <p:cNvPr id="19471" name="AutoShape 15"/>
            <p:cNvSpPr>
              <a:spLocks noChangeArrowheads="1"/>
            </p:cNvSpPr>
            <p:nvPr/>
          </p:nvSpPr>
          <p:spPr bwMode="auto">
            <a:xfrm>
              <a:off x="0" y="0"/>
              <a:ext cx="758" cy="765"/>
            </a:xfrm>
            <a:prstGeom prst="triangle">
              <a:avLst>
                <a:gd name="adj" fmla="val 73343"/>
              </a:avLst>
            </a:prstGeom>
            <a:solidFill>
              <a:srgbClr val="FF0000">
                <a:alpha val="50000"/>
              </a:srgbClr>
            </a:solidFill>
            <a:ln w="28575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9472" name="AutoShape 16"/>
            <p:cNvSpPr>
              <a:spLocks noChangeArrowheads="1"/>
            </p:cNvSpPr>
            <p:nvPr/>
          </p:nvSpPr>
          <p:spPr bwMode="auto">
            <a:xfrm rot="10800000">
              <a:off x="756" y="763"/>
              <a:ext cx="758" cy="765"/>
            </a:xfrm>
            <a:prstGeom prst="triangle">
              <a:avLst>
                <a:gd name="adj" fmla="val 7334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19473" name="Group 17"/>
          <p:cNvGrpSpPr/>
          <p:nvPr/>
        </p:nvGrpSpPr>
        <p:grpSpPr bwMode="auto">
          <a:xfrm rot="3985647">
            <a:off x="3790950" y="3057526"/>
            <a:ext cx="2403475" cy="2425700"/>
            <a:chOff x="0" y="0"/>
            <a:chExt cx="1514" cy="1528"/>
          </a:xfrm>
        </p:grpSpPr>
        <p:sp>
          <p:nvSpPr>
            <p:cNvPr id="19474" name="AutoShape 18"/>
            <p:cNvSpPr>
              <a:spLocks noChangeArrowheads="1"/>
            </p:cNvSpPr>
            <p:nvPr/>
          </p:nvSpPr>
          <p:spPr bwMode="auto">
            <a:xfrm>
              <a:off x="0" y="0"/>
              <a:ext cx="758" cy="765"/>
            </a:xfrm>
            <a:prstGeom prst="triangle">
              <a:avLst>
                <a:gd name="adj" fmla="val 73343"/>
              </a:avLst>
            </a:prstGeom>
            <a:solidFill>
              <a:srgbClr val="FF0000">
                <a:alpha val="50000"/>
              </a:srgbClr>
            </a:solidFill>
            <a:ln w="28575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9475" name="AutoShape 19"/>
            <p:cNvSpPr>
              <a:spLocks noChangeArrowheads="1"/>
            </p:cNvSpPr>
            <p:nvPr/>
          </p:nvSpPr>
          <p:spPr bwMode="auto">
            <a:xfrm rot="10800000">
              <a:off x="756" y="763"/>
              <a:ext cx="758" cy="765"/>
            </a:xfrm>
            <a:prstGeom prst="triangle">
              <a:avLst>
                <a:gd name="adj" fmla="val 7334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19476" name="Group 20"/>
          <p:cNvGrpSpPr/>
          <p:nvPr/>
        </p:nvGrpSpPr>
        <p:grpSpPr bwMode="auto">
          <a:xfrm rot="6038889">
            <a:off x="3790950" y="3057526"/>
            <a:ext cx="2403475" cy="2425700"/>
            <a:chOff x="0" y="0"/>
            <a:chExt cx="1514" cy="1528"/>
          </a:xfrm>
        </p:grpSpPr>
        <p:sp>
          <p:nvSpPr>
            <p:cNvPr id="19477" name="AutoShape 21"/>
            <p:cNvSpPr>
              <a:spLocks noChangeArrowheads="1"/>
            </p:cNvSpPr>
            <p:nvPr/>
          </p:nvSpPr>
          <p:spPr bwMode="auto">
            <a:xfrm>
              <a:off x="0" y="0"/>
              <a:ext cx="758" cy="765"/>
            </a:xfrm>
            <a:prstGeom prst="triangle">
              <a:avLst>
                <a:gd name="adj" fmla="val 73343"/>
              </a:avLst>
            </a:prstGeom>
            <a:solidFill>
              <a:srgbClr val="FF0000">
                <a:alpha val="50000"/>
              </a:srgbClr>
            </a:solidFill>
            <a:ln w="28575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9478" name="AutoShape 22"/>
            <p:cNvSpPr>
              <a:spLocks noChangeArrowheads="1"/>
            </p:cNvSpPr>
            <p:nvPr/>
          </p:nvSpPr>
          <p:spPr bwMode="auto">
            <a:xfrm rot="10800000">
              <a:off x="756" y="763"/>
              <a:ext cx="758" cy="765"/>
            </a:xfrm>
            <a:prstGeom prst="triangle">
              <a:avLst>
                <a:gd name="adj" fmla="val 7334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19479" name="Group 23"/>
          <p:cNvGrpSpPr/>
          <p:nvPr/>
        </p:nvGrpSpPr>
        <p:grpSpPr bwMode="auto">
          <a:xfrm rot="7799887">
            <a:off x="3790950" y="3057526"/>
            <a:ext cx="2403475" cy="2425700"/>
            <a:chOff x="0" y="0"/>
            <a:chExt cx="1514" cy="1528"/>
          </a:xfrm>
        </p:grpSpPr>
        <p:sp>
          <p:nvSpPr>
            <p:cNvPr id="19480" name="AutoShape 24"/>
            <p:cNvSpPr>
              <a:spLocks noChangeArrowheads="1"/>
            </p:cNvSpPr>
            <p:nvPr/>
          </p:nvSpPr>
          <p:spPr bwMode="auto">
            <a:xfrm>
              <a:off x="0" y="0"/>
              <a:ext cx="758" cy="765"/>
            </a:xfrm>
            <a:prstGeom prst="triangle">
              <a:avLst>
                <a:gd name="adj" fmla="val 73343"/>
              </a:avLst>
            </a:prstGeom>
            <a:solidFill>
              <a:srgbClr val="FF0000">
                <a:alpha val="50000"/>
              </a:srgbClr>
            </a:solidFill>
            <a:ln w="28575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9481" name="AutoShape 25"/>
            <p:cNvSpPr>
              <a:spLocks noChangeArrowheads="1"/>
            </p:cNvSpPr>
            <p:nvPr/>
          </p:nvSpPr>
          <p:spPr bwMode="auto">
            <a:xfrm rot="10800000">
              <a:off x="756" y="763"/>
              <a:ext cx="758" cy="765"/>
            </a:xfrm>
            <a:prstGeom prst="triangle">
              <a:avLst>
                <a:gd name="adj" fmla="val 7334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19482" name="Group 26"/>
          <p:cNvGrpSpPr/>
          <p:nvPr/>
        </p:nvGrpSpPr>
        <p:grpSpPr bwMode="auto">
          <a:xfrm rot="9771310">
            <a:off x="3779838" y="3068638"/>
            <a:ext cx="2403475" cy="2425700"/>
            <a:chOff x="0" y="0"/>
            <a:chExt cx="1514" cy="1528"/>
          </a:xfrm>
        </p:grpSpPr>
        <p:sp>
          <p:nvSpPr>
            <p:cNvPr id="19483" name="AutoShape 27"/>
            <p:cNvSpPr>
              <a:spLocks noChangeArrowheads="1"/>
            </p:cNvSpPr>
            <p:nvPr/>
          </p:nvSpPr>
          <p:spPr bwMode="auto">
            <a:xfrm>
              <a:off x="0" y="0"/>
              <a:ext cx="758" cy="765"/>
            </a:xfrm>
            <a:prstGeom prst="triangle">
              <a:avLst>
                <a:gd name="adj" fmla="val 73343"/>
              </a:avLst>
            </a:prstGeom>
            <a:solidFill>
              <a:srgbClr val="FF0000">
                <a:alpha val="50000"/>
              </a:srgbClr>
            </a:solidFill>
            <a:ln w="28575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9484" name="AutoShape 28"/>
            <p:cNvSpPr>
              <a:spLocks noChangeArrowheads="1"/>
            </p:cNvSpPr>
            <p:nvPr/>
          </p:nvSpPr>
          <p:spPr bwMode="auto">
            <a:xfrm rot="10800000">
              <a:off x="756" y="763"/>
              <a:ext cx="758" cy="765"/>
            </a:xfrm>
            <a:prstGeom prst="triangle">
              <a:avLst>
                <a:gd name="adj" fmla="val 7334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19485" name="Group 29"/>
          <p:cNvGrpSpPr/>
          <p:nvPr/>
        </p:nvGrpSpPr>
        <p:grpSpPr bwMode="auto">
          <a:xfrm rot="10800000">
            <a:off x="3779838" y="3068638"/>
            <a:ext cx="2403475" cy="2425700"/>
            <a:chOff x="0" y="0"/>
            <a:chExt cx="1514" cy="1528"/>
          </a:xfrm>
        </p:grpSpPr>
        <p:sp>
          <p:nvSpPr>
            <p:cNvPr id="19486" name="AutoShape 30"/>
            <p:cNvSpPr>
              <a:spLocks noChangeArrowheads="1"/>
            </p:cNvSpPr>
            <p:nvPr/>
          </p:nvSpPr>
          <p:spPr bwMode="auto">
            <a:xfrm>
              <a:off x="0" y="0"/>
              <a:ext cx="758" cy="765"/>
            </a:xfrm>
            <a:prstGeom prst="triangle">
              <a:avLst>
                <a:gd name="adj" fmla="val 73343"/>
              </a:avLst>
            </a:prstGeom>
            <a:solidFill>
              <a:srgbClr val="00FF00">
                <a:alpha val="50000"/>
              </a:srgbClr>
            </a:solidFill>
            <a:ln w="28575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9487" name="AutoShape 31"/>
            <p:cNvSpPr>
              <a:spLocks noChangeArrowheads="1"/>
            </p:cNvSpPr>
            <p:nvPr/>
          </p:nvSpPr>
          <p:spPr bwMode="auto">
            <a:xfrm rot="10800000">
              <a:off x="756" y="763"/>
              <a:ext cx="758" cy="765"/>
            </a:xfrm>
            <a:prstGeom prst="triangle">
              <a:avLst>
                <a:gd name="adj" fmla="val 73343"/>
              </a:avLst>
            </a:prstGeom>
            <a:solidFill>
              <a:srgbClr val="FF33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19488" name="Group 32"/>
          <p:cNvGrpSpPr/>
          <p:nvPr/>
        </p:nvGrpSpPr>
        <p:grpSpPr bwMode="auto">
          <a:xfrm rot="13339491">
            <a:off x="6726238" y="1341438"/>
            <a:ext cx="2417762" cy="2425700"/>
            <a:chOff x="0" y="0"/>
            <a:chExt cx="1514" cy="1528"/>
          </a:xfrm>
        </p:grpSpPr>
        <p:sp>
          <p:nvSpPr>
            <p:cNvPr id="19489" name="AutoShape 33"/>
            <p:cNvSpPr>
              <a:spLocks noChangeArrowheads="1"/>
            </p:cNvSpPr>
            <p:nvPr/>
          </p:nvSpPr>
          <p:spPr bwMode="auto">
            <a:xfrm>
              <a:off x="0" y="0"/>
              <a:ext cx="758" cy="765"/>
            </a:xfrm>
            <a:prstGeom prst="triangle">
              <a:avLst>
                <a:gd name="adj" fmla="val 7334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9490" name="AutoShape 34"/>
            <p:cNvSpPr>
              <a:spLocks noChangeArrowheads="1"/>
            </p:cNvSpPr>
            <p:nvPr/>
          </p:nvSpPr>
          <p:spPr bwMode="auto">
            <a:xfrm rot="10800000">
              <a:off x="756" y="763"/>
              <a:ext cx="758" cy="765"/>
            </a:xfrm>
            <a:prstGeom prst="triangle">
              <a:avLst>
                <a:gd name="adj" fmla="val 7334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19491" name="Group 35"/>
          <p:cNvGrpSpPr/>
          <p:nvPr/>
        </p:nvGrpSpPr>
        <p:grpSpPr bwMode="auto">
          <a:xfrm>
            <a:off x="3276600" y="3860800"/>
            <a:ext cx="2190750" cy="588963"/>
            <a:chOff x="0" y="0"/>
            <a:chExt cx="1380" cy="371"/>
          </a:xfrm>
        </p:grpSpPr>
        <p:sp>
          <p:nvSpPr>
            <p:cNvPr id="19492" name="Text Box 36"/>
            <p:cNvSpPr txBox="1">
              <a:spLocks noChangeArrowheads="1"/>
            </p:cNvSpPr>
            <p:nvPr/>
          </p:nvSpPr>
          <p:spPr bwMode="auto">
            <a:xfrm>
              <a:off x="998" y="0"/>
              <a:ext cx="38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CC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FF"/>
                  </a:solidFill>
                </a:rPr>
                <a:t>E</a:t>
              </a:r>
            </a:p>
          </p:txBody>
        </p:sp>
        <p:sp>
          <p:nvSpPr>
            <p:cNvPr id="19493" name="Text Box 37"/>
            <p:cNvSpPr txBox="1">
              <a:spLocks noChangeArrowheads="1"/>
            </p:cNvSpPr>
            <p:nvPr/>
          </p:nvSpPr>
          <p:spPr bwMode="auto">
            <a:xfrm>
              <a:off x="0" y="45"/>
              <a:ext cx="33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CC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19494" name="Line 38"/>
            <p:cNvSpPr>
              <a:spLocks noChangeShapeType="1"/>
            </p:cNvSpPr>
            <p:nvPr/>
          </p:nvSpPr>
          <p:spPr bwMode="auto">
            <a:xfrm>
              <a:off x="318" y="272"/>
              <a:ext cx="725" cy="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827088" y="908050"/>
            <a:ext cx="7775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zh-CN" altLang="en-US" sz="3200" b="1" dirty="0">
                <a:solidFill>
                  <a:schemeClr val="tx1"/>
                </a:solidFill>
              </a:rPr>
              <a:t>四边形</a:t>
            </a:r>
            <a:r>
              <a:rPr lang="en-US" altLang="zh-CN" sz="3200" b="1" dirty="0">
                <a:solidFill>
                  <a:schemeClr val="tx1"/>
                </a:solidFill>
              </a:rPr>
              <a:t>BCFD</a:t>
            </a:r>
            <a:r>
              <a:rPr lang="zh-CN" altLang="en-US" sz="3200" b="1" dirty="0">
                <a:solidFill>
                  <a:schemeClr val="tx1"/>
                </a:solidFill>
              </a:rPr>
              <a:t>是平行四边形吗？为什么？</a:t>
            </a:r>
          </a:p>
        </p:txBody>
      </p:sp>
      <p:grpSp>
        <p:nvGrpSpPr>
          <p:cNvPr id="19505" name="Group 49"/>
          <p:cNvGrpSpPr/>
          <p:nvPr/>
        </p:nvGrpSpPr>
        <p:grpSpPr bwMode="auto">
          <a:xfrm rot="5025297">
            <a:off x="3790950" y="3057526"/>
            <a:ext cx="2403475" cy="2425700"/>
            <a:chOff x="0" y="0"/>
            <a:chExt cx="1514" cy="1528"/>
          </a:xfrm>
        </p:grpSpPr>
        <p:sp>
          <p:nvSpPr>
            <p:cNvPr id="19506" name="AutoShape 50"/>
            <p:cNvSpPr>
              <a:spLocks noChangeArrowheads="1"/>
            </p:cNvSpPr>
            <p:nvPr/>
          </p:nvSpPr>
          <p:spPr bwMode="auto">
            <a:xfrm>
              <a:off x="0" y="0"/>
              <a:ext cx="758" cy="765"/>
            </a:xfrm>
            <a:prstGeom prst="triangle">
              <a:avLst>
                <a:gd name="adj" fmla="val 73343"/>
              </a:avLst>
            </a:prstGeom>
            <a:solidFill>
              <a:srgbClr val="FF0000">
                <a:alpha val="50000"/>
              </a:srgbClr>
            </a:solidFill>
            <a:ln w="28575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9507" name="AutoShape 51"/>
            <p:cNvSpPr>
              <a:spLocks noChangeArrowheads="1"/>
            </p:cNvSpPr>
            <p:nvPr/>
          </p:nvSpPr>
          <p:spPr bwMode="auto">
            <a:xfrm rot="10800000">
              <a:off x="756" y="763"/>
              <a:ext cx="758" cy="765"/>
            </a:xfrm>
            <a:prstGeom prst="triangle">
              <a:avLst>
                <a:gd name="adj" fmla="val 7334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1403350" y="1844675"/>
            <a:ext cx="1722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DE∥BC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grpSp>
        <p:nvGrpSpPr>
          <p:cNvPr id="19510" name="Group 54"/>
          <p:cNvGrpSpPr/>
          <p:nvPr/>
        </p:nvGrpSpPr>
        <p:grpSpPr bwMode="auto">
          <a:xfrm>
            <a:off x="3276600" y="1557338"/>
            <a:ext cx="2209800" cy="981075"/>
            <a:chOff x="0" y="0"/>
            <a:chExt cx="1392" cy="720"/>
          </a:xfrm>
        </p:grpSpPr>
        <p:sp>
          <p:nvSpPr>
            <p:cNvPr id="19511" name="Text Box 55"/>
            <p:cNvSpPr txBox="1">
              <a:spLocks noChangeArrowheads="1"/>
            </p:cNvSpPr>
            <p:nvPr/>
          </p:nvSpPr>
          <p:spPr bwMode="auto">
            <a:xfrm>
              <a:off x="0" y="192"/>
              <a:ext cx="1392" cy="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FF0000"/>
                  </a:solidFill>
                </a:rPr>
                <a:t>DE=</a:t>
              </a:r>
              <a:r>
                <a:rPr lang="en-US" altLang="zh-CN" sz="3200" b="1"/>
                <a:t>     </a:t>
              </a:r>
              <a:r>
                <a:rPr lang="en-US" altLang="zh-CN" sz="3200" b="1">
                  <a:solidFill>
                    <a:srgbClr val="FF0000"/>
                  </a:solidFill>
                </a:rPr>
                <a:t>BC</a:t>
              </a:r>
              <a:endParaRPr lang="zh-CN" altLang="en-US" sz="3200" b="1">
                <a:solidFill>
                  <a:srgbClr val="FF0000"/>
                </a:solidFill>
              </a:endParaRPr>
            </a:p>
          </p:txBody>
        </p:sp>
        <p:graphicFrame>
          <p:nvGraphicFramePr>
            <p:cNvPr id="19512" name="Object 56"/>
            <p:cNvGraphicFramePr>
              <a:graphicFrameLocks noChangeAspect="1"/>
            </p:cNvGraphicFramePr>
            <p:nvPr/>
          </p:nvGraphicFramePr>
          <p:xfrm>
            <a:off x="576" y="0"/>
            <a:ext cx="286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23" r:id="rId4" imgW="152400" imgH="394335" progId="Equation.3">
                    <p:embed/>
                  </p:oleObj>
                </mc:Choice>
                <mc:Fallback>
                  <p:oleObj r:id="rId4" imgW="152400" imgH="394335" progId="Equation.3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0"/>
                          <a:ext cx="286" cy="720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513" name="Text Box 57"/>
          <p:cNvSpPr txBox="1">
            <a:spLocks noChangeArrowheads="1"/>
          </p:cNvSpPr>
          <p:nvPr/>
        </p:nvSpPr>
        <p:spPr bwMode="auto">
          <a:xfrm>
            <a:off x="5219700" y="1773238"/>
            <a:ext cx="1584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吗</a:t>
            </a:r>
            <a:r>
              <a:rPr lang="zh-CN" altLang="en-US" sz="3200" b="1">
                <a:solidFill>
                  <a:srgbClr val="FF3300"/>
                </a:solidFill>
              </a:rPr>
              <a:t>？</a:t>
            </a:r>
          </a:p>
        </p:txBody>
      </p:sp>
      <p:sp>
        <p:nvSpPr>
          <p:cNvPr id="19514" name="Rectangle 58"/>
          <p:cNvSpPr>
            <a:spLocks noChangeArrowheads="1"/>
          </p:cNvSpPr>
          <p:nvPr/>
        </p:nvSpPr>
        <p:spPr bwMode="auto">
          <a:xfrm>
            <a:off x="323850" y="115888"/>
            <a:ext cx="8167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US" sz="3600" b="1" dirty="0">
                <a:solidFill>
                  <a:srgbClr val="FFFF00"/>
                </a:solidFill>
              </a:rPr>
              <a:t>合作探究二</a:t>
            </a:r>
            <a:r>
              <a:rPr lang="zh-CN" altLang="en-US" sz="3200" dirty="0">
                <a:solidFill>
                  <a:schemeClr val="tx1"/>
                </a:solidFill>
              </a:rPr>
              <a:t>三角形中位线性质（师友互助）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4" grpId="0" autoUpdateAnimBg="0"/>
      <p:bldP spid="19508" grpId="0"/>
      <p:bldP spid="195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38" name="Rectangle 46"/>
          <p:cNvSpPr>
            <a:spLocks noChangeArrowheads="1"/>
          </p:cNvSpPr>
          <p:nvPr/>
        </p:nvSpPr>
        <p:spPr bwMode="auto">
          <a:xfrm>
            <a:off x="179388" y="260350"/>
            <a:ext cx="2232025" cy="576263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7993062" cy="1143000"/>
          </a:xfrm>
        </p:spPr>
        <p:txBody>
          <a:bodyPr/>
          <a:lstStyle/>
          <a:p>
            <a:pPr algn="l"/>
            <a:r>
              <a:rPr lang="zh-CN" altLang="en-US" sz="2400" b="1" dirty="0">
                <a:solidFill>
                  <a:srgbClr val="FF3300"/>
                </a:solidFill>
              </a:rPr>
              <a:t>三角形的中位线平行于第三边，并且等于它的一半．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957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dirty="0"/>
              <a:t>已知：在△</a:t>
            </a:r>
            <a:r>
              <a:rPr lang="en-US" altLang="zh-CN" sz="2000" dirty="0"/>
              <a:t>ABC</a:t>
            </a:r>
            <a:r>
              <a:rPr lang="zh-CN" altLang="en-US" sz="2000" dirty="0"/>
              <a:t>中，</a:t>
            </a:r>
            <a:r>
              <a:rPr lang="en-US" altLang="zh-CN" sz="2000" dirty="0"/>
              <a:t>AD=DB</a:t>
            </a:r>
            <a:r>
              <a:rPr lang="zh-CN" altLang="en-US" sz="2000" dirty="0"/>
              <a:t>，</a:t>
            </a:r>
            <a:r>
              <a:rPr lang="en-US" altLang="zh-CN" sz="2000" dirty="0"/>
              <a:t>AE=EC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dirty="0"/>
              <a:t>求证：</a:t>
            </a:r>
            <a:r>
              <a:rPr lang="en-US" altLang="zh-CN" sz="2000" dirty="0"/>
              <a:t>DE∥BC</a:t>
            </a:r>
            <a:r>
              <a:rPr lang="zh-CN" altLang="en-US" sz="2000" dirty="0"/>
              <a:t>，</a:t>
            </a:r>
            <a:r>
              <a:rPr lang="en-US" altLang="zh-CN" sz="2000" dirty="0"/>
              <a:t>DE=1/2 BC</a:t>
            </a:r>
            <a:r>
              <a:rPr lang="zh-CN" altLang="en-US" sz="2000" dirty="0"/>
              <a:t>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dirty="0"/>
              <a:t>证明：延长</a:t>
            </a:r>
            <a:r>
              <a:rPr lang="en-US" altLang="zh-CN" sz="2000" dirty="0"/>
              <a:t>DE</a:t>
            </a:r>
            <a:r>
              <a:rPr lang="zh-CN" altLang="en-US" sz="2000" dirty="0"/>
              <a:t>到</a:t>
            </a:r>
            <a:r>
              <a:rPr lang="en-US" altLang="zh-CN" sz="2000" dirty="0"/>
              <a:t>F</a:t>
            </a:r>
            <a:r>
              <a:rPr lang="zh-CN" altLang="en-US" sz="2000" dirty="0"/>
              <a:t>，使</a:t>
            </a:r>
            <a:r>
              <a:rPr lang="en-US" altLang="zh-CN" sz="2000" dirty="0"/>
              <a:t>EF=DE</a:t>
            </a:r>
            <a:r>
              <a:rPr lang="zh-CN" altLang="en-US" sz="2000" dirty="0"/>
              <a:t>，连结</a:t>
            </a:r>
            <a:r>
              <a:rPr lang="en-US" altLang="zh-CN" sz="2000" dirty="0"/>
              <a:t>CF</a:t>
            </a:r>
            <a:r>
              <a:rPr lang="zh-CN" altLang="en-US" sz="2000" dirty="0"/>
              <a:t>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dirty="0"/>
              <a:t>∵ </a:t>
            </a:r>
            <a:r>
              <a:rPr lang="en-US" altLang="zh-CN" sz="2000" dirty="0"/>
              <a:t>________</a:t>
            </a:r>
            <a:r>
              <a:rPr lang="zh-CN" altLang="en-US" sz="2000" dirty="0"/>
              <a:t>，∠</a:t>
            </a:r>
            <a:r>
              <a:rPr lang="en-US" altLang="zh-CN" sz="2000" dirty="0"/>
              <a:t>AED=∠CEF</a:t>
            </a:r>
            <a:r>
              <a:rPr lang="zh-CN" altLang="en-US" sz="2000" dirty="0"/>
              <a:t>（对顶角相等），</a:t>
            </a:r>
            <a:r>
              <a:rPr lang="en-US" altLang="zh-CN" sz="2000" dirty="0"/>
              <a:t>ED=EF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dirty="0"/>
              <a:t>∴△ADE≌△CFE</a:t>
            </a:r>
            <a:r>
              <a:rPr lang="zh-CN" altLang="en-US" sz="2000" dirty="0"/>
              <a:t>（</a:t>
            </a:r>
            <a:r>
              <a:rPr lang="en-US" altLang="zh-CN" sz="2000" dirty="0"/>
              <a:t>SAS</a:t>
            </a:r>
            <a:r>
              <a:rPr lang="zh-CN" altLang="en-US" sz="2000" dirty="0"/>
              <a:t>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dirty="0"/>
              <a:t>AD=____</a:t>
            </a:r>
            <a:r>
              <a:rPr lang="zh-CN" altLang="en-US" sz="2000" dirty="0"/>
              <a:t>（全等三角形的对应边相等）</a:t>
            </a:r>
            <a:endParaRPr lang="zh-CN" altLang="en-US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b="1" dirty="0"/>
              <a:t>∠</a:t>
            </a:r>
            <a:r>
              <a:rPr lang="en-US" altLang="zh-CN" sz="2000" dirty="0"/>
              <a:t>ADE=_____</a:t>
            </a:r>
            <a:r>
              <a:rPr lang="zh-CN" altLang="en-US" sz="2000" dirty="0"/>
              <a:t>（全等三角形的对应角相等）</a:t>
            </a:r>
            <a:endParaRPr lang="zh-CN" altLang="en-US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b="1" dirty="0"/>
              <a:t>∴</a:t>
            </a:r>
            <a:r>
              <a:rPr lang="en-US" altLang="zh-CN" sz="2000" dirty="0"/>
              <a:t>AB∥CF</a:t>
            </a:r>
            <a:r>
              <a:rPr lang="zh-CN" altLang="en-US" sz="2000" dirty="0"/>
              <a:t>（内错角相等，两直线平行）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dirty="0"/>
              <a:t>∵</a:t>
            </a:r>
            <a:r>
              <a:rPr lang="en-US" altLang="zh-CN" sz="2000" dirty="0"/>
              <a:t>AD=DB</a:t>
            </a:r>
            <a:r>
              <a:rPr lang="zh-CN" altLang="en-US" sz="2000" dirty="0"/>
              <a:t>，</a:t>
            </a:r>
            <a:r>
              <a:rPr lang="zh-CN" altLang="en-US" sz="2000" b="1" dirty="0"/>
              <a:t>∴</a:t>
            </a:r>
            <a:r>
              <a:rPr lang="en-US" altLang="zh-CN" sz="2000" dirty="0"/>
              <a:t>CF=DB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b="1" dirty="0"/>
              <a:t>∴</a:t>
            </a:r>
            <a:r>
              <a:rPr lang="zh-CN" altLang="en-US" sz="2000" dirty="0"/>
              <a:t>四边形</a:t>
            </a:r>
            <a:r>
              <a:rPr lang="en-US" altLang="zh-CN" sz="2000" dirty="0"/>
              <a:t>BCFD</a:t>
            </a:r>
            <a:r>
              <a:rPr lang="zh-CN" altLang="en-US" sz="2000" dirty="0"/>
              <a:t>是</a:t>
            </a:r>
            <a:r>
              <a:rPr lang="en-US" altLang="zh-CN" sz="2000" dirty="0"/>
              <a:t>________  </a:t>
            </a:r>
            <a:r>
              <a:rPr lang="zh-CN" altLang="en-US" sz="2000" dirty="0"/>
              <a:t>（</a:t>
            </a:r>
            <a:r>
              <a:rPr lang="zh-CN" altLang="en-US" sz="1600" dirty="0"/>
              <a:t>一组对边平行且相等的四边形是平行四边形）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dirty="0"/>
              <a:t>于是</a:t>
            </a:r>
            <a:r>
              <a:rPr lang="en-US" altLang="zh-CN" sz="2000" dirty="0"/>
              <a:t>DF∥BC</a:t>
            </a:r>
            <a:r>
              <a:rPr lang="zh-CN" altLang="en-US" sz="2000" dirty="0"/>
              <a:t>，</a:t>
            </a:r>
            <a:r>
              <a:rPr lang="en-US" altLang="zh-CN" sz="2000" dirty="0"/>
              <a:t>DF=BC</a:t>
            </a:r>
            <a:r>
              <a:rPr lang="zh-CN" altLang="en-US" sz="2000" dirty="0"/>
              <a:t>，即</a:t>
            </a:r>
            <a:r>
              <a:rPr lang="en-US" altLang="zh-CN" sz="2000" dirty="0"/>
              <a:t>_________</a:t>
            </a:r>
            <a:r>
              <a:rPr lang="zh-CN" altLang="en-US" sz="2000" dirty="0"/>
              <a:t>，</a:t>
            </a:r>
            <a:r>
              <a:rPr lang="en-US" altLang="zh-CN" sz="2000" dirty="0"/>
              <a:t>DE=1/2 BC</a:t>
            </a:r>
            <a:r>
              <a:rPr lang="zh-CN" altLang="en-US" sz="2000" dirty="0"/>
              <a:t>。</a:t>
            </a:r>
          </a:p>
        </p:txBody>
      </p:sp>
      <p:grpSp>
        <p:nvGrpSpPr>
          <p:cNvPr id="59396" name="Group 4"/>
          <p:cNvGrpSpPr/>
          <p:nvPr/>
        </p:nvGrpSpPr>
        <p:grpSpPr bwMode="auto">
          <a:xfrm>
            <a:off x="6227763" y="2622550"/>
            <a:ext cx="2592387" cy="1454150"/>
            <a:chOff x="6069" y="10679"/>
            <a:chExt cx="2835" cy="1725"/>
          </a:xfrm>
        </p:grpSpPr>
        <p:grpSp>
          <p:nvGrpSpPr>
            <p:cNvPr id="59397" name="Group 5"/>
            <p:cNvGrpSpPr/>
            <p:nvPr/>
          </p:nvGrpSpPr>
          <p:grpSpPr bwMode="auto">
            <a:xfrm>
              <a:off x="6354" y="10679"/>
              <a:ext cx="2201" cy="1455"/>
              <a:chOff x="6354" y="10679"/>
              <a:chExt cx="2201" cy="1455"/>
            </a:xfrm>
          </p:grpSpPr>
          <p:sp>
            <p:nvSpPr>
              <p:cNvPr id="59398" name="Freeform 6"/>
              <p:cNvSpPr/>
              <p:nvPr/>
            </p:nvSpPr>
            <p:spPr bwMode="auto">
              <a:xfrm>
                <a:off x="6354" y="11033"/>
                <a:ext cx="1620" cy="1092"/>
              </a:xfrm>
              <a:custGeom>
                <a:avLst/>
                <a:gdLst>
                  <a:gd name="T0" fmla="*/ 1260 w 1620"/>
                  <a:gd name="T1" fmla="*/ 0 h 1092"/>
                  <a:gd name="T2" fmla="*/ 0 w 1620"/>
                  <a:gd name="T3" fmla="*/ 1092 h 1092"/>
                  <a:gd name="T4" fmla="*/ 1620 w 1620"/>
                  <a:gd name="T5" fmla="*/ 1092 h 1092"/>
                  <a:gd name="T6" fmla="*/ 1260 w 1620"/>
                  <a:gd name="T7" fmla="*/ 0 h 10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20" h="1092">
                    <a:moveTo>
                      <a:pt x="1260" y="0"/>
                    </a:moveTo>
                    <a:lnTo>
                      <a:pt x="0" y="1092"/>
                    </a:lnTo>
                    <a:lnTo>
                      <a:pt x="1620" y="1092"/>
                    </a:lnTo>
                    <a:lnTo>
                      <a:pt x="126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9399" name="Line 7"/>
              <p:cNvSpPr>
                <a:spLocks noChangeShapeType="1"/>
              </p:cNvSpPr>
              <p:nvPr/>
            </p:nvSpPr>
            <p:spPr bwMode="auto">
              <a:xfrm>
                <a:off x="6954" y="11597"/>
                <a:ext cx="8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9400" name="Freeform 8"/>
              <p:cNvSpPr/>
              <p:nvPr/>
            </p:nvSpPr>
            <p:spPr bwMode="auto">
              <a:xfrm>
                <a:off x="7801" y="11609"/>
                <a:ext cx="754" cy="525"/>
              </a:xfrm>
              <a:custGeom>
                <a:avLst/>
                <a:gdLst>
                  <a:gd name="T0" fmla="*/ 0 w 724"/>
                  <a:gd name="T1" fmla="*/ 0 h 525"/>
                  <a:gd name="T2" fmla="*/ 724 w 724"/>
                  <a:gd name="T3" fmla="*/ 0 h 525"/>
                  <a:gd name="T4" fmla="*/ 181 w 724"/>
                  <a:gd name="T5" fmla="*/ 525 h 525"/>
                  <a:gd name="T6" fmla="*/ 0 w 724"/>
                  <a:gd name="T7" fmla="*/ 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4" h="525">
                    <a:moveTo>
                      <a:pt x="0" y="0"/>
                    </a:moveTo>
                    <a:lnTo>
                      <a:pt x="724" y="0"/>
                    </a:lnTo>
                    <a:lnTo>
                      <a:pt x="181" y="5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rgbClr val="000000"/>
                </a:solidFill>
                <a:prstDash val="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9401" name="Text Box 9"/>
              <p:cNvSpPr txBox="1">
                <a:spLocks noChangeArrowheads="1"/>
              </p:cNvSpPr>
              <p:nvPr/>
            </p:nvSpPr>
            <p:spPr bwMode="auto">
              <a:xfrm>
                <a:off x="7397" y="10679"/>
                <a:ext cx="457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lang="en-US" altLang="zh-CN" sz="1000">
                    <a:solidFill>
                      <a:schemeClr val="tx1"/>
                    </a:solidFill>
                  </a:rPr>
                  <a:t>A</a:t>
                </a:r>
                <a:endParaRPr lang="en-US" altLang="zh-CN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9402" name="Text Box 10"/>
            <p:cNvSpPr txBox="1">
              <a:spLocks noChangeArrowheads="1"/>
            </p:cNvSpPr>
            <p:nvPr/>
          </p:nvSpPr>
          <p:spPr bwMode="auto">
            <a:xfrm>
              <a:off x="6069" y="11969"/>
              <a:ext cx="420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1000">
                  <a:solidFill>
                    <a:schemeClr val="tx1"/>
                  </a:solidFill>
                </a:rPr>
                <a:t>B</a:t>
              </a:r>
              <a:endParaRPr lang="en-US" altLang="zh-CN">
                <a:solidFill>
                  <a:schemeClr val="tx1"/>
                </a:solidFill>
              </a:endParaRPr>
            </a:p>
          </p:txBody>
        </p:sp>
        <p:sp>
          <p:nvSpPr>
            <p:cNvPr id="59403" name="Text Box 11"/>
            <p:cNvSpPr txBox="1">
              <a:spLocks noChangeArrowheads="1"/>
            </p:cNvSpPr>
            <p:nvPr/>
          </p:nvSpPr>
          <p:spPr bwMode="auto">
            <a:xfrm>
              <a:off x="7854" y="12014"/>
              <a:ext cx="420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1000">
                  <a:solidFill>
                    <a:schemeClr val="tx1"/>
                  </a:solidFill>
                </a:rPr>
                <a:t>C</a:t>
              </a:r>
              <a:endParaRPr lang="en-US" altLang="zh-CN">
                <a:solidFill>
                  <a:schemeClr val="tx1"/>
                </a:solidFill>
              </a:endParaRPr>
            </a:p>
          </p:txBody>
        </p:sp>
        <p:sp>
          <p:nvSpPr>
            <p:cNvPr id="59404" name="Text Box 12"/>
            <p:cNvSpPr txBox="1">
              <a:spLocks noChangeArrowheads="1"/>
            </p:cNvSpPr>
            <p:nvPr/>
          </p:nvSpPr>
          <p:spPr bwMode="auto">
            <a:xfrm>
              <a:off x="8484" y="11429"/>
              <a:ext cx="420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1000">
                  <a:solidFill>
                    <a:schemeClr val="tx1"/>
                  </a:solidFill>
                </a:rPr>
                <a:t>F</a:t>
              </a:r>
              <a:endParaRPr lang="en-US" altLang="zh-CN">
                <a:solidFill>
                  <a:schemeClr val="tx1"/>
                </a:solidFill>
              </a:endParaRPr>
            </a:p>
          </p:txBody>
        </p:sp>
        <p:sp>
          <p:nvSpPr>
            <p:cNvPr id="59405" name="Text Box 13"/>
            <p:cNvSpPr txBox="1">
              <a:spLocks noChangeArrowheads="1"/>
            </p:cNvSpPr>
            <p:nvPr/>
          </p:nvSpPr>
          <p:spPr bwMode="auto">
            <a:xfrm>
              <a:off x="6594" y="11354"/>
              <a:ext cx="420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1000">
                  <a:solidFill>
                    <a:schemeClr val="tx1"/>
                  </a:solidFill>
                </a:rPr>
                <a:t>D</a:t>
              </a:r>
              <a:endParaRPr lang="en-US" altLang="zh-CN">
                <a:solidFill>
                  <a:schemeClr val="tx1"/>
                </a:solidFill>
              </a:endParaRPr>
            </a:p>
          </p:txBody>
        </p:sp>
        <p:sp>
          <p:nvSpPr>
            <p:cNvPr id="59406" name="Text Box 14"/>
            <p:cNvSpPr txBox="1">
              <a:spLocks noChangeArrowheads="1"/>
            </p:cNvSpPr>
            <p:nvPr/>
          </p:nvSpPr>
          <p:spPr bwMode="auto">
            <a:xfrm>
              <a:off x="7749" y="11219"/>
              <a:ext cx="420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1000">
                  <a:solidFill>
                    <a:schemeClr val="tx1"/>
                  </a:solidFill>
                </a:rPr>
                <a:t>E</a:t>
              </a:r>
              <a:endParaRPr lang="en-US" altLang="zh-CN">
                <a:solidFill>
                  <a:schemeClr val="tx1"/>
                </a:solidFill>
              </a:endParaRPr>
            </a:p>
          </p:txBody>
        </p:sp>
      </p:grp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1116013" y="2859088"/>
            <a:ext cx="992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0000FF"/>
                </a:solidFill>
              </a:rPr>
              <a:t>AE=CE</a:t>
            </a:r>
            <a:endParaRPr lang="zh-CN" altLang="en-US" sz="2000">
              <a:solidFill>
                <a:srgbClr val="0000FF"/>
              </a:solidFill>
            </a:endParaRPr>
          </a:p>
        </p:txBody>
      </p:sp>
      <p:sp>
        <p:nvSpPr>
          <p:cNvPr id="59433" name="Text Box 41"/>
          <p:cNvSpPr txBox="1">
            <a:spLocks noChangeArrowheads="1"/>
          </p:cNvSpPr>
          <p:nvPr/>
        </p:nvSpPr>
        <p:spPr bwMode="auto">
          <a:xfrm>
            <a:off x="2624138" y="4652963"/>
            <a:ext cx="1462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0000FF"/>
                </a:solidFill>
              </a:rPr>
              <a:t>平行四边形</a:t>
            </a:r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3779838" y="4941888"/>
            <a:ext cx="111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0000FF"/>
                </a:solidFill>
              </a:rPr>
              <a:t>DE∥BC</a:t>
            </a:r>
            <a:endParaRPr lang="zh-CN" altLang="en-US" sz="2000">
              <a:solidFill>
                <a:srgbClr val="0000FF"/>
              </a:solidFill>
            </a:endParaRPr>
          </a:p>
        </p:txBody>
      </p:sp>
      <p:sp>
        <p:nvSpPr>
          <p:cNvPr id="59435" name="Text Box 43"/>
          <p:cNvSpPr txBox="1">
            <a:spLocks noChangeArrowheads="1"/>
          </p:cNvSpPr>
          <p:nvPr/>
        </p:nvSpPr>
        <p:spPr bwMode="auto">
          <a:xfrm>
            <a:off x="1331913" y="34290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0000FF"/>
                </a:solidFill>
              </a:rPr>
              <a:t>CF</a:t>
            </a:r>
            <a:endParaRPr lang="zh-CN" altLang="en-US" sz="2000">
              <a:solidFill>
                <a:srgbClr val="0000FF"/>
              </a:solidFill>
            </a:endParaRPr>
          </a:p>
        </p:txBody>
      </p:sp>
      <p:sp>
        <p:nvSpPr>
          <p:cNvPr id="59436" name="Text Box 44"/>
          <p:cNvSpPr txBox="1">
            <a:spLocks noChangeArrowheads="1"/>
          </p:cNvSpPr>
          <p:nvPr/>
        </p:nvSpPr>
        <p:spPr bwMode="auto">
          <a:xfrm>
            <a:off x="1758950" y="3754438"/>
            <a:ext cx="581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</a:rPr>
              <a:t>∠</a:t>
            </a:r>
            <a:r>
              <a:rPr lang="en-US" altLang="zh-CN" sz="2000">
                <a:solidFill>
                  <a:srgbClr val="0000FF"/>
                </a:solidFill>
              </a:rPr>
              <a:t>F</a:t>
            </a:r>
            <a:endParaRPr lang="zh-CN" altLang="en-US" sz="2000">
              <a:solidFill>
                <a:srgbClr val="0000FF"/>
              </a:solidFill>
            </a:endParaRPr>
          </a:p>
        </p:txBody>
      </p:sp>
      <p:sp>
        <p:nvSpPr>
          <p:cNvPr id="59437" name="Rectangle 45"/>
          <p:cNvSpPr>
            <a:spLocks noChangeArrowheads="1"/>
          </p:cNvSpPr>
          <p:nvPr/>
        </p:nvSpPr>
        <p:spPr bwMode="auto">
          <a:xfrm>
            <a:off x="0" y="195263"/>
            <a:ext cx="8675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zh-CN" altLang="en-US" sz="3600" b="1" dirty="0">
                <a:solidFill>
                  <a:srgbClr val="FFFF00"/>
                </a:solidFill>
              </a:rPr>
              <a:t>合作探究二   </a:t>
            </a:r>
            <a:r>
              <a:rPr lang="zh-CN" altLang="en-US" sz="2800" dirty="0">
                <a:solidFill>
                  <a:schemeClr val="tx1"/>
                </a:solidFill>
              </a:rPr>
              <a:t>三角形中位线性质证明（师友比拼）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32" grpId="0"/>
      <p:bldP spid="59433" grpId="0"/>
      <p:bldP spid="59434" grpId="0"/>
      <p:bldP spid="59435" grpId="0"/>
      <p:bldP spid="594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25538"/>
            <a:ext cx="6913563" cy="17272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 dirty="0">
                <a:solidFill>
                  <a:srgbClr val="FFCC00"/>
                </a:solidFill>
              </a:rPr>
              <a:t>　　</a:t>
            </a:r>
            <a:r>
              <a:rPr lang="zh-CN" altLang="en-US" b="1" dirty="0">
                <a:solidFill>
                  <a:srgbClr val="0000FF"/>
                </a:solidFill>
              </a:rPr>
              <a:t>三角形的中位线平行于第三边，并且等于它的一半</a:t>
            </a:r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496050" y="2863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r:id="rId3" imgW="114300" imgH="215900" progId="Equation.3">
                  <p:embed/>
                </p:oleObj>
              </mc:Choice>
              <mc:Fallback>
                <p:oleObj r:id="rId3" imgW="11430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6050" y="2863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320675"/>
            <a:ext cx="6981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6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知识点归纳</a:t>
            </a:r>
            <a:r>
              <a:rPr lang="en-US" altLang="zh-CN" sz="36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:(</a:t>
            </a:r>
            <a:r>
              <a:rPr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三角形的中位线的性质</a:t>
            </a:r>
            <a:r>
              <a:rPr lang="en-US" altLang="zh-CN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84213" y="2708275"/>
            <a:ext cx="3040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>
                <a:solidFill>
                  <a:srgbClr val="FF3300"/>
                </a:solidFill>
                <a:latin typeface="方正小标宋简体" pitchFamily="2" charset="-122"/>
                <a:ea typeface="方正小标宋简体" pitchFamily="2" charset="-122"/>
              </a:rPr>
              <a:t>用符号语言表示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4448175" y="2522538"/>
            <a:ext cx="3733800" cy="3048000"/>
          </a:xfrm>
          <a:prstGeom prst="triangle">
            <a:avLst>
              <a:gd name="adj" fmla="val 69472"/>
            </a:avLst>
          </a:prstGeom>
          <a:solidFill>
            <a:srgbClr val="00FF00"/>
          </a:solidFill>
          <a:ln w="381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886575" y="1989138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067175" y="5265738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8105775" y="5265738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5435600" y="2925763"/>
            <a:ext cx="7937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9600">
                <a:solidFill>
                  <a:srgbClr val="FF00FF"/>
                </a:solidFill>
                <a:latin typeface="方正小标宋简体" pitchFamily="2" charset="-122"/>
                <a:ea typeface="方正小标宋简体" pitchFamily="2" charset="-122"/>
              </a:rPr>
              <a:t>.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7380288" y="2925763"/>
            <a:ext cx="7937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9600">
                <a:solidFill>
                  <a:srgbClr val="FF00FF"/>
                </a:solidFill>
                <a:latin typeface="方正小标宋简体" pitchFamily="2" charset="-122"/>
                <a:ea typeface="方正小标宋简体" pitchFamily="2" charset="-122"/>
              </a:rPr>
              <a:t>.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5724525" y="4149725"/>
            <a:ext cx="1871663" cy="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5219700" y="3717925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D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7667625" y="3789363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E</a:t>
            </a:r>
          </a:p>
        </p:txBody>
      </p:sp>
      <p:pic>
        <p:nvPicPr>
          <p:cNvPr id="20497" name="Picture 17" descr="js2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6524625"/>
            <a:ext cx="5334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8" name="Picture 18" descr="js2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10000" y="6524625"/>
            <a:ext cx="5334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900113" y="5445125"/>
            <a:ext cx="3168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466725" y="4508500"/>
            <a:ext cx="2422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3300"/>
                </a:solidFill>
              </a:rPr>
              <a:t>∴</a:t>
            </a:r>
            <a:r>
              <a:rPr lang="en-US" altLang="zh-CN"/>
              <a:t> </a:t>
            </a:r>
            <a:r>
              <a:rPr lang="en-US" altLang="zh-CN" sz="3200" b="1">
                <a:solidFill>
                  <a:srgbClr val="FF0000"/>
                </a:solidFill>
              </a:rPr>
              <a:t>DE∥BC</a:t>
            </a:r>
          </a:p>
        </p:txBody>
      </p:sp>
      <p:grpSp>
        <p:nvGrpSpPr>
          <p:cNvPr id="20502" name="Group 22"/>
          <p:cNvGrpSpPr/>
          <p:nvPr/>
        </p:nvGrpSpPr>
        <p:grpSpPr bwMode="auto">
          <a:xfrm>
            <a:off x="827088" y="5300663"/>
            <a:ext cx="2209800" cy="981075"/>
            <a:chOff x="0" y="0"/>
            <a:chExt cx="1392" cy="720"/>
          </a:xfrm>
        </p:grpSpPr>
        <p:sp>
          <p:nvSpPr>
            <p:cNvPr id="20503" name="Text Box 23"/>
            <p:cNvSpPr txBox="1">
              <a:spLocks noChangeArrowheads="1"/>
            </p:cNvSpPr>
            <p:nvPr/>
          </p:nvSpPr>
          <p:spPr bwMode="auto">
            <a:xfrm>
              <a:off x="0" y="192"/>
              <a:ext cx="1392" cy="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FF0000"/>
                  </a:solidFill>
                </a:rPr>
                <a:t>DE=</a:t>
              </a:r>
              <a:r>
                <a:rPr lang="en-US" altLang="zh-CN" sz="3200" b="1"/>
                <a:t>     </a:t>
              </a:r>
              <a:r>
                <a:rPr lang="en-US" altLang="zh-CN" sz="3200" b="1">
                  <a:solidFill>
                    <a:srgbClr val="FF0000"/>
                  </a:solidFill>
                </a:rPr>
                <a:t>BC</a:t>
              </a:r>
            </a:p>
          </p:txBody>
        </p:sp>
        <p:graphicFrame>
          <p:nvGraphicFramePr>
            <p:cNvPr id="20504" name="Object 24"/>
            <p:cNvGraphicFramePr>
              <a:graphicFrameLocks noChangeAspect="1"/>
            </p:cNvGraphicFramePr>
            <p:nvPr/>
          </p:nvGraphicFramePr>
          <p:xfrm>
            <a:off x="576" y="0"/>
            <a:ext cx="286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0" r:id="rId6" imgW="152400" imgH="394335" progId="Equation.3">
                    <p:embed/>
                  </p:oleObj>
                </mc:Choice>
                <mc:Fallback>
                  <p:oleObj r:id="rId6" imgW="152400" imgH="394335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0"/>
                          <a:ext cx="286" cy="720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190500" y="3619500"/>
            <a:ext cx="5237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chemeClr val="tx1"/>
                </a:solidFill>
              </a:rPr>
              <a:t>∵</a:t>
            </a:r>
            <a:r>
              <a:rPr lang="en-US" altLang="zh-CN"/>
              <a:t> </a:t>
            </a:r>
            <a:r>
              <a:rPr lang="en-US" altLang="zh-CN" sz="3600" b="1">
                <a:solidFill>
                  <a:schemeClr val="tx1"/>
                </a:solidFill>
              </a:rPr>
              <a:t>DE</a:t>
            </a:r>
            <a:r>
              <a:rPr lang="zh-CN" altLang="en-US" sz="3600" b="1">
                <a:solidFill>
                  <a:schemeClr val="tx1"/>
                </a:solidFill>
              </a:rPr>
              <a:t>为△</a:t>
            </a:r>
            <a:r>
              <a:rPr lang="en-US" altLang="zh-CN" sz="3600" b="1">
                <a:solidFill>
                  <a:schemeClr val="tx1"/>
                </a:solidFill>
              </a:rPr>
              <a:t>ABC</a:t>
            </a:r>
            <a:r>
              <a:rPr lang="zh-CN" altLang="en-US" sz="3600" b="1">
                <a:solidFill>
                  <a:schemeClr val="tx1"/>
                </a:solidFill>
              </a:rPr>
              <a:t>的中位线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utoUpdateAnimBg="0"/>
      <p:bldP spid="20486" grpId="0" autoUpdateAnimBg="0"/>
      <p:bldP spid="20494" grpId="0" animBg="1"/>
      <p:bldP spid="20501" grpId="0"/>
      <p:bldP spid="2050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1258888" y="188913"/>
            <a:ext cx="2879725" cy="576262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989887" cy="1143000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FFFF00"/>
                </a:solidFill>
              </a:rPr>
              <a:t>跟踪训练一：</a:t>
            </a:r>
            <a:r>
              <a:rPr lang="zh-CN" altLang="en-US" sz="4000" b="1" dirty="0"/>
              <a:t>  （师友互查）</a:t>
            </a:r>
            <a:r>
              <a:rPr lang="zh-CN" altLang="en-US" sz="4000" dirty="0"/>
              <a:t/>
            </a:r>
            <a:br>
              <a:rPr lang="zh-CN" altLang="en-US" sz="4000" dirty="0"/>
            </a:br>
            <a:endParaRPr lang="zh-CN" altLang="en-US" sz="40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497888" cy="4114800"/>
          </a:xfrm>
        </p:spPr>
        <p:txBody>
          <a:bodyPr/>
          <a:lstStyle/>
          <a:p>
            <a:endParaRPr lang="zh-CN" altLang="en-US" dirty="0"/>
          </a:p>
          <a:p>
            <a:pPr>
              <a:buFontTx/>
              <a:buNone/>
            </a:pPr>
            <a:r>
              <a:rPr lang="zh-CN" altLang="en-US" dirty="0"/>
              <a:t>如图，</a:t>
            </a:r>
            <a:r>
              <a:rPr lang="en-US" altLang="zh-CN" dirty="0"/>
              <a:t>A</a:t>
            </a:r>
            <a:r>
              <a:rPr lang="zh-CN" altLang="en-US" dirty="0"/>
              <a:t>、</a:t>
            </a:r>
            <a:r>
              <a:rPr lang="en-US" altLang="zh-CN" dirty="0"/>
              <a:t>B</a:t>
            </a:r>
            <a:r>
              <a:rPr lang="zh-CN" altLang="en-US" dirty="0"/>
              <a:t>两点被建筑物阻隔，为测量 </a:t>
            </a:r>
            <a:r>
              <a:rPr lang="en-US" altLang="zh-CN" dirty="0"/>
              <a:t>AB</a:t>
            </a:r>
          </a:p>
          <a:p>
            <a:pPr>
              <a:buFontTx/>
              <a:buNone/>
            </a:pPr>
            <a:r>
              <a:rPr lang="zh-CN" altLang="en-US" dirty="0"/>
              <a:t>两点间的距离，在地面上选一点</a:t>
            </a:r>
            <a:r>
              <a:rPr lang="en-US" altLang="zh-CN" dirty="0"/>
              <a:t>C</a:t>
            </a:r>
            <a:r>
              <a:rPr lang="zh-CN" altLang="en-US" dirty="0"/>
              <a:t>，连接</a:t>
            </a:r>
            <a:r>
              <a:rPr lang="en-US" altLang="zh-CN" dirty="0"/>
              <a:t>CA</a:t>
            </a:r>
          </a:p>
          <a:p>
            <a:pPr>
              <a:buFontTx/>
              <a:buNone/>
            </a:pPr>
            <a:r>
              <a:rPr lang="zh-CN" altLang="en-US" dirty="0"/>
              <a:t>和</a:t>
            </a:r>
            <a:r>
              <a:rPr lang="en-US" altLang="zh-CN" dirty="0"/>
              <a:t>CB</a:t>
            </a:r>
            <a:r>
              <a:rPr lang="zh-CN" altLang="en-US" dirty="0"/>
              <a:t>，分别取</a:t>
            </a:r>
            <a:r>
              <a:rPr lang="en-US" altLang="zh-CN" dirty="0"/>
              <a:t>CA</a:t>
            </a:r>
            <a:r>
              <a:rPr lang="zh-CN" altLang="en-US" dirty="0"/>
              <a:t>和</a:t>
            </a:r>
            <a:r>
              <a:rPr lang="en-US" altLang="zh-CN" dirty="0"/>
              <a:t>CB</a:t>
            </a:r>
            <a:r>
              <a:rPr lang="zh-CN" altLang="en-US" dirty="0"/>
              <a:t>的中点</a:t>
            </a:r>
            <a:r>
              <a:rPr lang="en-US" altLang="zh-CN" dirty="0"/>
              <a:t>D</a:t>
            </a:r>
            <a:r>
              <a:rPr lang="zh-CN" altLang="en-US" dirty="0"/>
              <a:t>、</a:t>
            </a:r>
            <a:r>
              <a:rPr lang="en-US" altLang="zh-CN" dirty="0"/>
              <a:t>E</a:t>
            </a:r>
            <a:r>
              <a:rPr lang="zh-CN" altLang="en-US" dirty="0"/>
              <a:t>。</a:t>
            </a:r>
          </a:p>
          <a:p>
            <a:pPr>
              <a:buFontTx/>
              <a:buNone/>
            </a:pPr>
            <a:r>
              <a:rPr lang="zh-CN" altLang="en-US" dirty="0"/>
              <a:t>由</a:t>
            </a:r>
            <a:r>
              <a:rPr lang="en-US" altLang="zh-CN" dirty="0"/>
              <a:t>DE</a:t>
            </a:r>
            <a:r>
              <a:rPr lang="zh-CN" altLang="en-US" dirty="0"/>
              <a:t>的长度即可知道</a:t>
            </a:r>
            <a:r>
              <a:rPr lang="en-US" altLang="zh-CN" dirty="0"/>
              <a:t>AB</a:t>
            </a:r>
            <a:r>
              <a:rPr lang="zh-CN" altLang="en-US" dirty="0"/>
              <a:t>两点间的距离。</a:t>
            </a:r>
          </a:p>
          <a:p>
            <a:pPr>
              <a:buFontTx/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）你知道其中的道理吗？</a:t>
            </a:r>
          </a:p>
          <a:p>
            <a:pPr>
              <a:buFontTx/>
              <a:buNone/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）若</a:t>
            </a:r>
            <a:r>
              <a:rPr lang="en-US" altLang="zh-CN" dirty="0"/>
              <a:t>DE</a:t>
            </a:r>
            <a:r>
              <a:rPr lang="zh-CN" altLang="en-US" dirty="0"/>
              <a:t>的长为</a:t>
            </a:r>
            <a:r>
              <a:rPr lang="en-US" altLang="zh-CN" dirty="0"/>
              <a:t>36m</a:t>
            </a:r>
            <a:r>
              <a:rPr lang="zh-CN" altLang="en-US" dirty="0"/>
              <a:t>，求</a:t>
            </a:r>
            <a:r>
              <a:rPr lang="en-US" altLang="zh-CN" dirty="0"/>
              <a:t>A,B</a:t>
            </a:r>
            <a:r>
              <a:rPr lang="zh-CN" altLang="en-US" dirty="0"/>
              <a:t>两点间的距离。</a:t>
            </a:r>
          </a:p>
        </p:txBody>
      </p:sp>
      <p:pic>
        <p:nvPicPr>
          <p:cNvPr id="21525" name="Picture 21" descr="E07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4438" y="4941888"/>
            <a:ext cx="4464050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76250"/>
            <a:ext cx="9396413" cy="115252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solidFill>
                  <a:srgbClr val="0000FF"/>
                </a:solidFill>
              </a:rPr>
              <a:t>例题</a:t>
            </a:r>
            <a:r>
              <a:rPr lang="en-US" altLang="zh-CN" dirty="0"/>
              <a:t>. </a:t>
            </a:r>
            <a:r>
              <a:rPr lang="zh-CN" altLang="en-US" dirty="0"/>
              <a:t>在△</a:t>
            </a:r>
            <a:r>
              <a:rPr lang="en-US" altLang="zh-CN" dirty="0"/>
              <a:t>ABC</a:t>
            </a:r>
            <a:r>
              <a:rPr lang="zh-CN" altLang="en-US" dirty="0"/>
              <a:t>中，</a:t>
            </a:r>
            <a:r>
              <a:rPr lang="en-US" altLang="zh-CN" dirty="0"/>
              <a:t>D,E,F</a:t>
            </a:r>
            <a:r>
              <a:rPr lang="zh-CN" altLang="en-US" dirty="0"/>
              <a:t>分别是</a:t>
            </a:r>
            <a:r>
              <a:rPr lang="en-US" altLang="zh-CN" dirty="0"/>
              <a:t>AB,BC,AC</a:t>
            </a:r>
            <a:r>
              <a:rPr lang="zh-CN" altLang="en-US" dirty="0"/>
              <a:t>的中点，           </a:t>
            </a:r>
            <a:r>
              <a:rPr lang="en-US" altLang="zh-CN" dirty="0"/>
              <a:t>AC=12cm,    BC=16cm, </a:t>
            </a:r>
            <a:r>
              <a:rPr lang="zh-CN" altLang="en-US" dirty="0"/>
              <a:t>求四边形</a:t>
            </a:r>
            <a:r>
              <a:rPr lang="en-US" altLang="zh-CN" dirty="0"/>
              <a:t>DECF </a:t>
            </a:r>
            <a:r>
              <a:rPr lang="zh-CN" altLang="en-US" dirty="0"/>
              <a:t>的周长。</a:t>
            </a:r>
          </a:p>
        </p:txBody>
      </p:sp>
      <p:grpSp>
        <p:nvGrpSpPr>
          <p:cNvPr id="23555" name="Group 3"/>
          <p:cNvGrpSpPr/>
          <p:nvPr/>
        </p:nvGrpSpPr>
        <p:grpSpPr bwMode="auto">
          <a:xfrm>
            <a:off x="5616575" y="3220293"/>
            <a:ext cx="3454400" cy="3440113"/>
            <a:chOff x="0" y="0"/>
            <a:chExt cx="2176" cy="2167"/>
          </a:xfrm>
        </p:grpSpPr>
        <p:grpSp>
          <p:nvGrpSpPr>
            <p:cNvPr id="23556" name="Group 4"/>
            <p:cNvGrpSpPr/>
            <p:nvPr/>
          </p:nvGrpSpPr>
          <p:grpSpPr bwMode="auto">
            <a:xfrm>
              <a:off x="227" y="273"/>
              <a:ext cx="1723" cy="1542"/>
              <a:chOff x="0" y="0"/>
              <a:chExt cx="1134" cy="1043"/>
            </a:xfrm>
          </p:grpSpPr>
          <p:sp>
            <p:nvSpPr>
              <p:cNvPr id="23557" name="Line 5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776" cy="104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58" name="Line 6"/>
              <p:cNvSpPr>
                <a:spLocks noChangeShapeType="1"/>
              </p:cNvSpPr>
              <p:nvPr/>
            </p:nvSpPr>
            <p:spPr bwMode="auto">
              <a:xfrm>
                <a:off x="0" y="1043"/>
                <a:ext cx="113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59" name="未知"/>
              <p:cNvSpPr/>
              <p:nvPr/>
            </p:nvSpPr>
            <p:spPr bwMode="auto">
              <a:xfrm>
                <a:off x="771" y="20"/>
                <a:ext cx="363" cy="1023"/>
              </a:xfrm>
              <a:custGeom>
                <a:avLst/>
                <a:gdLst>
                  <a:gd name="T0" fmla="*/ 363 w 363"/>
                  <a:gd name="T1" fmla="*/ 1023 h 1023"/>
                  <a:gd name="T2" fmla="*/ 0 w 363"/>
                  <a:gd name="T3" fmla="*/ 0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63" h="1023">
                    <a:moveTo>
                      <a:pt x="363" y="1023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0" name="未知"/>
              <p:cNvSpPr/>
              <p:nvPr/>
            </p:nvSpPr>
            <p:spPr bwMode="auto">
              <a:xfrm>
                <a:off x="341" y="596"/>
                <a:ext cx="631" cy="1"/>
              </a:xfrm>
              <a:custGeom>
                <a:avLst/>
                <a:gdLst>
                  <a:gd name="T0" fmla="*/ 0 w 631"/>
                  <a:gd name="T1" fmla="*/ 0 h 1"/>
                  <a:gd name="T2" fmla="*/ 631 w 63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31" h="1">
                    <a:moveTo>
                      <a:pt x="0" y="0"/>
                    </a:moveTo>
                    <a:lnTo>
                      <a:pt x="631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1" name="未知"/>
              <p:cNvSpPr/>
              <p:nvPr/>
            </p:nvSpPr>
            <p:spPr bwMode="auto">
              <a:xfrm>
                <a:off x="332" y="587"/>
                <a:ext cx="265" cy="456"/>
              </a:xfrm>
              <a:custGeom>
                <a:avLst/>
                <a:gdLst>
                  <a:gd name="T0" fmla="*/ 0 w 265"/>
                  <a:gd name="T1" fmla="*/ 0 h 456"/>
                  <a:gd name="T2" fmla="*/ 265 w 265"/>
                  <a:gd name="T3" fmla="*/ 456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65" h="456">
                    <a:moveTo>
                      <a:pt x="0" y="0"/>
                    </a:moveTo>
                    <a:lnTo>
                      <a:pt x="265" y="456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1315" y="0"/>
              <a:ext cx="182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342900" indent="-3429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/>
                <a:t>A</a:t>
              </a:r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1089" y="1860"/>
              <a:ext cx="181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342900" indent="-3429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dirty="0"/>
                <a:t>E</a:t>
              </a:r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499" y="908"/>
              <a:ext cx="181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342900" indent="-3429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/>
                <a:t>D</a:t>
              </a:r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1769" y="908"/>
              <a:ext cx="13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342900" indent="-3429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/>
                <a:t>F</a:t>
              </a:r>
            </a:p>
          </p:txBody>
        </p:sp>
        <p:sp>
          <p:nvSpPr>
            <p:cNvPr id="23566" name="Text Box 14"/>
            <p:cNvSpPr txBox="1">
              <a:spLocks noChangeArrowheads="1"/>
            </p:cNvSpPr>
            <p:nvPr/>
          </p:nvSpPr>
          <p:spPr bwMode="auto">
            <a:xfrm>
              <a:off x="0" y="1724"/>
              <a:ext cx="13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342900" indent="-3429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/>
                <a:t>B</a:t>
              </a:r>
            </a:p>
          </p:txBody>
        </p:sp>
        <p:sp>
          <p:nvSpPr>
            <p:cNvPr id="23567" name="Text Box 15"/>
            <p:cNvSpPr txBox="1">
              <a:spLocks noChangeArrowheads="1"/>
            </p:cNvSpPr>
            <p:nvPr/>
          </p:nvSpPr>
          <p:spPr bwMode="auto">
            <a:xfrm>
              <a:off x="1950" y="1724"/>
              <a:ext cx="22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342900" indent="-3429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/>
                <a:t>C</a:t>
              </a:r>
            </a:p>
          </p:txBody>
        </p:sp>
      </p:grp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539750" y="2060575"/>
            <a:ext cx="32400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-828675" y="1557338"/>
            <a:ext cx="90011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chemeClr val="tx1"/>
                </a:solidFill>
              </a:rPr>
              <a:t>变式</a:t>
            </a:r>
            <a:r>
              <a:rPr lang="en-US" altLang="zh-CN" sz="2800">
                <a:solidFill>
                  <a:schemeClr val="tx1"/>
                </a:solidFill>
              </a:rPr>
              <a:t>1.</a:t>
            </a:r>
            <a:r>
              <a:rPr lang="zh-CN" altLang="en-US" sz="2800">
                <a:solidFill>
                  <a:schemeClr val="tx1"/>
                </a:solidFill>
              </a:rPr>
              <a:t>上题基础上增条件</a:t>
            </a:r>
            <a:r>
              <a:rPr lang="en-US" altLang="zh-CN" sz="2800">
                <a:solidFill>
                  <a:schemeClr val="tx1"/>
                </a:solidFill>
              </a:rPr>
              <a:t>AB=10cm</a:t>
            </a:r>
            <a:r>
              <a:rPr lang="zh-CN" altLang="en-US" sz="2800">
                <a:solidFill>
                  <a:schemeClr val="tx1"/>
                </a:solidFill>
              </a:rPr>
              <a:t>连结</a:t>
            </a:r>
            <a:r>
              <a:rPr lang="en-US" altLang="zh-CN" sz="2800">
                <a:solidFill>
                  <a:schemeClr val="tx1"/>
                </a:solidFill>
              </a:rPr>
              <a:t>EF        </a:t>
            </a:r>
          </a:p>
          <a:p>
            <a:r>
              <a:rPr lang="en-US" altLang="zh-CN" sz="2800">
                <a:solidFill>
                  <a:schemeClr val="tx1"/>
                </a:solidFill>
              </a:rPr>
              <a:t>                         △DEF</a:t>
            </a:r>
            <a:r>
              <a:rPr lang="zh-CN" altLang="en-US" sz="2800">
                <a:solidFill>
                  <a:schemeClr val="tx1"/>
                </a:solidFill>
              </a:rPr>
              <a:t>的周长</a:t>
            </a:r>
            <a:r>
              <a:rPr lang="en-US" altLang="zh-CN" sz="2800">
                <a:solidFill>
                  <a:schemeClr val="tx1"/>
                </a:solidFill>
              </a:rPr>
              <a:t>= </a:t>
            </a:r>
            <a:r>
              <a:rPr lang="en-US" altLang="zh-CN" sz="2800" u="sng">
                <a:solidFill>
                  <a:schemeClr val="tx1"/>
                </a:solidFill>
              </a:rPr>
              <a:t>   </a:t>
            </a:r>
            <a:r>
              <a:rPr lang="en-US" altLang="zh-CN" sz="2800">
                <a:solidFill>
                  <a:schemeClr val="tx1"/>
                </a:solidFill>
              </a:rPr>
              <a:t> cm △ABC</a:t>
            </a:r>
            <a:r>
              <a:rPr lang="zh-CN" altLang="en-US" sz="2800">
                <a:solidFill>
                  <a:schemeClr val="tx1"/>
                </a:solidFill>
              </a:rPr>
              <a:t>的周长</a:t>
            </a:r>
            <a:r>
              <a:rPr lang="en-US" altLang="zh-CN" sz="2800">
                <a:solidFill>
                  <a:schemeClr val="tx1"/>
                </a:solidFill>
              </a:rPr>
              <a:t>=</a:t>
            </a:r>
            <a:r>
              <a:rPr lang="en-US" altLang="zh-CN" sz="2800" u="sng">
                <a:solidFill>
                  <a:schemeClr val="tx1"/>
                </a:solidFill>
              </a:rPr>
              <a:t>    </a:t>
            </a:r>
            <a:r>
              <a:rPr lang="en-US" altLang="zh-CN" sz="2800">
                <a:solidFill>
                  <a:schemeClr val="tx1"/>
                </a:solidFill>
              </a:rPr>
              <a:t>cm</a:t>
            </a:r>
            <a:r>
              <a:rPr lang="zh-CN" altLang="en-US" sz="2800">
                <a:solidFill>
                  <a:schemeClr val="tx1"/>
                </a:solidFill>
              </a:rPr>
              <a:t> </a:t>
            </a:r>
            <a:r>
              <a:rPr lang="en-US" altLang="zh-CN" sz="2800">
                <a:solidFill>
                  <a:schemeClr val="tx1"/>
                </a:solidFill>
              </a:rPr>
              <a:t>,</a:t>
            </a:r>
          </a:p>
          <a:p>
            <a:r>
              <a:rPr lang="en-US" altLang="zh-CN" sz="2800">
                <a:solidFill>
                  <a:schemeClr val="tx1"/>
                </a:solidFill>
              </a:rPr>
              <a:t>       △DEF</a:t>
            </a:r>
            <a:r>
              <a:rPr lang="zh-CN" altLang="en-US" sz="2800">
                <a:solidFill>
                  <a:schemeClr val="tx1"/>
                </a:solidFill>
              </a:rPr>
              <a:t>的周长</a:t>
            </a:r>
            <a:r>
              <a:rPr lang="en-US" altLang="zh-CN" sz="2800">
                <a:solidFill>
                  <a:schemeClr val="tx1"/>
                </a:solidFill>
              </a:rPr>
              <a:t>=  </a:t>
            </a:r>
            <a:r>
              <a:rPr lang="en-US" altLang="zh-CN" sz="2800" u="sng">
                <a:solidFill>
                  <a:schemeClr val="tx1"/>
                </a:solidFill>
              </a:rPr>
              <a:t>    </a:t>
            </a:r>
            <a:r>
              <a:rPr lang="en-US" altLang="zh-CN" sz="2800">
                <a:solidFill>
                  <a:schemeClr val="tx1"/>
                </a:solidFill>
              </a:rPr>
              <a:t>△ABC</a:t>
            </a:r>
            <a:r>
              <a:rPr lang="zh-CN" altLang="en-US" sz="2800">
                <a:solidFill>
                  <a:schemeClr val="tx1"/>
                </a:solidFill>
              </a:rPr>
              <a:t>的周长</a:t>
            </a:r>
          </a:p>
          <a:p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539750" y="3141663"/>
            <a:ext cx="49688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50825" y="2924175"/>
            <a:ext cx="80660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</a:rPr>
              <a:t>变式</a:t>
            </a:r>
            <a:r>
              <a:rPr lang="en-US" altLang="zh-CN" sz="2800" dirty="0">
                <a:solidFill>
                  <a:schemeClr val="tx1"/>
                </a:solidFill>
              </a:rPr>
              <a:t>2.</a:t>
            </a:r>
            <a:r>
              <a:rPr lang="zh-CN" altLang="en-US" sz="2800" dirty="0">
                <a:solidFill>
                  <a:schemeClr val="tx1"/>
                </a:solidFill>
              </a:rPr>
              <a:t>试判断△</a:t>
            </a:r>
            <a:r>
              <a:rPr lang="en-US" altLang="zh-CN" sz="2800" dirty="0">
                <a:solidFill>
                  <a:schemeClr val="tx1"/>
                </a:solidFill>
              </a:rPr>
              <a:t>DEF</a:t>
            </a:r>
            <a:r>
              <a:rPr lang="zh-CN" altLang="en-US" sz="2800" dirty="0">
                <a:solidFill>
                  <a:schemeClr val="tx1"/>
                </a:solidFill>
              </a:rPr>
              <a:t>、△</a:t>
            </a:r>
            <a:r>
              <a:rPr lang="en-US" altLang="zh-CN" sz="2800" dirty="0">
                <a:solidFill>
                  <a:schemeClr val="tx1"/>
                </a:solidFill>
              </a:rPr>
              <a:t>DEA</a:t>
            </a:r>
            <a:r>
              <a:rPr lang="zh-CN" altLang="en-US" sz="2800" dirty="0">
                <a:solidFill>
                  <a:schemeClr val="tx1"/>
                </a:solidFill>
              </a:rPr>
              <a:t>、△</a:t>
            </a:r>
            <a:r>
              <a:rPr lang="en-US" altLang="zh-CN" sz="2800" dirty="0">
                <a:solidFill>
                  <a:schemeClr val="tx1"/>
                </a:solidFill>
              </a:rPr>
              <a:t>DBF</a:t>
            </a:r>
            <a:r>
              <a:rPr lang="zh-CN" altLang="en-US" sz="2800" dirty="0">
                <a:solidFill>
                  <a:schemeClr val="tx1"/>
                </a:solidFill>
              </a:rPr>
              <a:t>、△</a:t>
            </a:r>
            <a:r>
              <a:rPr lang="en-US" altLang="zh-CN" sz="2800" dirty="0">
                <a:solidFill>
                  <a:schemeClr val="tx1"/>
                </a:solidFill>
              </a:rPr>
              <a:t>CEF</a:t>
            </a:r>
            <a:r>
              <a:rPr lang="zh-CN" altLang="en-US" sz="2800" dirty="0">
                <a:solidFill>
                  <a:schemeClr val="tx1"/>
                </a:solidFill>
              </a:rPr>
              <a:t>的</a:t>
            </a:r>
          </a:p>
          <a:p>
            <a:r>
              <a:rPr lang="zh-CN" altLang="en-US" sz="2800" dirty="0">
                <a:solidFill>
                  <a:schemeClr val="tx1"/>
                </a:solidFill>
              </a:rPr>
              <a:t>面积有怎样的关系？</a:t>
            </a:r>
          </a:p>
          <a:p>
            <a:r>
              <a:rPr lang="en-US" altLang="zh-CN" sz="2800" dirty="0">
                <a:solidFill>
                  <a:schemeClr val="tx1"/>
                </a:solidFill>
              </a:rPr>
              <a:t>           S△DEF= </a:t>
            </a:r>
            <a:r>
              <a:rPr lang="en-US" altLang="zh-CN" sz="2800" u="sng" dirty="0">
                <a:solidFill>
                  <a:schemeClr val="tx1"/>
                </a:solidFill>
              </a:rPr>
              <a:t>         </a:t>
            </a:r>
            <a:r>
              <a:rPr lang="en-US" altLang="zh-CN" sz="2800" dirty="0">
                <a:solidFill>
                  <a:schemeClr val="tx1"/>
                </a:solidFill>
              </a:rPr>
              <a:t>   S△ABC</a:t>
            </a:r>
          </a:p>
          <a:p>
            <a:pPr>
              <a:spcBef>
                <a:spcPct val="50000"/>
              </a:spcBef>
            </a:pPr>
            <a:endParaRPr lang="zh-CN" altLang="en-US" sz="2800" dirty="0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 flipV="1">
            <a:off x="7308850" y="5013325"/>
            <a:ext cx="935038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250825" y="1557338"/>
            <a:ext cx="7705725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0000FF"/>
                </a:solidFill>
              </a:rPr>
              <a:t>小结：一个三角形的三条中位线所围成的三角形的周长</a:t>
            </a:r>
          </a:p>
          <a:p>
            <a:r>
              <a:rPr lang="zh-CN" altLang="en-US" sz="2400">
                <a:solidFill>
                  <a:srgbClr val="0000FF"/>
                </a:solidFill>
              </a:rPr>
              <a:t>等于原三角形的周长的</a:t>
            </a:r>
            <a:r>
              <a:rPr lang="zh-CN" altLang="en-US" sz="2400">
                <a:solidFill>
                  <a:schemeClr val="tx1"/>
                </a:solidFill>
              </a:rPr>
              <a:t> </a:t>
            </a:r>
            <a:r>
              <a:rPr lang="zh-CN" altLang="en-US" sz="2400" u="sng">
                <a:solidFill>
                  <a:schemeClr val="tx1"/>
                </a:solidFill>
              </a:rPr>
              <a:t>            </a:t>
            </a:r>
            <a:r>
              <a:rPr lang="zh-CN" altLang="en-US" sz="2400">
                <a:solidFill>
                  <a:schemeClr val="tx1"/>
                </a:solidFill>
              </a:rPr>
              <a:t>。</a:t>
            </a:r>
          </a:p>
          <a:p>
            <a:pPr>
              <a:spcBef>
                <a:spcPct val="50000"/>
              </a:spcBef>
            </a:pPr>
            <a:endParaRPr lang="zh-CN" altLang="en-US" sz="2400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539750" y="4652963"/>
            <a:ext cx="3816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0" y="4606855"/>
            <a:ext cx="6732587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zh-CN" altLang="en-US" sz="1000" dirty="0">
                <a:solidFill>
                  <a:schemeClr val="tx1"/>
                </a:solidFill>
              </a:rPr>
              <a:t>                             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algn="l" eaLnBrk="0" hangingPunct="0"/>
            <a:r>
              <a:rPr lang="zh-CN" altLang="en-US" sz="2400" dirty="0">
                <a:solidFill>
                  <a:srgbClr val="0000FF"/>
                </a:solidFill>
              </a:rPr>
              <a:t>小结：一个三角形的三条中位线把原三角形 分  成四个全等的三角形，并且三条中位线所围成的三角形的面积是原三角形面积的</a:t>
            </a:r>
            <a:r>
              <a:rPr lang="zh-CN" altLang="en-US" sz="2400" dirty="0" smtClean="0">
                <a:solidFill>
                  <a:srgbClr val="0000FF"/>
                </a:solidFill>
              </a:rPr>
              <a:t>＿。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5000625" y="194945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3300"/>
                </a:solidFill>
              </a:rPr>
              <a:t>1/2</a:t>
            </a:r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4549775" y="3716338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3300"/>
                </a:solidFill>
              </a:rPr>
              <a:t>1/4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3" grpId="0"/>
      <p:bldP spid="23573" grpId="1"/>
      <p:bldP spid="23575" grpId="0"/>
      <p:bldP spid="23575" grpId="1"/>
      <p:bldP spid="23595" grpId="0" animBg="1"/>
      <p:bldP spid="23597" grpId="0"/>
      <p:bldP spid="23599" grpId="0"/>
      <p:bldP spid="23607" grpId="0"/>
      <p:bldP spid="236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9" name="Rectangle 51"/>
          <p:cNvSpPr>
            <a:spLocks noChangeArrowheads="1"/>
          </p:cNvSpPr>
          <p:nvPr/>
        </p:nvSpPr>
        <p:spPr bwMode="auto">
          <a:xfrm>
            <a:off x="468313" y="115888"/>
            <a:ext cx="2411412" cy="792162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1052513"/>
            <a:ext cx="9144000" cy="154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zh-CN" altLang="en-US" sz="2800" b="1" dirty="0">
                <a:solidFill>
                  <a:schemeClr val="tx1"/>
                </a:solidFill>
              </a:rPr>
              <a:t>如图</a:t>
            </a:r>
            <a:r>
              <a:rPr lang="en-US" altLang="zh-CN" sz="2800" b="1" dirty="0">
                <a:solidFill>
                  <a:schemeClr val="tx1"/>
                </a:solidFill>
              </a:rPr>
              <a:t>.      </a:t>
            </a:r>
            <a:r>
              <a:rPr lang="zh-CN" altLang="en-US" sz="2800" b="1" dirty="0">
                <a:solidFill>
                  <a:schemeClr val="tx1"/>
                </a:solidFill>
              </a:rPr>
              <a:t>在四边形ABCD中，M、N、P分别是AD 、</a:t>
            </a:r>
            <a:endParaRPr lang="en-US" altLang="zh-CN" sz="2800" b="1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altLang="zh-CN" sz="2800" b="1" dirty="0">
                <a:solidFill>
                  <a:schemeClr val="tx1"/>
                </a:solidFill>
              </a:rPr>
              <a:t>               BC</a:t>
            </a:r>
            <a:r>
              <a:rPr lang="zh-CN" altLang="en-US" sz="2800" b="1" dirty="0">
                <a:solidFill>
                  <a:schemeClr val="tx1"/>
                </a:solidFill>
              </a:rPr>
              <a:t>，</a:t>
            </a:r>
            <a:r>
              <a:rPr lang="en-US" altLang="zh-CN" sz="2800" b="1" dirty="0">
                <a:solidFill>
                  <a:schemeClr val="tx1"/>
                </a:solidFill>
              </a:rPr>
              <a:t>BD</a:t>
            </a:r>
            <a:r>
              <a:rPr lang="zh-CN" altLang="en-US" sz="2800" b="1" dirty="0">
                <a:solidFill>
                  <a:schemeClr val="tx1"/>
                </a:solidFill>
              </a:rPr>
              <a:t>的中点</a:t>
            </a:r>
            <a:r>
              <a:rPr lang="en-US" altLang="zh-CN" sz="2800" b="1" dirty="0">
                <a:solidFill>
                  <a:schemeClr val="tx1"/>
                </a:solidFill>
              </a:rPr>
              <a:t>，</a:t>
            </a:r>
            <a:r>
              <a:rPr lang="zh-CN" altLang="en-US" sz="2800" b="1" dirty="0">
                <a:solidFill>
                  <a:schemeClr val="tx1"/>
                </a:solidFill>
              </a:rPr>
              <a:t>∠ABD =20</a:t>
            </a:r>
            <a:r>
              <a:rPr lang="zh-CN" altLang="en-US" sz="2800" b="1" baseline="30000" dirty="0">
                <a:solidFill>
                  <a:schemeClr val="tx1"/>
                </a:solidFill>
              </a:rPr>
              <a:t>0</a:t>
            </a:r>
            <a:r>
              <a:rPr lang="zh-CN" altLang="en-US" sz="2800" b="1" dirty="0">
                <a:solidFill>
                  <a:schemeClr val="tx1"/>
                </a:solidFill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</a:rPr>
              <a:t>，</a:t>
            </a:r>
            <a:r>
              <a:rPr lang="zh-CN" altLang="en-US" sz="2800" b="1" dirty="0">
                <a:solidFill>
                  <a:schemeClr val="tx1"/>
                </a:solidFill>
              </a:rPr>
              <a:t>∠BDC=70</a:t>
            </a:r>
            <a:r>
              <a:rPr lang="zh-CN" altLang="en-US" sz="2800" b="1" baseline="30000" dirty="0">
                <a:solidFill>
                  <a:schemeClr val="tx1"/>
                </a:solidFill>
              </a:rPr>
              <a:t>0</a:t>
            </a:r>
            <a:r>
              <a:rPr lang="en-US" altLang="zh-CN" sz="2400" b="1" dirty="0">
                <a:solidFill>
                  <a:schemeClr val="tx1"/>
                </a:solidFill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</a:rPr>
              <a:t>，</a:t>
            </a:r>
            <a:endParaRPr lang="en-US" altLang="zh-CN" sz="2400" b="1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altLang="zh-CN" sz="2800" b="1" dirty="0">
                <a:solidFill>
                  <a:schemeClr val="tx1"/>
                </a:solidFill>
              </a:rPr>
              <a:t>               </a:t>
            </a:r>
            <a:r>
              <a:rPr lang="zh-CN" altLang="en-US" sz="2800" b="1" dirty="0">
                <a:solidFill>
                  <a:schemeClr val="tx1"/>
                </a:solidFill>
              </a:rPr>
              <a:t>则∠ＭＰＮ =＿＿＿＿．</a:t>
            </a:r>
          </a:p>
        </p:txBody>
      </p:sp>
      <p:grpSp>
        <p:nvGrpSpPr>
          <p:cNvPr id="27654" name="Group 6"/>
          <p:cNvGrpSpPr/>
          <p:nvPr/>
        </p:nvGrpSpPr>
        <p:grpSpPr bwMode="auto">
          <a:xfrm>
            <a:off x="3924300" y="2420938"/>
            <a:ext cx="4259263" cy="2946400"/>
            <a:chOff x="0" y="0"/>
            <a:chExt cx="2683" cy="1856"/>
          </a:xfrm>
        </p:grpSpPr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0" y="1270"/>
              <a:ext cx="3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altLang="zh-CN" sz="3600" b="1">
                  <a:solidFill>
                    <a:srgbClr val="FF33CC"/>
                  </a:solidFill>
                </a:rPr>
                <a:t>B</a:t>
              </a:r>
            </a:p>
          </p:txBody>
        </p:sp>
        <p:grpSp>
          <p:nvGrpSpPr>
            <p:cNvPr id="27656" name="Group 8"/>
            <p:cNvGrpSpPr/>
            <p:nvPr/>
          </p:nvGrpSpPr>
          <p:grpSpPr bwMode="auto">
            <a:xfrm>
              <a:off x="272" y="0"/>
              <a:ext cx="2411" cy="1856"/>
              <a:chOff x="0" y="0"/>
              <a:chExt cx="2411" cy="1856"/>
            </a:xfrm>
          </p:grpSpPr>
          <p:sp>
            <p:nvSpPr>
              <p:cNvPr id="27657" name="Line 9"/>
              <p:cNvSpPr>
                <a:spLocks noChangeShapeType="1"/>
              </p:cNvSpPr>
              <p:nvPr/>
            </p:nvSpPr>
            <p:spPr bwMode="auto">
              <a:xfrm flipH="1">
                <a:off x="0" y="516"/>
                <a:ext cx="681" cy="99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58" name="Line 10"/>
              <p:cNvSpPr>
                <a:spLocks noChangeShapeType="1"/>
              </p:cNvSpPr>
              <p:nvPr/>
            </p:nvSpPr>
            <p:spPr bwMode="auto">
              <a:xfrm flipH="1">
                <a:off x="0" y="1514"/>
                <a:ext cx="2042" cy="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59" name="Line 11"/>
              <p:cNvSpPr>
                <a:spLocks noChangeShapeType="1"/>
              </p:cNvSpPr>
              <p:nvPr/>
            </p:nvSpPr>
            <p:spPr bwMode="auto">
              <a:xfrm flipH="1">
                <a:off x="681" y="335"/>
                <a:ext cx="1361" cy="181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0" name="Line 12"/>
              <p:cNvSpPr>
                <a:spLocks noChangeShapeType="1"/>
              </p:cNvSpPr>
              <p:nvPr/>
            </p:nvSpPr>
            <p:spPr bwMode="auto">
              <a:xfrm>
                <a:off x="2042" y="335"/>
                <a:ext cx="0" cy="1179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1" name="Line 13"/>
              <p:cNvSpPr>
                <a:spLocks noChangeShapeType="1"/>
              </p:cNvSpPr>
              <p:nvPr/>
            </p:nvSpPr>
            <p:spPr bwMode="auto">
              <a:xfrm flipH="1">
                <a:off x="0" y="335"/>
                <a:ext cx="2042" cy="1179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2" name="Line 14"/>
              <p:cNvSpPr>
                <a:spLocks noChangeShapeType="1"/>
              </p:cNvSpPr>
              <p:nvPr/>
            </p:nvSpPr>
            <p:spPr bwMode="auto">
              <a:xfrm flipH="1">
                <a:off x="1089" y="425"/>
                <a:ext cx="227" cy="1089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3" name="Line 15"/>
              <p:cNvSpPr>
                <a:spLocks noChangeShapeType="1"/>
              </p:cNvSpPr>
              <p:nvPr/>
            </p:nvSpPr>
            <p:spPr bwMode="auto">
              <a:xfrm flipH="1">
                <a:off x="1044" y="425"/>
                <a:ext cx="272" cy="499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4" name="Line 16"/>
              <p:cNvSpPr>
                <a:spLocks noChangeShapeType="1"/>
              </p:cNvSpPr>
              <p:nvPr/>
            </p:nvSpPr>
            <p:spPr bwMode="auto">
              <a:xfrm flipH="1" flipV="1">
                <a:off x="1044" y="924"/>
                <a:ext cx="45" cy="545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5" name="Rectangle 17"/>
              <p:cNvSpPr>
                <a:spLocks noChangeArrowheads="1"/>
              </p:cNvSpPr>
              <p:nvPr/>
            </p:nvSpPr>
            <p:spPr bwMode="auto">
              <a:xfrm>
                <a:off x="409" y="152"/>
                <a:ext cx="347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342900" indent="-342900" algn="l">
                  <a:spcBef>
                    <a:spcPct val="20000"/>
                  </a:spcBef>
                </a:pPr>
                <a:r>
                  <a:rPr lang="en-US" altLang="zh-CN" sz="4000" b="1">
                    <a:solidFill>
                      <a:srgbClr val="FF33CC"/>
                    </a:solidFill>
                  </a:rPr>
                  <a:t>A</a:t>
                </a:r>
              </a:p>
            </p:txBody>
          </p:sp>
          <p:sp>
            <p:nvSpPr>
              <p:cNvPr id="27666" name="Rectangle 18"/>
              <p:cNvSpPr>
                <a:spLocks noChangeArrowheads="1"/>
              </p:cNvSpPr>
              <p:nvPr/>
            </p:nvSpPr>
            <p:spPr bwMode="auto">
              <a:xfrm>
                <a:off x="2042" y="0"/>
                <a:ext cx="32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342900" indent="-342900" algn="l">
                  <a:spcBef>
                    <a:spcPct val="20000"/>
                  </a:spcBef>
                </a:pPr>
                <a:r>
                  <a:rPr lang="en-US" altLang="zh-CN" sz="3600" b="1">
                    <a:solidFill>
                      <a:srgbClr val="FF33CC"/>
                    </a:solidFill>
                  </a:rPr>
                  <a:t>D</a:t>
                </a:r>
              </a:p>
            </p:txBody>
          </p:sp>
          <p:sp>
            <p:nvSpPr>
              <p:cNvPr id="27667" name="Rectangle 19"/>
              <p:cNvSpPr>
                <a:spLocks noChangeArrowheads="1"/>
              </p:cNvSpPr>
              <p:nvPr/>
            </p:nvSpPr>
            <p:spPr bwMode="auto">
              <a:xfrm>
                <a:off x="2087" y="1361"/>
                <a:ext cx="32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342900" indent="-342900" algn="l">
                  <a:spcBef>
                    <a:spcPct val="20000"/>
                  </a:spcBef>
                </a:pPr>
                <a:r>
                  <a:rPr lang="en-US" altLang="zh-CN" sz="3600" b="1">
                    <a:solidFill>
                      <a:srgbClr val="FF33CC"/>
                    </a:solidFill>
                  </a:rPr>
                  <a:t>C</a:t>
                </a:r>
              </a:p>
            </p:txBody>
          </p:sp>
          <p:sp>
            <p:nvSpPr>
              <p:cNvPr id="27668" name="Rectangle 20"/>
              <p:cNvSpPr>
                <a:spLocks noChangeArrowheads="1"/>
              </p:cNvSpPr>
              <p:nvPr/>
            </p:nvSpPr>
            <p:spPr bwMode="auto">
              <a:xfrm>
                <a:off x="681" y="635"/>
                <a:ext cx="34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342900" indent="-342900" algn="l">
                  <a:spcBef>
                    <a:spcPct val="20000"/>
                  </a:spcBef>
                </a:pPr>
                <a:r>
                  <a:rPr lang="en-US" altLang="zh-CN" sz="3600" b="1">
                    <a:solidFill>
                      <a:srgbClr val="FF33CC"/>
                    </a:solidFill>
                  </a:rPr>
                  <a:t>P</a:t>
                </a:r>
                <a:r>
                  <a:rPr lang="en-US" altLang="zh-CN" sz="2800" b="1">
                    <a:solidFill>
                      <a:srgbClr val="FF3300"/>
                    </a:solidFill>
                  </a:rPr>
                  <a:t> </a:t>
                </a:r>
              </a:p>
            </p:txBody>
          </p:sp>
          <p:sp>
            <p:nvSpPr>
              <p:cNvPr id="27669" name="Rectangle 21"/>
              <p:cNvSpPr>
                <a:spLocks noChangeArrowheads="1"/>
              </p:cNvSpPr>
              <p:nvPr/>
            </p:nvSpPr>
            <p:spPr bwMode="auto">
              <a:xfrm>
                <a:off x="1180" y="0"/>
                <a:ext cx="46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342900" indent="-342900" algn="l">
                  <a:spcBef>
                    <a:spcPct val="20000"/>
                  </a:spcBef>
                </a:pPr>
                <a:r>
                  <a:rPr lang="en-US" altLang="zh-CN" sz="3600" b="1">
                    <a:solidFill>
                      <a:srgbClr val="FF33CC"/>
                    </a:solidFill>
                  </a:rPr>
                  <a:t>M</a:t>
                </a:r>
                <a:r>
                  <a:rPr lang="en-US" altLang="zh-CN" sz="3600" b="1">
                    <a:solidFill>
                      <a:srgbClr val="FF3300"/>
                    </a:solidFill>
                  </a:rPr>
                  <a:t> </a:t>
                </a:r>
              </a:p>
            </p:txBody>
          </p:sp>
          <p:sp>
            <p:nvSpPr>
              <p:cNvPr id="27670" name="Rectangle 22"/>
              <p:cNvSpPr>
                <a:spLocks noChangeArrowheads="1"/>
              </p:cNvSpPr>
              <p:nvPr/>
            </p:nvSpPr>
            <p:spPr bwMode="auto">
              <a:xfrm>
                <a:off x="908" y="1452"/>
                <a:ext cx="38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342900" indent="-342900" algn="l">
                  <a:spcBef>
                    <a:spcPct val="20000"/>
                  </a:spcBef>
                </a:pPr>
                <a:r>
                  <a:rPr lang="en-US" altLang="zh-CN" sz="3600" b="1">
                    <a:solidFill>
                      <a:srgbClr val="FF33CC"/>
                    </a:solidFill>
                  </a:rPr>
                  <a:t>N</a:t>
                </a:r>
                <a:r>
                  <a:rPr lang="en-US" altLang="zh-CN" sz="2800" b="1">
                    <a:solidFill>
                      <a:srgbClr val="FF33CC"/>
                    </a:solidFill>
                  </a:rPr>
                  <a:t> </a:t>
                </a:r>
              </a:p>
            </p:txBody>
          </p:sp>
        </p:grpSp>
      </p:grp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3492500" y="1916113"/>
            <a:ext cx="2592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１３０</a:t>
            </a:r>
            <a:r>
              <a:rPr lang="zh-CN" altLang="en-US" sz="2800" b="1" baseline="30000">
                <a:solidFill>
                  <a:srgbClr val="FF0000"/>
                </a:solidFill>
              </a:rPr>
              <a:t>０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684213" y="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2800" b="1"/>
          </a:p>
        </p:txBody>
      </p:sp>
      <p:sp>
        <p:nvSpPr>
          <p:cNvPr id="27690" name="Text Box 42"/>
          <p:cNvSpPr txBox="1">
            <a:spLocks noChangeArrowheads="1"/>
          </p:cNvSpPr>
          <p:nvPr/>
        </p:nvSpPr>
        <p:spPr bwMode="auto">
          <a:xfrm rot="20528535">
            <a:off x="4643438" y="4076700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20</a:t>
            </a:r>
            <a:r>
              <a:rPr lang="en-US" altLang="zh-CN" sz="2000" b="1" baseline="30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7691" name="Text Box 43"/>
          <p:cNvSpPr txBox="1">
            <a:spLocks noChangeArrowheads="1"/>
          </p:cNvSpPr>
          <p:nvPr/>
        </p:nvSpPr>
        <p:spPr bwMode="auto">
          <a:xfrm rot="20528535">
            <a:off x="7092950" y="3284538"/>
            <a:ext cx="576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70</a:t>
            </a:r>
            <a:r>
              <a:rPr lang="en-US" altLang="zh-CN" sz="2000" b="1" baseline="30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 rot="6831175">
            <a:off x="5473700" y="3824288"/>
            <a:ext cx="1081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/>
              <a:t>⌒</a:t>
            </a:r>
          </a:p>
        </p:txBody>
      </p:sp>
      <p:sp>
        <p:nvSpPr>
          <p:cNvPr id="27696" name="Text Box 48"/>
          <p:cNvSpPr txBox="1">
            <a:spLocks noChangeArrowheads="1"/>
          </p:cNvSpPr>
          <p:nvPr/>
        </p:nvSpPr>
        <p:spPr bwMode="auto">
          <a:xfrm>
            <a:off x="0" y="115888"/>
            <a:ext cx="3168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</a:rPr>
              <a:t>巩固提高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1" grpId="1" autoUpdateAnimBg="0"/>
      <p:bldP spid="27690" grpId="0" autoUpdateAnimBg="0"/>
      <p:bldP spid="2769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WordArt 3"/>
          <p:cNvSpPr>
            <a:spLocks noChangeArrowheads="1" noChangeShapeType="1"/>
          </p:cNvSpPr>
          <p:nvPr/>
        </p:nvSpPr>
        <p:spPr bwMode="auto">
          <a:xfrm>
            <a:off x="2339752" y="548680"/>
            <a:ext cx="3240087" cy="1800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zh-CN" altLang="en-US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总结归纳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258888" y="3429000"/>
            <a:ext cx="741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476375" y="2924175"/>
            <a:ext cx="6983413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、这节课你的收获是什么？</a:t>
            </a:r>
          </a:p>
          <a:p>
            <a:pPr algn="l">
              <a:spcBef>
                <a:spcPct val="50000"/>
              </a:spcBef>
            </a:pPr>
            <a:r>
              <a:rPr lang="en-US" altLang="zh-CN"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、我的师傅（学友）的表现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/>
                <a:ea typeface="黑体" panose="02010609060101010101" pitchFamily="49" charset="-122"/>
              </a:rPr>
              <a:t>…</a:t>
            </a:r>
            <a:r>
              <a:rPr lang="en-US" altLang="zh-CN"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348038" y="549275"/>
            <a:ext cx="25193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b="1">
                <a:solidFill>
                  <a:schemeClr val="tx1"/>
                </a:solidFill>
                <a:latin typeface="Arial" panose="020B0604020202020204" pitchFamily="34" charset="0"/>
              </a:rPr>
              <a:t>布置作业</a:t>
            </a:r>
            <a:r>
              <a:rPr lang="zh-CN" altLang="en-US" sz="2400" b="1" u="sng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116013" y="2133600"/>
            <a:ext cx="741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chemeClr val="tx1"/>
                </a:solidFill>
                <a:latin typeface="Arial" panose="020B0604020202020204" pitchFamily="34" charset="0"/>
              </a:rPr>
              <a:t> 1.</a:t>
            </a:r>
            <a:r>
              <a:rPr lang="zh-CN" altLang="en-US" sz="3200" b="1">
                <a:solidFill>
                  <a:schemeClr val="tx1"/>
                </a:solidFill>
                <a:latin typeface="Arial" panose="020B0604020202020204" pitchFamily="34" charset="0"/>
              </a:rPr>
              <a:t>课后习题</a:t>
            </a:r>
            <a:r>
              <a:rPr lang="en-US" altLang="zh-CN" sz="3200" b="1">
                <a:solidFill>
                  <a:schemeClr val="tx1"/>
                </a:solidFill>
                <a:latin typeface="Arial" panose="020B0604020202020204" pitchFamily="34" charset="0"/>
              </a:rPr>
              <a:t>68</a:t>
            </a:r>
            <a:r>
              <a:rPr lang="zh-CN" altLang="en-US" sz="3200" b="1">
                <a:solidFill>
                  <a:schemeClr val="tx1"/>
                </a:solidFill>
                <a:latin typeface="Arial" panose="020B0604020202020204" pitchFamily="34" charset="0"/>
              </a:rPr>
              <a:t>页</a:t>
            </a:r>
            <a:r>
              <a:rPr lang="en-US" altLang="zh-CN" sz="3200" b="1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b="1">
                <a:solidFill>
                  <a:schemeClr val="tx1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3200" b="1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  <a:r>
              <a:rPr lang="en-US" altLang="zh-CN" sz="2400" b="1">
                <a:solidFill>
                  <a:schemeClr val="tx1"/>
                </a:solidFill>
                <a:latin typeface="Arial" panose="020B0604020202020204" pitchFamily="34" charset="0"/>
              </a:rPr>
              <a:t>     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lang="en-US" altLang="zh-CN" sz="2800" b="1">
                <a:solidFill>
                  <a:schemeClr val="tx1"/>
                </a:solidFill>
                <a:latin typeface="Arial" panose="020B0604020202020204" pitchFamily="34" charset="0"/>
              </a:rPr>
              <a:t>2.</a:t>
            </a:r>
            <a:r>
              <a:rPr lang="zh-CN" altLang="en-US" sz="3200" b="1">
                <a:solidFill>
                  <a:schemeClr val="tx1"/>
                </a:solidFill>
                <a:latin typeface="Arial" panose="020B0604020202020204" pitchFamily="34" charset="0"/>
              </a:rPr>
              <a:t>预习</a:t>
            </a:r>
            <a:r>
              <a:rPr lang="en-US" altLang="zh-CN" sz="3200" b="1">
                <a:solidFill>
                  <a:schemeClr val="tx1"/>
                </a:solidFill>
                <a:latin typeface="Arial" panose="020B0604020202020204" pitchFamily="34" charset="0"/>
              </a:rPr>
              <a:t>22.3</a:t>
            </a:r>
            <a:r>
              <a:rPr lang="zh-CN" altLang="en-US" sz="3200" b="1">
                <a:solidFill>
                  <a:schemeClr val="tx1"/>
                </a:solidFill>
                <a:latin typeface="Arial" panose="020B0604020202020204" pitchFamily="34" charset="0"/>
              </a:rPr>
              <a:t>矩形。</a:t>
            </a:r>
          </a:p>
        </p:txBody>
      </p:sp>
      <p:pic>
        <p:nvPicPr>
          <p:cNvPr id="32772" name="Picture 4" descr="0558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797425"/>
            <a:ext cx="7667625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844824"/>
            <a:ext cx="8964488" cy="18002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 dirty="0"/>
              <a:t>1.探索并掌握中位线的定义性质定理</a:t>
            </a:r>
          </a:p>
          <a:p>
            <a:pPr>
              <a:buFontTx/>
              <a:buNone/>
            </a:pPr>
            <a:r>
              <a:rPr lang="zh-CN" altLang="en-US" b="1" dirty="0"/>
              <a:t>2.初步运用三角形中位线定理进行求解与推理.感受三角形与四边形的联系，提高解决问题能力</a:t>
            </a:r>
            <a:r>
              <a:rPr lang="zh-CN" altLang="en-US" b="1" dirty="0" smtClean="0"/>
              <a:t>。</a:t>
            </a:r>
            <a:endParaRPr lang="zh-CN" altLang="en-US" b="1" dirty="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07950" y="4149080"/>
            <a:ext cx="84423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600" b="1" dirty="0">
                <a:solidFill>
                  <a:srgbClr val="0000FF"/>
                </a:solidFill>
              </a:rPr>
              <a:t>重点</a:t>
            </a:r>
            <a:r>
              <a:rPr lang="zh-CN" altLang="en-US" sz="3600" b="1" dirty="0">
                <a:solidFill>
                  <a:schemeClr val="tx1"/>
                </a:solidFill>
              </a:rPr>
              <a:t>：探索并运用三角形中位线的性质。</a:t>
            </a:r>
          </a:p>
          <a:p>
            <a:pPr algn="l"/>
            <a:r>
              <a:rPr lang="zh-CN" altLang="en-US" sz="3600" b="1" dirty="0">
                <a:solidFill>
                  <a:srgbClr val="0000FF"/>
                </a:solidFill>
              </a:rPr>
              <a:t>难点</a:t>
            </a:r>
            <a:r>
              <a:rPr lang="zh-CN" altLang="en-US" sz="3600" b="1" dirty="0">
                <a:solidFill>
                  <a:schemeClr val="tx1"/>
                </a:solidFill>
              </a:rPr>
              <a:t>：运用转化思想解决有关问题。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731838" y="404664"/>
            <a:ext cx="7645400" cy="11430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学习目标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484784"/>
            <a:ext cx="4419600" cy="104775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4800" dirty="0"/>
              <a:t>当堂检测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zh-CN" altLang="en-US" b="1" dirty="0">
                <a:solidFill>
                  <a:schemeClr val="tx1"/>
                </a:solidFill>
              </a:rPr>
              <a:t>巩固提高</a:t>
            </a:r>
            <a:r>
              <a:rPr lang="zh-CN" altLang="en-US" b="1" dirty="0"/>
              <a:t>    </a:t>
            </a:r>
            <a:r>
              <a:rPr lang="en-US" altLang="zh-CN" b="1" dirty="0"/>
              <a:t>(</a:t>
            </a:r>
            <a:r>
              <a:rPr lang="zh-CN" altLang="en-US" b="1" dirty="0">
                <a:solidFill>
                  <a:schemeClr val="tx1"/>
                </a:solidFill>
              </a:rPr>
              <a:t>师友互助）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341438"/>
            <a:ext cx="6119812" cy="4114800"/>
          </a:xfrm>
        </p:spPr>
        <p:txBody>
          <a:bodyPr/>
          <a:lstStyle/>
          <a:p>
            <a:pPr lvl="4">
              <a:buFontTx/>
              <a:buNone/>
            </a:pPr>
            <a:r>
              <a:rPr lang="zh-CN" altLang="en-US" sz="3200" dirty="0"/>
              <a:t>在四边形草坪</a:t>
            </a:r>
            <a:r>
              <a:rPr lang="en-US" altLang="zh-CN" sz="3200" dirty="0"/>
              <a:t>ABCD</a:t>
            </a:r>
            <a:r>
              <a:rPr lang="zh-CN" altLang="en-US" sz="3200" dirty="0"/>
              <a:t>中</a:t>
            </a:r>
            <a:r>
              <a:rPr lang="en-US" altLang="zh-CN" sz="3200" dirty="0"/>
              <a:t>AD=BC,M</a:t>
            </a:r>
            <a:r>
              <a:rPr lang="zh-CN" altLang="en-US" sz="3200" dirty="0"/>
              <a:t>是边</a:t>
            </a:r>
            <a:r>
              <a:rPr lang="en-US" altLang="zh-CN" sz="3200" dirty="0"/>
              <a:t>BC</a:t>
            </a:r>
            <a:r>
              <a:rPr lang="zh-CN" altLang="en-US" sz="3200" dirty="0"/>
              <a:t>的中点，</a:t>
            </a:r>
            <a:r>
              <a:rPr lang="en-US" altLang="zh-CN" sz="3200" dirty="0"/>
              <a:t>N</a:t>
            </a:r>
            <a:r>
              <a:rPr lang="zh-CN" altLang="en-US" sz="3200" dirty="0"/>
              <a:t>是边</a:t>
            </a:r>
            <a:r>
              <a:rPr lang="en-US" altLang="zh-CN" sz="3200" dirty="0"/>
              <a:t>BC</a:t>
            </a:r>
            <a:r>
              <a:rPr lang="zh-CN" altLang="en-US" sz="3200" dirty="0"/>
              <a:t>的中点。有一个活动的喷头</a:t>
            </a:r>
            <a:r>
              <a:rPr lang="en-US" altLang="zh-CN" sz="3200" dirty="0"/>
              <a:t>P</a:t>
            </a:r>
            <a:r>
              <a:rPr lang="zh-CN" altLang="en-US" sz="3200" dirty="0"/>
              <a:t>在对角线</a:t>
            </a:r>
            <a:r>
              <a:rPr lang="en-US" altLang="zh-CN" sz="3200" dirty="0"/>
              <a:t>BD</a:t>
            </a:r>
            <a:r>
              <a:rPr lang="zh-CN" altLang="en-US" sz="3200" dirty="0"/>
              <a:t>上运动，当喷头移动到</a:t>
            </a:r>
            <a:r>
              <a:rPr lang="en-US" altLang="zh-CN" sz="3200" dirty="0"/>
              <a:t>BD </a:t>
            </a:r>
            <a:r>
              <a:rPr lang="zh-CN" altLang="en-US" sz="3200" dirty="0"/>
              <a:t>的哪一个位置时使</a:t>
            </a:r>
            <a:r>
              <a:rPr lang="en-US" altLang="zh-CN" sz="3200" dirty="0"/>
              <a:t>PM</a:t>
            </a:r>
            <a:r>
              <a:rPr lang="zh-CN" altLang="en-US" sz="3200" dirty="0"/>
              <a:t>和</a:t>
            </a:r>
            <a:r>
              <a:rPr lang="en-US" altLang="zh-CN" sz="3200" dirty="0"/>
              <a:t>PN</a:t>
            </a:r>
            <a:r>
              <a:rPr lang="zh-CN" altLang="en-US" sz="3200" dirty="0"/>
              <a:t>相等。为什么？ </a:t>
            </a:r>
          </a:p>
          <a:p>
            <a:endParaRPr lang="zh-CN" altLang="en-US" dirty="0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3500438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3600" b="1">
                <a:solidFill>
                  <a:srgbClr val="FF33CC"/>
                </a:solidFill>
              </a:rPr>
              <a:t>B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H="1">
            <a:off x="395288" y="2278063"/>
            <a:ext cx="1081087" cy="1584325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395288" y="3862388"/>
            <a:ext cx="3241675" cy="1587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1476375" y="1990725"/>
            <a:ext cx="2160588" cy="287338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3636963" y="1990725"/>
            <a:ext cx="1587" cy="1871663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395288" y="1990725"/>
            <a:ext cx="3241675" cy="1871663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2124075" y="2133600"/>
            <a:ext cx="360363" cy="1728788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1044575" y="1700213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4000" b="1">
                <a:solidFill>
                  <a:srgbClr val="FF33CC"/>
                </a:solidFill>
              </a:rPr>
              <a:t>A</a:t>
            </a:r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3636963" y="1458913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3600" b="1">
                <a:solidFill>
                  <a:srgbClr val="FF33CC"/>
                </a:solidFill>
              </a:rPr>
              <a:t>D</a:t>
            </a:r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3708400" y="3619500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3600" b="1">
                <a:solidFill>
                  <a:srgbClr val="FF33CC"/>
                </a:solidFill>
              </a:rPr>
              <a:t>C</a:t>
            </a:r>
          </a:p>
        </p:txBody>
      </p:sp>
      <p:sp>
        <p:nvSpPr>
          <p:cNvPr id="49171" name="Rectangle 19"/>
          <p:cNvSpPr>
            <a:spLocks noChangeArrowheads="1"/>
          </p:cNvSpPr>
          <p:nvPr/>
        </p:nvSpPr>
        <p:spPr bwMode="auto">
          <a:xfrm>
            <a:off x="1476375" y="2466975"/>
            <a:ext cx="552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3600" b="1">
                <a:solidFill>
                  <a:srgbClr val="FF33CC"/>
                </a:solidFill>
              </a:rPr>
              <a:t>P</a:t>
            </a:r>
            <a:r>
              <a:rPr lang="en-US" altLang="zh-CN" sz="2800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2268538" y="1458913"/>
            <a:ext cx="730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3600" b="1">
                <a:solidFill>
                  <a:srgbClr val="FF33CC"/>
                </a:solidFill>
              </a:rPr>
              <a:t>M</a:t>
            </a:r>
            <a:r>
              <a:rPr lang="en-US" altLang="zh-CN" sz="3600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1836738" y="3763963"/>
            <a:ext cx="60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3600" b="1">
                <a:solidFill>
                  <a:srgbClr val="FF33CC"/>
                </a:solidFill>
              </a:rPr>
              <a:t>N</a:t>
            </a:r>
            <a:r>
              <a:rPr lang="en-US" altLang="zh-CN" sz="2800" b="1">
                <a:solidFill>
                  <a:srgbClr val="FF33CC"/>
                </a:solidFill>
              </a:rPr>
              <a:t> </a:t>
            </a:r>
          </a:p>
        </p:txBody>
      </p:sp>
      <p:sp>
        <p:nvSpPr>
          <p:cNvPr id="49176" name="AutoShape 24"/>
          <p:cNvSpPr>
            <a:spLocks noChangeArrowheads="1"/>
          </p:cNvSpPr>
          <p:nvPr/>
        </p:nvSpPr>
        <p:spPr bwMode="auto">
          <a:xfrm>
            <a:off x="1908175" y="2924175"/>
            <a:ext cx="73025" cy="71438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77" name="AutoShape 25"/>
          <p:cNvSpPr>
            <a:spLocks noChangeArrowheads="1"/>
          </p:cNvSpPr>
          <p:nvPr/>
        </p:nvSpPr>
        <p:spPr bwMode="auto">
          <a:xfrm>
            <a:off x="2454275" y="2079625"/>
            <a:ext cx="73025" cy="71438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78" name="AutoShape 26"/>
          <p:cNvSpPr>
            <a:spLocks noChangeArrowheads="1"/>
          </p:cNvSpPr>
          <p:nvPr/>
        </p:nvSpPr>
        <p:spPr bwMode="auto">
          <a:xfrm>
            <a:off x="2079625" y="3817938"/>
            <a:ext cx="73025" cy="71437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 flipH="1" flipV="1">
            <a:off x="1955800" y="2997200"/>
            <a:ext cx="144463" cy="8636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 flipH="1">
            <a:off x="1960563" y="2133600"/>
            <a:ext cx="504825" cy="790575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5" grpId="0" animBg="1"/>
      <p:bldP spid="49176" grpId="0" animBg="1"/>
      <p:bldP spid="49179" grpId="0" animBg="1"/>
      <p:bldP spid="4918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39750" y="1773238"/>
            <a:ext cx="8353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2800" b="1" dirty="0">
                <a:solidFill>
                  <a:schemeClr val="tx1"/>
                </a:solidFill>
              </a:rPr>
              <a:t>1.</a:t>
            </a:r>
            <a:r>
              <a:rPr lang="zh-CN" altLang="en-US" sz="2800" b="1" dirty="0">
                <a:solidFill>
                  <a:schemeClr val="tx1"/>
                </a:solidFill>
              </a:rPr>
              <a:t>连结三角形两边</a:t>
            </a:r>
            <a:r>
              <a:rPr lang="en-US" altLang="zh-CN" sz="2800" b="1" dirty="0">
                <a:solidFill>
                  <a:schemeClr val="tx1"/>
                </a:solidFill>
              </a:rPr>
              <a:t>_____</a:t>
            </a:r>
            <a:r>
              <a:rPr lang="zh-CN" altLang="en-US" sz="2800" b="1" dirty="0">
                <a:solidFill>
                  <a:schemeClr val="tx1"/>
                </a:solidFill>
              </a:rPr>
              <a:t>的</a:t>
            </a:r>
            <a:r>
              <a:rPr lang="en-US" altLang="zh-CN" sz="2800" b="1" dirty="0">
                <a:solidFill>
                  <a:schemeClr val="tx1"/>
                </a:solidFill>
              </a:rPr>
              <a:t>_____</a:t>
            </a:r>
            <a:r>
              <a:rPr lang="zh-CN" altLang="en-US" sz="2800" b="1" dirty="0">
                <a:solidFill>
                  <a:schemeClr val="tx1"/>
                </a:solidFill>
              </a:rPr>
              <a:t>叫做三角形的中位线</a:t>
            </a:r>
            <a:r>
              <a:rPr lang="en-US" altLang="zh-CN" sz="28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468313" y="3068638"/>
            <a:ext cx="83534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2800" b="1" dirty="0">
                <a:solidFill>
                  <a:schemeClr val="tx1"/>
                </a:solidFill>
              </a:rPr>
              <a:t>2.</a:t>
            </a:r>
            <a:r>
              <a:rPr lang="zh-CN" altLang="en-US" sz="2800" b="1" dirty="0">
                <a:solidFill>
                  <a:schemeClr val="tx1"/>
                </a:solidFill>
              </a:rPr>
              <a:t>三角形的中位线</a:t>
            </a:r>
            <a:r>
              <a:rPr lang="en-US" altLang="zh-CN" sz="2800" b="1" dirty="0">
                <a:solidFill>
                  <a:schemeClr val="tx1"/>
                </a:solidFill>
              </a:rPr>
              <a:t>______</a:t>
            </a:r>
            <a:r>
              <a:rPr lang="zh-CN" altLang="en-US" sz="2800" b="1" dirty="0">
                <a:solidFill>
                  <a:schemeClr val="tx1"/>
                </a:solidFill>
              </a:rPr>
              <a:t>于第三边，并且等于第三边的</a:t>
            </a:r>
            <a:r>
              <a:rPr lang="en-US" altLang="zh-CN" sz="2800" b="1" dirty="0">
                <a:solidFill>
                  <a:schemeClr val="tx1"/>
                </a:solidFill>
              </a:rPr>
              <a:t>_____.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635375" y="1700213"/>
            <a:ext cx="215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中点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5003800" y="1700213"/>
            <a:ext cx="1511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线段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3563938" y="2997200"/>
            <a:ext cx="1655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平行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692275" y="3429000"/>
            <a:ext cx="2303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0" y="836613"/>
            <a:ext cx="2771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一</a:t>
            </a:r>
            <a:r>
              <a:rPr lang="zh-CN" altLang="en-US" sz="3200" b="1">
                <a:solidFill>
                  <a:srgbClr val="FF0000"/>
                </a:solidFill>
              </a:rPr>
              <a:t>、</a:t>
            </a:r>
            <a:r>
              <a:rPr lang="zh-CN" altLang="en-US" sz="4000" b="1">
                <a:solidFill>
                  <a:srgbClr val="FF0000"/>
                </a:solidFill>
              </a:rPr>
              <a:t>填空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395288" y="4581525"/>
            <a:ext cx="87487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zh-CN" altLang="en-US" sz="2800" b="1">
                <a:solidFill>
                  <a:schemeClr val="tx1"/>
                </a:solidFill>
              </a:rPr>
              <a:t>３</a:t>
            </a:r>
            <a:r>
              <a:rPr lang="en-US" altLang="zh-CN" sz="2800" b="1">
                <a:solidFill>
                  <a:schemeClr val="tx1"/>
                </a:solidFill>
              </a:rPr>
              <a:t>.</a:t>
            </a:r>
            <a:r>
              <a:rPr lang="zh-CN" altLang="en-US" sz="2800" b="1">
                <a:solidFill>
                  <a:schemeClr val="tx1"/>
                </a:solidFill>
              </a:rPr>
              <a:t>四边形的两条对角线长分别是１２</a:t>
            </a:r>
            <a:r>
              <a:rPr lang="en-US" altLang="zh-CN" sz="2800" b="1">
                <a:solidFill>
                  <a:schemeClr val="tx1"/>
                </a:solidFill>
              </a:rPr>
              <a:t>cm </a:t>
            </a:r>
            <a:r>
              <a:rPr lang="zh-CN" altLang="en-US" sz="2800" b="1">
                <a:solidFill>
                  <a:schemeClr val="tx1"/>
                </a:solidFill>
              </a:rPr>
              <a:t>和１０</a:t>
            </a:r>
            <a:r>
              <a:rPr lang="en-US" altLang="zh-CN" sz="2800" b="1">
                <a:solidFill>
                  <a:schemeClr val="tx1"/>
                </a:solidFill>
              </a:rPr>
              <a:t>cm ,</a:t>
            </a:r>
            <a:r>
              <a:rPr lang="zh-CN" altLang="en-US" sz="2800" b="1">
                <a:solidFill>
                  <a:schemeClr val="tx1"/>
                </a:solidFill>
              </a:rPr>
              <a:t>顺次连接各边中点所得的四边形的周长是＿＿＿＿．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7164388" y="5013325"/>
            <a:ext cx="1655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２２</a:t>
            </a:r>
            <a:r>
              <a:rPr lang="en-US" altLang="zh-CN" sz="3200" b="1">
                <a:solidFill>
                  <a:srgbClr val="FF0000"/>
                </a:solidFill>
              </a:rPr>
              <a:t>cm</a:t>
            </a:r>
            <a:r>
              <a:rPr lang="en-US" altLang="zh-CN" sz="3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3779838" y="188913"/>
            <a:ext cx="1800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800" u="sng">
                <a:solidFill>
                  <a:srgbClr val="0000FF"/>
                </a:solidFill>
                <a:latin typeface="Arial" panose="020B0604020202020204" pitchFamily="34" charset="0"/>
              </a:rPr>
              <a:t>基础篇</a:t>
            </a:r>
          </a:p>
        </p:txBody>
      </p:sp>
      <p:graphicFrame>
        <p:nvGraphicFramePr>
          <p:cNvPr id="51216" name="Object 16"/>
          <p:cNvGraphicFramePr>
            <a:graphicFrameLocks noGrp="1" noChangeAspect="1"/>
          </p:cNvGraphicFramePr>
          <p:nvPr>
            <p:ph/>
          </p:nvPr>
        </p:nvGraphicFramePr>
        <p:xfrm>
          <a:off x="1908175" y="3357563"/>
          <a:ext cx="36036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4" r:id="rId3" imgW="152400" imgH="394335" progId="Equation.3">
                  <p:embed/>
                </p:oleObj>
              </mc:Choice>
              <mc:Fallback>
                <p:oleObj r:id="rId3" imgW="152400" imgH="394335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357563"/>
                        <a:ext cx="360363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autoUpdateAnimBg="0"/>
      <p:bldP spid="51207" grpId="0" autoUpdateAnimBg="0"/>
      <p:bldP spid="51208" grpId="0" autoUpdateAnimBg="0"/>
      <p:bldP spid="512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68538" y="3284538"/>
            <a:ext cx="467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152525" y="1715155"/>
            <a:ext cx="69119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8000" b="1" dirty="0">
                <a:solidFill>
                  <a:srgbClr val="FF3300"/>
                </a:solidFill>
              </a:rPr>
              <a:t>课堂自主学</a:t>
            </a:r>
            <a:r>
              <a:rPr lang="zh-CN" altLang="en-US" sz="8000" b="1" dirty="0" smtClean="0">
                <a:solidFill>
                  <a:srgbClr val="FF3300"/>
                </a:solidFill>
              </a:rPr>
              <a:t>习</a:t>
            </a:r>
            <a:endParaRPr lang="zh-CN" altLang="en-US" sz="8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u="sng" dirty="0">
                <a:solidFill>
                  <a:srgbClr val="0000FF"/>
                </a:solidFill>
              </a:rPr>
              <a:t>课堂自主学习</a:t>
            </a:r>
            <a:r>
              <a:rPr lang="zh-CN" altLang="en-US" sz="4000" b="1" dirty="0">
                <a:solidFill>
                  <a:srgbClr val="0000FF"/>
                </a:solidFill>
              </a:rPr>
              <a:t/>
            </a:r>
            <a:br>
              <a:rPr lang="zh-CN" altLang="en-US" sz="4000" b="1" dirty="0">
                <a:solidFill>
                  <a:srgbClr val="0000FF"/>
                </a:solidFill>
              </a:rPr>
            </a:br>
            <a:endParaRPr lang="zh-CN" altLang="en-US" sz="4000" b="1" dirty="0">
              <a:solidFill>
                <a:srgbClr val="0000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031976"/>
          </a:xfrm>
        </p:spPr>
        <p:txBody>
          <a:bodyPr/>
          <a:lstStyle/>
          <a:p>
            <a:r>
              <a:rPr lang="zh-CN" altLang="en-US" b="1" dirty="0"/>
              <a:t>预习交流：</a:t>
            </a:r>
            <a:r>
              <a:rPr lang="zh-CN" altLang="en-US" dirty="0"/>
              <a:t>（</a:t>
            </a:r>
            <a:r>
              <a:rPr lang="en-US" altLang="zh-CN" dirty="0"/>
              <a:t>P66-P68</a:t>
            </a:r>
            <a:r>
              <a:rPr lang="zh-CN" altLang="en-US" dirty="0"/>
              <a:t>）</a:t>
            </a:r>
          </a:p>
          <a:p>
            <a:pPr>
              <a:buFontTx/>
              <a:buNone/>
            </a:pPr>
            <a:r>
              <a:rPr lang="en-US" altLang="zh-CN" dirty="0"/>
              <a:t>1.</a:t>
            </a:r>
            <a:r>
              <a:rPr lang="zh-CN" altLang="en-US" dirty="0"/>
              <a:t>什么叫三角形的中位线？一个三角形有几条中位线？</a:t>
            </a:r>
          </a:p>
          <a:p>
            <a:pPr>
              <a:buFontTx/>
              <a:buNone/>
            </a:pPr>
            <a:r>
              <a:rPr lang="en-US" altLang="zh-CN" dirty="0"/>
              <a:t>2.</a:t>
            </a:r>
            <a:r>
              <a:rPr lang="zh-CN" altLang="en-US" dirty="0"/>
              <a:t>三角形的中位线有什么性质？</a:t>
            </a:r>
          </a:p>
          <a:p>
            <a:pPr>
              <a:buFontTx/>
              <a:buNone/>
            </a:pPr>
            <a:r>
              <a:rPr lang="en-US" altLang="zh-CN" dirty="0"/>
              <a:t>3.</a:t>
            </a:r>
            <a:r>
              <a:rPr lang="zh-CN" altLang="en-US" dirty="0"/>
              <a:t>怎样证明三角形中位线的性质？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15616" y="2060848"/>
            <a:ext cx="70564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8000" b="1" dirty="0">
                <a:solidFill>
                  <a:srgbClr val="FF3300"/>
                </a:solidFill>
              </a:rPr>
              <a:t>课堂</a:t>
            </a:r>
            <a:r>
              <a:rPr lang="zh-CN" altLang="en-US" sz="8000" b="1" dirty="0">
                <a:solidFill>
                  <a:srgbClr val="FF0000"/>
                </a:solidFill>
                <a:latin typeface="Arial" panose="020B0604020202020204" pitchFamily="34" charset="0"/>
              </a:rPr>
              <a:t>合作探究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323850" y="188913"/>
            <a:ext cx="2232025" cy="576262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177800" y="1700213"/>
            <a:ext cx="932180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altLang="en-US" dirty="0">
                <a:solidFill>
                  <a:schemeClr val="bg1"/>
                </a:solidFill>
              </a:rPr>
              <a:t>　　</a:t>
            </a:r>
            <a:r>
              <a:rPr lang="zh-CN" altLang="en-US" dirty="0"/>
              <a:t>　</a:t>
            </a:r>
            <a:r>
              <a:rPr lang="zh-CN" altLang="en-US" sz="2800" b="1" dirty="0"/>
              <a:t>将一张三角形纸片剪一刀，剪成一张三角形纸片和一张梯形纸片</a:t>
            </a:r>
            <a:r>
              <a:rPr lang="en-US" altLang="zh-CN" sz="2800" b="1" dirty="0"/>
              <a:t>,</a:t>
            </a:r>
            <a:r>
              <a:rPr lang="zh-CN" altLang="en-US" sz="2800" b="1" dirty="0"/>
              <a:t>并且使所剪得的两张纸片拼成一个平行四边形</a:t>
            </a:r>
            <a:r>
              <a:rPr lang="en-US" altLang="zh-CN" sz="2800" b="1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/>
              <a:t>　</a:t>
            </a:r>
            <a:r>
              <a:rPr lang="en-US" altLang="zh-CN" sz="2800" b="1" dirty="0">
                <a:solidFill>
                  <a:srgbClr val="0000FF"/>
                </a:solidFill>
              </a:rPr>
              <a:t>(1)</a:t>
            </a:r>
            <a:r>
              <a:rPr lang="zh-CN" altLang="en-US" sz="2800" b="1" dirty="0"/>
              <a:t>如果剪得的两张纸片能拼成一个平行四边形，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/>
              <a:t>         那么剪痕的位置有什么要求？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2800" b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/>
              <a:t>    </a:t>
            </a:r>
            <a:r>
              <a:rPr lang="en-US" altLang="zh-CN" sz="2800" b="1" dirty="0">
                <a:solidFill>
                  <a:srgbClr val="0000FF"/>
                </a:solidFill>
              </a:rPr>
              <a:t>(2)</a:t>
            </a:r>
            <a:r>
              <a:rPr lang="zh-CN" altLang="en-US" sz="2800" b="1" dirty="0"/>
              <a:t> 要把所剪得的两张纸片拼成一个平行四边形</a:t>
            </a:r>
            <a:r>
              <a:rPr lang="en-US" altLang="zh-CN" sz="2800" b="1" dirty="0"/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/>
              <a:t>          可将其中的三角形做怎样的图形的变换？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/>
              <a:t>　　</a:t>
            </a:r>
          </a:p>
        </p:txBody>
      </p:sp>
      <p:pic>
        <p:nvPicPr>
          <p:cNvPr id="11267" name="Picture 3" descr="flow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79388" y="908050"/>
            <a:ext cx="237648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动手操作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11188" y="1052513"/>
            <a:ext cx="8064500" cy="7715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163513" y="188913"/>
            <a:ext cx="81676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US" sz="3600" b="1" dirty="0">
                <a:solidFill>
                  <a:srgbClr val="FFFF00"/>
                </a:solidFill>
              </a:rPr>
              <a:t>合作探究一</a:t>
            </a:r>
            <a:r>
              <a:rPr lang="zh-CN" altLang="en-US" sz="3200" dirty="0">
                <a:solidFill>
                  <a:schemeClr val="tx1"/>
                </a:solidFill>
              </a:rPr>
              <a:t>三角形中位线定义（师友互助）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95288" y="260350"/>
            <a:ext cx="2376487" cy="576263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12290" name="Group 2"/>
          <p:cNvGrpSpPr/>
          <p:nvPr/>
        </p:nvGrpSpPr>
        <p:grpSpPr bwMode="auto">
          <a:xfrm>
            <a:off x="1692275" y="1844675"/>
            <a:ext cx="4724400" cy="3917950"/>
            <a:chOff x="0" y="0"/>
            <a:chExt cx="2976" cy="2468"/>
          </a:xfrm>
        </p:grpSpPr>
        <p:sp>
          <p:nvSpPr>
            <p:cNvPr id="1229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2352" cy="1920"/>
            </a:xfrm>
            <a:prstGeom prst="triangle">
              <a:avLst>
                <a:gd name="adj" fmla="val 69472"/>
              </a:avLst>
            </a:prstGeom>
            <a:solidFill>
              <a:srgbClr val="00FF00"/>
            </a:solidFill>
            <a:ln w="381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1776" y="0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 b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0" y="2064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 b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2544" y="2064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 b="1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700338" y="3644900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292725" y="3573463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3348038" y="3933825"/>
            <a:ext cx="18716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692275" y="836613"/>
            <a:ext cx="6994525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800">
                <a:solidFill>
                  <a:srgbClr val="FF0000"/>
                </a:solidFill>
                <a:ea typeface="黑体" panose="02010609060101010101" pitchFamily="49" charset="-122"/>
              </a:rPr>
              <a:t>DE</a:t>
            </a:r>
            <a:r>
              <a:rPr lang="zh-CN" altLang="en-US" sz="4800">
                <a:solidFill>
                  <a:srgbClr val="FF0000"/>
                </a:solidFill>
                <a:ea typeface="黑体" panose="02010609060101010101" pitchFamily="49" charset="-122"/>
              </a:rPr>
              <a:t>是三角形的</a:t>
            </a:r>
            <a:r>
              <a:rPr lang="zh-CN" altLang="en-US" sz="4800" b="1">
                <a:solidFill>
                  <a:srgbClr val="FF0000"/>
                </a:solidFill>
                <a:latin typeface="方正小标宋简体" pitchFamily="2" charset="-122"/>
                <a:ea typeface="方正小标宋简体" pitchFamily="2" charset="-122"/>
              </a:rPr>
              <a:t>中位线</a:t>
            </a:r>
          </a:p>
          <a:p>
            <a:pPr algn="l"/>
            <a:endParaRPr lang="zh-CN" altLang="en-US" sz="400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132138" y="2708275"/>
            <a:ext cx="7937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9600">
                <a:solidFill>
                  <a:srgbClr val="FF00FF"/>
                </a:solidFill>
                <a:latin typeface="方正小标宋简体" pitchFamily="2" charset="-122"/>
                <a:ea typeface="方正小标宋简体" pitchFamily="2" charset="-122"/>
              </a:rPr>
              <a:t>.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003800" y="2708275"/>
            <a:ext cx="7937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9600">
                <a:solidFill>
                  <a:srgbClr val="FF00FF"/>
                </a:solidFill>
                <a:latin typeface="方正小标宋简体" pitchFamily="2" charset="-122"/>
                <a:ea typeface="方正小标宋简体" pitchFamily="2" charset="-122"/>
              </a:rPr>
              <a:t>.</a:t>
            </a:r>
          </a:p>
        </p:txBody>
      </p:sp>
      <p:pic>
        <p:nvPicPr>
          <p:cNvPr id="12301" name="Picture 13" descr="js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4829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14" descr="js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4825" y="6597650"/>
            <a:ext cx="4829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900113" y="2349500"/>
            <a:ext cx="45354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endParaRPr lang="zh-CN" altLang="en-US" sz="3200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23850" y="188913"/>
            <a:ext cx="72009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FF00"/>
                </a:solidFill>
              </a:rPr>
              <a:t>合作探究一  </a:t>
            </a:r>
            <a:r>
              <a:rPr lang="en-US" altLang="zh-CN" sz="3200" b="1"/>
              <a:t>(</a:t>
            </a:r>
            <a:r>
              <a:rPr lang="zh-CN" altLang="en-US" sz="3200"/>
              <a:t>三角形的中位线定义</a:t>
            </a:r>
            <a:r>
              <a:rPr lang="en-US" altLang="zh-CN" sz="3200"/>
              <a:t>) </a:t>
            </a:r>
            <a:endParaRPr lang="en-US" altLang="zh-CN" sz="3200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utoUpdateAnimBg="0"/>
      <p:bldP spid="12296" grpId="0" autoUpdateAnimBg="0"/>
      <p:bldP spid="12297" grpId="0" animBg="1"/>
      <p:bldP spid="12298" grpId="0" autoUpdateAnimBg="0"/>
      <p:bldP spid="12299" grpId="0" autoUpdateAnimBg="0"/>
      <p:bldP spid="1230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3600" b="1" u="sng" dirty="0"/>
              <a:t>知识点归纳</a:t>
            </a:r>
            <a:r>
              <a:rPr lang="en-US" altLang="zh-CN" sz="3600" b="1" u="sng" dirty="0"/>
              <a:t>:(</a:t>
            </a:r>
            <a:r>
              <a:rPr lang="zh-CN" altLang="en-US" b="1" dirty="0">
                <a:solidFill>
                  <a:srgbClr val="FF0000"/>
                </a:solidFill>
              </a:rPr>
              <a:t>三角形的中位线的定义）</a:t>
            </a:r>
            <a:endParaRPr lang="zh-CN" altLang="en-US" sz="4400" b="1" dirty="0">
              <a:solidFill>
                <a:srgbClr val="FF0000"/>
              </a:solidFill>
            </a:endParaRPr>
          </a:p>
          <a:p>
            <a:endParaRPr lang="zh-CN" altLang="en-US" sz="4400" b="1" dirty="0">
              <a:solidFill>
                <a:srgbClr val="FF3399"/>
              </a:solidFill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1268413"/>
            <a:ext cx="8820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 b="1" dirty="0">
                <a:solidFill>
                  <a:schemeClr val="tx1"/>
                </a:solidFill>
              </a:rPr>
              <a:t>连结三角形两边</a:t>
            </a:r>
            <a:r>
              <a:rPr lang="zh-CN" altLang="en-US" sz="3200" b="1" dirty="0">
                <a:solidFill>
                  <a:srgbClr val="FF0000"/>
                </a:solidFill>
              </a:rPr>
              <a:t>中点</a:t>
            </a:r>
            <a:r>
              <a:rPr lang="zh-CN" altLang="en-US" sz="3200" b="1" dirty="0">
                <a:solidFill>
                  <a:schemeClr val="tx1"/>
                </a:solidFill>
              </a:rPr>
              <a:t>的线段叫做三角形的</a:t>
            </a:r>
            <a:r>
              <a:rPr lang="zh-CN" altLang="en-US" sz="3200" b="1" dirty="0">
                <a:solidFill>
                  <a:srgbClr val="0000FF"/>
                </a:solidFill>
              </a:rPr>
              <a:t>中位线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8697913" y="5302250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i="1">
                <a:solidFill>
                  <a:schemeClr val="tx1"/>
                </a:solidFill>
              </a:rPr>
              <a:t>C</a:t>
            </a:r>
          </a:p>
        </p:txBody>
      </p:sp>
      <p:grpSp>
        <p:nvGrpSpPr>
          <p:cNvPr id="13317" name="Group 5"/>
          <p:cNvGrpSpPr/>
          <p:nvPr/>
        </p:nvGrpSpPr>
        <p:grpSpPr bwMode="auto">
          <a:xfrm>
            <a:off x="4932363" y="2060575"/>
            <a:ext cx="4011612" cy="3646488"/>
            <a:chOff x="0" y="0"/>
            <a:chExt cx="2527" cy="2297"/>
          </a:xfrm>
        </p:grpSpPr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966" y="1342"/>
              <a:ext cx="122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auto">
            <a:xfrm>
              <a:off x="702" y="1079"/>
              <a:ext cx="272" cy="37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 i="1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2232" y="1088"/>
              <a:ext cx="293" cy="37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 flipH="1">
              <a:off x="271" y="346"/>
              <a:ext cx="1504" cy="18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1775" y="346"/>
              <a:ext cx="752" cy="18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271" y="2170"/>
              <a:ext cx="2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1575" y="0"/>
              <a:ext cx="314" cy="41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 i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>
              <a:off x="0" y="1887"/>
              <a:ext cx="314" cy="41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 i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1059" y="1172"/>
              <a:ext cx="144" cy="22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zh-CN" altLang="en-US" sz="160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3327" name="Oval 15"/>
            <p:cNvSpPr>
              <a:spLocks noChangeArrowheads="1"/>
            </p:cNvSpPr>
            <p:nvPr/>
          </p:nvSpPr>
          <p:spPr bwMode="auto">
            <a:xfrm>
              <a:off x="2172" y="1297"/>
              <a:ext cx="90" cy="91"/>
            </a:xfrm>
            <a:prstGeom prst="ellipse">
              <a:avLst/>
            </a:prstGeom>
            <a:solidFill>
              <a:srgbClr val="EC103A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28" name="Oval 16"/>
            <p:cNvSpPr>
              <a:spLocks noChangeArrowheads="1"/>
            </p:cNvSpPr>
            <p:nvPr/>
          </p:nvSpPr>
          <p:spPr bwMode="auto">
            <a:xfrm>
              <a:off x="929" y="1297"/>
              <a:ext cx="90" cy="91"/>
            </a:xfrm>
            <a:prstGeom prst="ellipse">
              <a:avLst/>
            </a:prstGeom>
            <a:solidFill>
              <a:srgbClr val="EC103A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79388" y="2852738"/>
            <a:ext cx="5011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SzPct val="75000"/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FF00FF"/>
                </a:solidFill>
                <a:latin typeface="方正小标宋简体" pitchFamily="2" charset="-122"/>
                <a:ea typeface="方正小标宋简体" pitchFamily="2" charset="-122"/>
              </a:rPr>
              <a:t>① </a:t>
            </a:r>
            <a:r>
              <a:rPr lang="zh-CN" altLang="en-US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∵</a:t>
            </a:r>
            <a:r>
              <a:rPr lang="en-US" altLang="zh-CN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D</a:t>
            </a:r>
            <a:r>
              <a:rPr lang="zh-CN" altLang="en-US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、</a:t>
            </a:r>
            <a:r>
              <a:rPr lang="en-US" altLang="zh-CN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E</a:t>
            </a:r>
            <a:r>
              <a:rPr lang="zh-CN" altLang="en-US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分别为</a:t>
            </a:r>
            <a:r>
              <a:rPr lang="en-US" altLang="zh-CN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AB</a:t>
            </a:r>
            <a:r>
              <a:rPr lang="zh-CN" altLang="en-US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、</a:t>
            </a:r>
            <a:r>
              <a:rPr lang="en-US" altLang="zh-CN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AC</a:t>
            </a:r>
            <a:r>
              <a:rPr lang="zh-CN" altLang="en-US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的中点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1403350" y="3429000"/>
            <a:ext cx="2152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DE</a:t>
            </a:r>
            <a:r>
              <a:rPr lang="zh-CN" altLang="en-US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为△</a:t>
            </a:r>
            <a:r>
              <a:rPr lang="en-US" altLang="zh-CN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ABC</a:t>
            </a:r>
            <a:r>
              <a:rPr lang="zh-CN" altLang="en-US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的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0" y="4076700"/>
            <a:ext cx="4451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800" b="1" dirty="0">
                <a:solidFill>
                  <a:srgbClr val="FF00FF"/>
                </a:solidFill>
                <a:latin typeface="方正小标宋简体" pitchFamily="2" charset="-122"/>
                <a:ea typeface="方正小标宋简体" pitchFamily="2" charset="-122"/>
              </a:rPr>
              <a:t> ②</a:t>
            </a:r>
            <a:r>
              <a:rPr lang="zh-CN" altLang="en-US" sz="2800" b="1" dirty="0">
                <a:solidFill>
                  <a:srgbClr val="FFFF66"/>
                </a:solidFill>
                <a:latin typeface="方正小标宋简体" pitchFamily="2" charset="-122"/>
                <a:ea typeface="方正小标宋简体" pitchFamily="2" charset="-122"/>
              </a:rPr>
              <a:t> </a:t>
            </a:r>
            <a:r>
              <a:rPr lang="zh-CN" altLang="en-US" sz="2800" b="1" dirty="0">
                <a:solidFill>
                  <a:srgbClr val="FF33CC"/>
                </a:solidFill>
                <a:latin typeface="方正小标宋简体" pitchFamily="2" charset="-122"/>
                <a:ea typeface="方正小标宋简体" pitchFamily="2" charset="-122"/>
              </a:rPr>
              <a:t>∵ </a:t>
            </a:r>
            <a:r>
              <a:rPr lang="en-US" altLang="zh-CN" sz="2800" b="1" dirty="0">
                <a:solidFill>
                  <a:srgbClr val="FF33CC"/>
                </a:solidFill>
                <a:latin typeface="方正小标宋简体" pitchFamily="2" charset="-122"/>
                <a:ea typeface="方正小标宋简体" pitchFamily="2" charset="-122"/>
              </a:rPr>
              <a:t>DE</a:t>
            </a:r>
            <a:r>
              <a:rPr lang="zh-CN" altLang="en-US" sz="2800" b="1" dirty="0">
                <a:solidFill>
                  <a:srgbClr val="FF33CC"/>
                </a:solidFill>
                <a:latin typeface="方正小标宋简体" pitchFamily="2" charset="-122"/>
                <a:ea typeface="方正小标宋简体" pitchFamily="2" charset="-122"/>
              </a:rPr>
              <a:t>为△</a:t>
            </a:r>
            <a:r>
              <a:rPr lang="en-US" altLang="zh-CN" sz="2800" b="1" dirty="0">
                <a:solidFill>
                  <a:srgbClr val="FF33CC"/>
                </a:solidFill>
                <a:latin typeface="方正小标宋简体" pitchFamily="2" charset="-122"/>
                <a:ea typeface="方正小标宋简体" pitchFamily="2" charset="-122"/>
              </a:rPr>
              <a:t>ABC</a:t>
            </a:r>
            <a:r>
              <a:rPr lang="zh-CN" altLang="en-US" sz="2800" b="1" dirty="0">
                <a:solidFill>
                  <a:srgbClr val="FF33CC"/>
                </a:solidFill>
                <a:latin typeface="方正小标宋简体" pitchFamily="2" charset="-122"/>
                <a:ea typeface="方正小标宋简体" pitchFamily="2" charset="-122"/>
              </a:rPr>
              <a:t>的中位线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1258888" y="4581525"/>
            <a:ext cx="4537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SzPct val="75000"/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D</a:t>
            </a:r>
            <a:r>
              <a:rPr lang="zh-CN" altLang="en-US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、</a:t>
            </a:r>
            <a:r>
              <a:rPr lang="en-US" altLang="zh-CN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E</a:t>
            </a:r>
            <a:r>
              <a:rPr lang="zh-CN" altLang="en-US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分别为</a:t>
            </a:r>
            <a:r>
              <a:rPr lang="en-US" altLang="zh-CN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AB</a:t>
            </a:r>
            <a:r>
              <a:rPr lang="zh-CN" altLang="en-US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、</a:t>
            </a:r>
            <a:r>
              <a:rPr lang="en-US" altLang="zh-CN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AC</a:t>
            </a:r>
            <a:r>
              <a:rPr lang="zh-CN" altLang="en-US" sz="2800" b="1" dirty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的</a:t>
            </a:r>
          </a:p>
        </p:txBody>
      </p:sp>
      <p:pic>
        <p:nvPicPr>
          <p:cNvPr id="13333" name="Picture 21" descr="js2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524625"/>
            <a:ext cx="5334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4" name="Picture 22" descr="js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6453188"/>
            <a:ext cx="533400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755650" y="3429000"/>
            <a:ext cx="1079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 dirty="0"/>
              <a:t>∴</a:t>
            </a:r>
            <a:r>
              <a:rPr lang="zh-CN" altLang="en-US" sz="3200" b="1" u="sng" dirty="0"/>
              <a:t>                                       </a:t>
            </a:r>
            <a:r>
              <a:rPr lang="zh-CN" altLang="en-US" sz="3200" b="1" dirty="0"/>
              <a:t> </a:t>
            </a: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3492500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684213" y="4581525"/>
            <a:ext cx="1079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 dirty="0"/>
              <a:t>∴</a:t>
            </a:r>
            <a:r>
              <a:rPr lang="zh-CN" altLang="en-US" sz="3200" b="1" u="sng" dirty="0"/>
              <a:t>                                       </a:t>
            </a:r>
            <a:r>
              <a:rPr lang="zh-CN" altLang="en-US" sz="3200" b="1" dirty="0"/>
              <a:t> </a:t>
            </a:r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V="1">
            <a:off x="4787900" y="5013325"/>
            <a:ext cx="6477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3276600" y="3429000"/>
            <a:ext cx="1582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</a:rPr>
              <a:t>中位线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4787900" y="4508500"/>
            <a:ext cx="936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</a:rPr>
              <a:t>中点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5" grpId="0" autoUpdateAnimBg="0"/>
      <p:bldP spid="13336" grpId="0" animBg="1"/>
      <p:bldP spid="13337" grpId="0" autoUpdateAnimBg="0"/>
      <p:bldP spid="13338" grpId="0" animBg="1"/>
      <p:bldP spid="13339" grpId="0"/>
      <p:bldP spid="133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/>
          <p:nvPr/>
        </p:nvGrpSpPr>
        <p:grpSpPr bwMode="auto">
          <a:xfrm>
            <a:off x="1187450" y="836613"/>
            <a:ext cx="7010400" cy="4113212"/>
            <a:chOff x="0" y="0"/>
            <a:chExt cx="4416" cy="2591"/>
          </a:xfrm>
        </p:grpSpPr>
        <p:sp>
          <p:nvSpPr>
            <p:cNvPr id="15363" name="Text Box 3"/>
            <p:cNvSpPr txBox="1">
              <a:spLocks noChangeArrowheads="1"/>
            </p:cNvSpPr>
            <p:nvPr/>
          </p:nvSpPr>
          <p:spPr bwMode="auto">
            <a:xfrm>
              <a:off x="288" y="144"/>
              <a:ext cx="3552" cy="306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 flipH="1">
              <a:off x="336" y="288"/>
              <a:ext cx="1392" cy="2064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1728" y="288"/>
              <a:ext cx="2448" cy="2064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>
              <a:off x="336" y="2352"/>
              <a:ext cx="3840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1488" y="0"/>
              <a:ext cx="528" cy="383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 i="1">
                  <a:solidFill>
                    <a:srgbClr val="FF33CC"/>
                  </a:solidFill>
                </a:rPr>
                <a:t>A</a:t>
              </a:r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0" y="2160"/>
              <a:ext cx="384" cy="383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 i="1">
                  <a:solidFill>
                    <a:srgbClr val="FF3399"/>
                  </a:solidFill>
                </a:rPr>
                <a:t>B</a:t>
              </a: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4224" y="2208"/>
              <a:ext cx="192" cy="383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 i="1">
                  <a:solidFill>
                    <a:srgbClr val="FF3399"/>
                  </a:solidFill>
                </a:rPr>
                <a:t>C</a:t>
              </a:r>
            </a:p>
          </p:txBody>
        </p:sp>
      </p:grpSp>
      <p:sp>
        <p:nvSpPr>
          <p:cNvPr id="15370" name="AutoShape 10" descr="三角形中共有几条中位线"/>
          <p:cNvSpPr>
            <a:spLocks noChangeArrowheads="1"/>
          </p:cNvSpPr>
          <p:nvPr/>
        </p:nvSpPr>
        <p:spPr bwMode="auto">
          <a:xfrm>
            <a:off x="5076825" y="304800"/>
            <a:ext cx="3686175" cy="1219200"/>
          </a:xfrm>
          <a:prstGeom prst="wedgeRoundRectCallout">
            <a:avLst>
              <a:gd name="adj1" fmla="val -35657"/>
              <a:gd name="adj2" fmla="val 107551"/>
              <a:gd name="adj3" fmla="val 16667"/>
            </a:avLst>
          </a:prstGeom>
          <a:solidFill>
            <a:srgbClr val="CCFFFF"/>
          </a:solidFill>
          <a:ln w="28575">
            <a:solidFill>
              <a:srgbClr val="FFFF9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zh-CN" altLang="en-US" sz="2400">
                <a:solidFill>
                  <a:schemeClr val="tx1"/>
                </a:solidFill>
              </a:rPr>
              <a:t>     </a:t>
            </a:r>
            <a:r>
              <a:rPr lang="zh-CN" altLang="en-US" sz="3200" b="1">
                <a:solidFill>
                  <a:schemeClr val="tx1"/>
                </a:solidFill>
              </a:rPr>
              <a:t>三角形中共有几条中位线？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843213" y="2924175"/>
            <a:ext cx="29718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819400" y="2895600"/>
            <a:ext cx="1828800" cy="16764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4681538" y="2914650"/>
            <a:ext cx="1143000" cy="16764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5374" name="Group 14"/>
          <p:cNvGrpSpPr/>
          <p:nvPr/>
        </p:nvGrpSpPr>
        <p:grpSpPr bwMode="auto">
          <a:xfrm>
            <a:off x="2411413" y="2565400"/>
            <a:ext cx="4038600" cy="2622550"/>
            <a:chOff x="0" y="0"/>
            <a:chExt cx="2544" cy="1652"/>
          </a:xfrm>
        </p:grpSpPr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0" y="48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 i="1">
                  <a:solidFill>
                    <a:srgbClr val="FF3399"/>
                  </a:solidFill>
                </a:rPr>
                <a:t>E</a:t>
              </a:r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2112" y="0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 i="1">
                  <a:solidFill>
                    <a:srgbClr val="FF3399"/>
                  </a:solidFill>
                </a:rPr>
                <a:t>F</a:t>
              </a:r>
            </a:p>
          </p:txBody>
        </p:sp>
        <p:sp>
          <p:nvSpPr>
            <p:cNvPr id="15377" name="Text Box 17"/>
            <p:cNvSpPr txBox="1">
              <a:spLocks noChangeArrowheads="1"/>
            </p:cNvSpPr>
            <p:nvPr/>
          </p:nvSpPr>
          <p:spPr bwMode="auto">
            <a:xfrm>
              <a:off x="1152" y="1248"/>
              <a:ext cx="5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 i="1">
                  <a:solidFill>
                    <a:srgbClr val="FF00FF"/>
                  </a:solidFill>
                </a:rPr>
                <a:t>D</a:t>
              </a:r>
            </a:p>
          </p:txBody>
        </p:sp>
      </p:grp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4427538" y="3429000"/>
            <a:ext cx="381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9600">
                <a:solidFill>
                  <a:srgbClr val="00FF00"/>
                </a:solidFill>
              </a:rPr>
              <a:t>.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555875" y="1773238"/>
            <a:ext cx="381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9600">
                <a:solidFill>
                  <a:srgbClr val="00FF00"/>
                </a:solidFill>
              </a:rPr>
              <a:t>.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651500" y="1773238"/>
            <a:ext cx="381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9600">
                <a:solidFill>
                  <a:srgbClr val="00FF00"/>
                </a:solidFill>
              </a:rPr>
              <a:t>.</a:t>
            </a:r>
          </a:p>
        </p:txBody>
      </p:sp>
      <p:pic>
        <p:nvPicPr>
          <p:cNvPr id="15381" name="Picture 21" descr="huabian%20(105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nimBg="1" autoUpdateAnimBg="0"/>
      <p:bldP spid="15371" grpId="0" animBg="1"/>
      <p:bldP spid="15372" grpId="0" animBg="1"/>
      <p:bldP spid="15373" grpId="0" animBg="1"/>
      <p:bldP spid="15378" grpId="0" autoUpdateAnimBg="0"/>
      <p:bldP spid="15379" grpId="0" autoUpdateAnimBg="0"/>
      <p:bldP spid="15380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path path="rect">
            <a:fillToRect l="50000" t="50000" r="50000" b="50000"/>
          </a:path>
        </a:gradFill>
        <a:ln>
          <a:noFill/>
        </a:ln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4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path path="rect">
            <a:fillToRect l="50000" t="50000" r="50000" b="50000"/>
          </a:path>
        </a:gradFill>
        <a:ln>
          <a:noFill/>
        </a:ln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4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1007</Words>
  <Application>Microsoft Office PowerPoint</Application>
  <PresentationFormat>全屏显示(4:3)</PresentationFormat>
  <Paragraphs>197</Paragraphs>
  <Slides>22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方正小标宋简体</vt:lpstr>
      <vt:lpstr>黑体</vt:lpstr>
      <vt:lpstr>宋体</vt:lpstr>
      <vt:lpstr>微软雅黑</vt:lpstr>
      <vt:lpstr>Arial</vt:lpstr>
      <vt:lpstr>Times New Roman</vt:lpstr>
      <vt:lpstr>Wingdings</vt:lpstr>
      <vt:lpstr>WWW.2PPT.COM
</vt:lpstr>
      <vt:lpstr>Equation.3</vt:lpstr>
      <vt:lpstr>PowerPoint 演示文稿</vt:lpstr>
      <vt:lpstr>PowerPoint 演示文稿</vt:lpstr>
      <vt:lpstr>PowerPoint 演示文稿</vt:lpstr>
      <vt:lpstr>课堂自主学习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三角形的中位线平行于第三边，并且等于它的一半．</vt:lpstr>
      <vt:lpstr>PowerPoint 演示文稿</vt:lpstr>
      <vt:lpstr>跟踪训练一：  （师友互查）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巩固提高    (师友互助）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2022-01-07T08:31:51Z</dcterms:created>
  <dcterms:modified xsi:type="dcterms:W3CDTF">2023-01-16T20:33:54Z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B35B2CC2C4BA4BA28AD057440AA409FC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