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1" r:id="rId3"/>
    <p:sldId id="262" r:id="rId4"/>
    <p:sldId id="258" r:id="rId5"/>
    <p:sldId id="259" r:id="rId6"/>
    <p:sldId id="266" r:id="rId7"/>
    <p:sldId id="264" r:id="rId8"/>
    <p:sldId id="265" r:id="rId9"/>
    <p:sldId id="267" r:id="rId10"/>
    <p:sldId id="263" r:id="rId11"/>
    <p:sldId id="268" r:id="rId12"/>
    <p:sldId id="270" r:id="rId13"/>
    <p:sldId id="269" r:id="rId14"/>
    <p:sldId id="271" r:id="rId15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8FBAED-2022-4267-A684-3B318FEC9F02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F6978E-01EA-4F6A-805A-FB1E8D91F7AB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C240D3-05B1-43B0-9A79-23EA22935B85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88E33D-5749-4CD0-B0C5-4DDA882F9414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B63517-4BA7-44BA-9837-FEDAC216BF48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39EFDA6-A270-4E94-9977-655476817D7C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B0C5CF4-CDDB-42EF-8F6F-D539B782B16E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682986-DB51-4690-AE6B-CFCC832F322B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EA4CA3-49BC-47C4-8A24-EEBD82B00EE0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CEB8742-D20F-47AF-B223-1691DC438F22}" type="datetimeFigureOut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ea typeface="华文彩云" panose="02010800040101010101" pitchFamily="2" charset="-122"/>
              </a:rPr>
              <a:t>‹#›</a:t>
            </a:fld>
            <a:endParaRPr lang="zh-CN" altLang="en-US" b="1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0C474FB-BD9F-4AD8-9F2E-36A0E7A5449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23.png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9.bin"/><Relationship Id="rId5" Type="http://schemas.openxmlformats.org/officeDocument/2006/relationships/image" Target="../media/image21.png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1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3.bin"/><Relationship Id="rId5" Type="http://schemas.openxmlformats.org/officeDocument/2006/relationships/image" Target="../media/image17.png"/><Relationship Id="rId10" Type="http://schemas.openxmlformats.org/officeDocument/2006/relationships/image" Target="../media/image15.wmf"/><Relationship Id="rId4" Type="http://schemas.openxmlformats.org/officeDocument/2006/relationships/image" Target="../media/image9.png"/><Relationship Id="rId9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1631272" y="2133600"/>
            <a:ext cx="5638800" cy="2743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CascadeUp">
              <a:avLst>
                <a:gd name="adj" fmla="val 10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等式</a:t>
            </a:r>
          </a:p>
        </p:txBody>
      </p:sp>
      <p:sp>
        <p:nvSpPr>
          <p:cNvPr id="14339" name="Rectangle 6"/>
          <p:cNvSpPr/>
          <p:nvPr/>
        </p:nvSpPr>
        <p:spPr>
          <a:xfrm>
            <a:off x="1563688" y="609600"/>
            <a:ext cx="5845175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40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西师大版五年级数学下册</a:t>
            </a:r>
          </a:p>
        </p:txBody>
      </p:sp>
      <p:sp>
        <p:nvSpPr>
          <p:cNvPr id="6" name="矩形 5"/>
          <p:cNvSpPr/>
          <p:nvPr/>
        </p:nvSpPr>
        <p:spPr>
          <a:xfrm>
            <a:off x="3220136" y="5565775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0"/>
            <a:ext cx="3352800" cy="26781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0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62200"/>
            <a:ext cx="3810000" cy="1558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6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5105400" cy="23447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3" name="Text Box 9"/>
          <p:cNvSpPr txBox="1"/>
          <p:nvPr/>
        </p:nvSpPr>
        <p:spPr>
          <a:xfrm>
            <a:off x="304800" y="4038600"/>
            <a:ext cx="2462213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总捐书本数</a:t>
            </a:r>
            <a:r>
              <a:rPr lang="en-US" altLang="zh-CN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=</a:t>
            </a:r>
          </a:p>
        </p:txBody>
      </p:sp>
      <p:sp>
        <p:nvSpPr>
          <p:cNvPr id="11274" name="Text Box 10"/>
          <p:cNvSpPr txBox="1"/>
          <p:nvPr/>
        </p:nvSpPr>
        <p:spPr>
          <a:xfrm>
            <a:off x="304800" y="5029200"/>
            <a:ext cx="3278188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高年级捐书本数</a:t>
            </a:r>
            <a:r>
              <a:rPr lang="en-US" altLang="zh-CN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=</a:t>
            </a:r>
          </a:p>
        </p:txBody>
      </p:sp>
      <p:sp>
        <p:nvSpPr>
          <p:cNvPr id="11275" name="Text Box 11"/>
          <p:cNvSpPr txBox="1"/>
          <p:nvPr/>
        </p:nvSpPr>
        <p:spPr>
          <a:xfrm>
            <a:off x="304800" y="6096000"/>
            <a:ext cx="3278188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低年级捐书本数</a:t>
            </a:r>
            <a:r>
              <a:rPr lang="en-US" altLang="zh-CN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=</a:t>
            </a:r>
          </a:p>
        </p:txBody>
      </p:sp>
      <p:sp>
        <p:nvSpPr>
          <p:cNvPr id="11277" name="WordArt 13"/>
          <p:cNvSpPr>
            <a:spLocks noChangeArrowheads="1" noChangeShapeType="1" noTextEdit="1"/>
          </p:cNvSpPr>
          <p:nvPr/>
        </p:nvSpPr>
        <p:spPr bwMode="auto">
          <a:xfrm>
            <a:off x="2971800" y="4038600"/>
            <a:ext cx="5562600" cy="4572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高年级捐书本数</a:t>
            </a:r>
            <a:r>
              <a:rPr kumimoji="0" lang="en-US" altLang="zh-CN" sz="3600" b="0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+</a:t>
            </a:r>
            <a:r>
              <a:rPr kumimoji="0" lang="zh-CN" altLang="en-US" sz="3600" b="0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低年级捐书本数</a:t>
            </a:r>
          </a:p>
        </p:txBody>
      </p:sp>
      <p:sp>
        <p:nvSpPr>
          <p:cNvPr id="23561" name="WordArt 14"/>
          <p:cNvSpPr>
            <a:spLocks noTextEdit="1"/>
          </p:cNvSpPr>
          <p:nvPr/>
        </p:nvSpPr>
        <p:spPr>
          <a:xfrm>
            <a:off x="3657600" y="5029200"/>
            <a:ext cx="4953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总捐书本数－低年级捐书本数</a:t>
            </a:r>
          </a:p>
        </p:txBody>
      </p:sp>
      <p:sp>
        <p:nvSpPr>
          <p:cNvPr id="23562" name="WordArt 15"/>
          <p:cNvSpPr>
            <a:spLocks noTextEdit="1"/>
          </p:cNvSpPr>
          <p:nvPr/>
        </p:nvSpPr>
        <p:spPr>
          <a:xfrm>
            <a:off x="3810000" y="6096000"/>
            <a:ext cx="5334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总捐书本数－高年级捐书本数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  <p:bldP spid="11274" grpId="0"/>
      <p:bldP spid="1127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33600"/>
            <a:ext cx="8915400" cy="3168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579" name="WordArt 7"/>
          <p:cNvSpPr>
            <a:spLocks noTextEdit="1"/>
          </p:cNvSpPr>
          <p:nvPr/>
        </p:nvSpPr>
        <p:spPr>
          <a:xfrm>
            <a:off x="304800" y="228600"/>
            <a:ext cx="4800600" cy="14001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eaLnBrk="0" hangingPunct="0"/>
            <a:r>
              <a:rPr lang="zh-CN" altLang="en-US" sz="3600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判断下面哪些是等式。 </a:t>
            </a:r>
          </a:p>
        </p:txBody>
      </p:sp>
      <p:grpSp>
        <p:nvGrpSpPr>
          <p:cNvPr id="16392" name="Group 8"/>
          <p:cNvGrpSpPr/>
          <p:nvPr/>
        </p:nvGrpSpPr>
        <p:grpSpPr>
          <a:xfrm>
            <a:off x="4114800" y="2743200"/>
            <a:ext cx="2346325" cy="942975"/>
            <a:chOff x="3456" y="3063"/>
            <a:chExt cx="1478" cy="594"/>
          </a:xfrm>
        </p:grpSpPr>
        <p:graphicFrame>
          <p:nvGraphicFramePr>
            <p:cNvPr id="24596" name="Object 9"/>
            <p:cNvGraphicFramePr>
              <a:graphicFrameLocks noChangeAspect="1"/>
            </p:cNvGraphicFramePr>
            <p:nvPr/>
          </p:nvGraphicFramePr>
          <p:xfrm>
            <a:off x="3456" y="3063"/>
            <a:ext cx="816" cy="5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5" r:id="rId4" imgW="476250" imgH="381000" progId="MSPhotoEd.3">
                    <p:embed/>
                  </p:oleObj>
                </mc:Choice>
                <mc:Fallback>
                  <p:oleObj r:id="rId4" imgW="476250" imgH="381000" progId="MSPhotoEd.3">
                    <p:embed/>
                    <p:pic>
                      <p:nvPicPr>
                        <p:cNvPr id="0" name="图片 3078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456" y="3063"/>
                          <a:ext cx="816" cy="59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97" name="Text Box 10"/>
            <p:cNvSpPr txBox="1"/>
            <p:nvPr/>
          </p:nvSpPr>
          <p:spPr>
            <a:xfrm>
              <a:off x="4176" y="3072"/>
              <a:ext cx="758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sz="4000" b="1" dirty="0">
                  <a:solidFill>
                    <a:srgbClr val="FF0000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不是</a:t>
              </a:r>
            </a:p>
          </p:txBody>
        </p:sp>
      </p:grpSp>
      <p:grpSp>
        <p:nvGrpSpPr>
          <p:cNvPr id="16395" name="Group 11"/>
          <p:cNvGrpSpPr/>
          <p:nvPr/>
        </p:nvGrpSpPr>
        <p:grpSpPr>
          <a:xfrm>
            <a:off x="457200" y="2895600"/>
            <a:ext cx="1836738" cy="822325"/>
            <a:chOff x="3696" y="3216"/>
            <a:chExt cx="1157" cy="518"/>
          </a:xfrm>
        </p:grpSpPr>
        <p:graphicFrame>
          <p:nvGraphicFramePr>
            <p:cNvPr id="24594" name="Object 12"/>
            <p:cNvGraphicFramePr>
              <a:graphicFrameLocks noChangeAspect="1"/>
            </p:cNvGraphicFramePr>
            <p:nvPr/>
          </p:nvGraphicFramePr>
          <p:xfrm>
            <a:off x="3696" y="3231"/>
            <a:ext cx="720" cy="5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" r:id="rId6" imgW="476250" imgH="381000" progId="MSPhotoEd.3">
                    <p:embed/>
                  </p:oleObj>
                </mc:Choice>
                <mc:Fallback>
                  <p:oleObj r:id="rId6" imgW="476250" imgH="381000" progId="MSPhotoEd.3">
                    <p:embed/>
                    <p:pic>
                      <p:nvPicPr>
                        <p:cNvPr id="0" name="图片 3081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696" y="3231"/>
                          <a:ext cx="720" cy="50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95" name="Rectangle 13"/>
            <p:cNvSpPr/>
            <p:nvPr/>
          </p:nvSpPr>
          <p:spPr>
            <a:xfrm>
              <a:off x="4416" y="3216"/>
              <a:ext cx="437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sz="4000" b="1" dirty="0">
                  <a:solidFill>
                    <a:srgbClr val="FF0000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是</a:t>
              </a:r>
            </a:p>
          </p:txBody>
        </p:sp>
      </p:grpSp>
      <p:grpSp>
        <p:nvGrpSpPr>
          <p:cNvPr id="16398" name="Group 14"/>
          <p:cNvGrpSpPr/>
          <p:nvPr/>
        </p:nvGrpSpPr>
        <p:grpSpPr>
          <a:xfrm>
            <a:off x="7086600" y="2819400"/>
            <a:ext cx="1836738" cy="822325"/>
            <a:chOff x="3696" y="3216"/>
            <a:chExt cx="1157" cy="518"/>
          </a:xfrm>
        </p:grpSpPr>
        <p:graphicFrame>
          <p:nvGraphicFramePr>
            <p:cNvPr id="24592" name="Object 15"/>
            <p:cNvGraphicFramePr>
              <a:graphicFrameLocks noChangeAspect="1"/>
            </p:cNvGraphicFramePr>
            <p:nvPr/>
          </p:nvGraphicFramePr>
          <p:xfrm>
            <a:off x="3696" y="3231"/>
            <a:ext cx="720" cy="5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7" r:id="rId8" imgW="476250" imgH="381000" progId="MSPhotoEd.3">
                    <p:embed/>
                  </p:oleObj>
                </mc:Choice>
                <mc:Fallback>
                  <p:oleObj r:id="rId8" imgW="476250" imgH="381000" progId="MSPhotoEd.3">
                    <p:embed/>
                    <p:pic>
                      <p:nvPicPr>
                        <p:cNvPr id="0" name="图片 3083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696" y="3231"/>
                          <a:ext cx="720" cy="50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93" name="Rectangle 16"/>
            <p:cNvSpPr/>
            <p:nvPr/>
          </p:nvSpPr>
          <p:spPr>
            <a:xfrm>
              <a:off x="4416" y="3216"/>
              <a:ext cx="437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sz="4000" b="1" dirty="0">
                  <a:solidFill>
                    <a:srgbClr val="FF0000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是</a:t>
              </a:r>
            </a:p>
          </p:txBody>
        </p:sp>
      </p:grpSp>
      <p:grpSp>
        <p:nvGrpSpPr>
          <p:cNvPr id="16401" name="Group 17"/>
          <p:cNvGrpSpPr/>
          <p:nvPr/>
        </p:nvGrpSpPr>
        <p:grpSpPr>
          <a:xfrm>
            <a:off x="0" y="5257800"/>
            <a:ext cx="2346325" cy="942975"/>
            <a:chOff x="3456" y="3063"/>
            <a:chExt cx="1478" cy="594"/>
          </a:xfrm>
        </p:grpSpPr>
        <p:graphicFrame>
          <p:nvGraphicFramePr>
            <p:cNvPr id="24590" name="Object 18"/>
            <p:cNvGraphicFramePr>
              <a:graphicFrameLocks noChangeAspect="1"/>
            </p:cNvGraphicFramePr>
            <p:nvPr/>
          </p:nvGraphicFramePr>
          <p:xfrm>
            <a:off x="3456" y="3063"/>
            <a:ext cx="816" cy="5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8" r:id="rId9" imgW="476250" imgH="381000" progId="MSPhotoEd.3">
                    <p:embed/>
                  </p:oleObj>
                </mc:Choice>
                <mc:Fallback>
                  <p:oleObj r:id="rId9" imgW="476250" imgH="381000" progId="MSPhotoEd.3">
                    <p:embed/>
                    <p:pic>
                      <p:nvPicPr>
                        <p:cNvPr id="0" name="图片 3080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456" y="3063"/>
                          <a:ext cx="816" cy="59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91" name="Text Box 19"/>
            <p:cNvSpPr txBox="1"/>
            <p:nvPr/>
          </p:nvSpPr>
          <p:spPr>
            <a:xfrm>
              <a:off x="4176" y="3072"/>
              <a:ext cx="758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sz="4000" b="1" dirty="0">
                  <a:solidFill>
                    <a:srgbClr val="FF0000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不是</a:t>
              </a:r>
            </a:p>
          </p:txBody>
        </p:sp>
      </p:grpSp>
      <p:grpSp>
        <p:nvGrpSpPr>
          <p:cNvPr id="16404" name="Group 20"/>
          <p:cNvGrpSpPr/>
          <p:nvPr/>
        </p:nvGrpSpPr>
        <p:grpSpPr>
          <a:xfrm>
            <a:off x="3886200" y="5257800"/>
            <a:ext cx="1836738" cy="822325"/>
            <a:chOff x="3696" y="3216"/>
            <a:chExt cx="1157" cy="518"/>
          </a:xfrm>
        </p:grpSpPr>
        <p:graphicFrame>
          <p:nvGraphicFramePr>
            <p:cNvPr id="24588" name="Object 21"/>
            <p:cNvGraphicFramePr>
              <a:graphicFrameLocks noChangeAspect="1"/>
            </p:cNvGraphicFramePr>
            <p:nvPr/>
          </p:nvGraphicFramePr>
          <p:xfrm>
            <a:off x="3696" y="3231"/>
            <a:ext cx="720" cy="5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9" r:id="rId10" imgW="476250" imgH="381000" progId="MSPhotoEd.3">
                    <p:embed/>
                  </p:oleObj>
                </mc:Choice>
                <mc:Fallback>
                  <p:oleObj r:id="rId10" imgW="476250" imgH="381000" progId="MSPhotoEd.3">
                    <p:embed/>
                    <p:pic>
                      <p:nvPicPr>
                        <p:cNvPr id="0" name="图片 3079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696" y="3231"/>
                          <a:ext cx="720" cy="50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89" name="Rectangle 22"/>
            <p:cNvSpPr/>
            <p:nvPr/>
          </p:nvSpPr>
          <p:spPr>
            <a:xfrm>
              <a:off x="4416" y="3216"/>
              <a:ext cx="437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sz="4000" b="1" dirty="0">
                  <a:solidFill>
                    <a:srgbClr val="FF0000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是</a:t>
              </a:r>
            </a:p>
          </p:txBody>
        </p:sp>
      </p:grpSp>
      <p:grpSp>
        <p:nvGrpSpPr>
          <p:cNvPr id="16407" name="Group 23"/>
          <p:cNvGrpSpPr/>
          <p:nvPr/>
        </p:nvGrpSpPr>
        <p:grpSpPr>
          <a:xfrm>
            <a:off x="6324600" y="5181600"/>
            <a:ext cx="2346325" cy="942975"/>
            <a:chOff x="3456" y="3063"/>
            <a:chExt cx="1478" cy="594"/>
          </a:xfrm>
        </p:grpSpPr>
        <p:graphicFrame>
          <p:nvGraphicFramePr>
            <p:cNvPr id="24586" name="Object 24"/>
            <p:cNvGraphicFramePr>
              <a:graphicFrameLocks noChangeAspect="1"/>
            </p:cNvGraphicFramePr>
            <p:nvPr/>
          </p:nvGraphicFramePr>
          <p:xfrm>
            <a:off x="3456" y="3063"/>
            <a:ext cx="816" cy="5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0" r:id="rId11" imgW="476250" imgH="381000" progId="MSPhotoEd.3">
                    <p:embed/>
                  </p:oleObj>
                </mc:Choice>
                <mc:Fallback>
                  <p:oleObj r:id="rId11" imgW="476250" imgH="381000" progId="MSPhotoEd.3">
                    <p:embed/>
                    <p:pic>
                      <p:nvPicPr>
                        <p:cNvPr id="0" name="图片 3082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456" y="3063"/>
                          <a:ext cx="816" cy="59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87" name="Text Box 25"/>
            <p:cNvSpPr txBox="1"/>
            <p:nvPr/>
          </p:nvSpPr>
          <p:spPr>
            <a:xfrm>
              <a:off x="4176" y="3072"/>
              <a:ext cx="758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sz="4000" b="1" dirty="0">
                  <a:solidFill>
                    <a:srgbClr val="FF0000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不是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143000"/>
            <a:ext cx="7696200" cy="4841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3" name="WordArt 7"/>
          <p:cNvSpPr>
            <a:spLocks noTextEdit="1"/>
          </p:cNvSpPr>
          <p:nvPr/>
        </p:nvSpPr>
        <p:spPr>
          <a:xfrm>
            <a:off x="381000" y="0"/>
            <a:ext cx="29718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lstStyle/>
          <a:p>
            <a:pPr algn="ctr"/>
            <a:r>
              <a:rPr lang="zh-CN" altLang="en-US" sz="36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看图说等式。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6"/>
          <p:cNvSpPr>
            <a:spLocks noTextEdit="1"/>
          </p:cNvSpPr>
          <p:nvPr/>
        </p:nvSpPr>
        <p:spPr>
          <a:xfrm>
            <a:off x="1066800" y="304800"/>
            <a:ext cx="7315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你能从下列信息中找出等量关系吗？</a:t>
            </a:r>
          </a:p>
        </p:txBody>
      </p:sp>
      <p:sp>
        <p:nvSpPr>
          <p:cNvPr id="26627" name="WordArt 7"/>
          <p:cNvSpPr>
            <a:spLocks noTextEdit="1"/>
          </p:cNvSpPr>
          <p:nvPr/>
        </p:nvSpPr>
        <p:spPr>
          <a:xfrm>
            <a:off x="228600" y="990600"/>
            <a:ext cx="4114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请用等式表示出来。</a:t>
            </a:r>
          </a:p>
        </p:txBody>
      </p:sp>
      <p:sp>
        <p:nvSpPr>
          <p:cNvPr id="26628" name="Rectangle 8"/>
          <p:cNvSpPr/>
          <p:nvPr/>
        </p:nvSpPr>
        <p:spPr>
          <a:xfrm>
            <a:off x="381000" y="1828800"/>
            <a:ext cx="7896225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b="1" dirty="0">
                <a:latin typeface="Arial" panose="020B0604020202020204" pitchFamily="34" charset="0"/>
              </a:rPr>
              <a:t>         1</a:t>
            </a:r>
            <a:r>
              <a:rPr lang="zh-CN" altLang="en-US" b="1" dirty="0">
                <a:latin typeface="Arial" panose="020B0604020202020204" pitchFamily="34" charset="0"/>
              </a:rPr>
              <a:t>）爸爸与儿子年龄的和是</a:t>
            </a:r>
            <a:r>
              <a:rPr lang="en-US" altLang="zh-CN" b="1" dirty="0">
                <a:latin typeface="Arial" panose="020B0604020202020204" pitchFamily="34" charset="0"/>
              </a:rPr>
              <a:t>x</a:t>
            </a:r>
            <a:r>
              <a:rPr lang="zh-CN" altLang="en-US" b="1" dirty="0">
                <a:latin typeface="Arial" panose="020B0604020202020204" pitchFamily="34" charset="0"/>
              </a:rPr>
              <a:t>岁，爸爸的年龄</a:t>
            </a:r>
          </a:p>
          <a:p>
            <a:r>
              <a:rPr lang="zh-CN" altLang="en-US" b="1" dirty="0">
                <a:latin typeface="Arial" panose="020B0604020202020204" pitchFamily="34" charset="0"/>
              </a:rPr>
              <a:t>为</a:t>
            </a:r>
            <a:r>
              <a:rPr lang="en-US" altLang="zh-CN" b="1" dirty="0">
                <a:latin typeface="Arial" panose="020B0604020202020204" pitchFamily="34" charset="0"/>
              </a:rPr>
              <a:t>a</a:t>
            </a:r>
            <a:r>
              <a:rPr lang="zh-CN" altLang="en-US" b="1" dirty="0">
                <a:latin typeface="Arial" panose="020B0604020202020204" pitchFamily="34" charset="0"/>
              </a:rPr>
              <a:t>岁，儿子的年龄为</a:t>
            </a:r>
            <a:r>
              <a:rPr lang="en-US" altLang="zh-CN" b="1" dirty="0">
                <a:latin typeface="Arial" panose="020B0604020202020204" pitchFamily="34" charset="0"/>
              </a:rPr>
              <a:t>b</a:t>
            </a:r>
            <a:r>
              <a:rPr lang="zh-CN" altLang="en-US" b="1" dirty="0">
                <a:latin typeface="Arial" panose="020B0604020202020204" pitchFamily="34" charset="0"/>
              </a:rPr>
              <a:t>岁，爸爸比儿子大</a:t>
            </a:r>
            <a:r>
              <a:rPr lang="en-US" altLang="zh-CN" b="1" dirty="0">
                <a:latin typeface="Arial" panose="020B0604020202020204" pitchFamily="34" charset="0"/>
              </a:rPr>
              <a:t>30</a:t>
            </a:r>
            <a:r>
              <a:rPr lang="zh-CN" altLang="en-US" b="1" dirty="0">
                <a:latin typeface="Arial" panose="020B0604020202020204" pitchFamily="34" charset="0"/>
              </a:rPr>
              <a:t>岁。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TextEdit="1"/>
          </p:cNvSpPr>
          <p:nvPr/>
        </p:nvSpPr>
        <p:spPr>
          <a:xfrm>
            <a:off x="1066800" y="304800"/>
            <a:ext cx="7315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你能从下列信息中找出等量关系吗？</a:t>
            </a:r>
          </a:p>
        </p:txBody>
      </p:sp>
      <p:sp>
        <p:nvSpPr>
          <p:cNvPr id="27651" name="WordArt 3"/>
          <p:cNvSpPr>
            <a:spLocks noTextEdit="1"/>
          </p:cNvSpPr>
          <p:nvPr/>
        </p:nvSpPr>
        <p:spPr>
          <a:xfrm>
            <a:off x="228600" y="990600"/>
            <a:ext cx="4114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请用等式表示出来。</a:t>
            </a:r>
          </a:p>
        </p:txBody>
      </p:sp>
      <p:sp>
        <p:nvSpPr>
          <p:cNvPr id="27652" name="Rectangle 5"/>
          <p:cNvSpPr/>
          <p:nvPr/>
        </p:nvSpPr>
        <p:spPr>
          <a:xfrm>
            <a:off x="0" y="1752600"/>
            <a:ext cx="8213725" cy="1800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b="1" dirty="0">
                <a:latin typeface="Arial" panose="020B0604020202020204" pitchFamily="34" charset="0"/>
              </a:rPr>
              <a:t>         2</a:t>
            </a:r>
            <a:r>
              <a:rPr lang="zh-CN" altLang="en-US" b="1" dirty="0">
                <a:latin typeface="Arial" panose="020B0604020202020204" pitchFamily="34" charset="0"/>
              </a:rPr>
              <a:t>）水果店有苹果</a:t>
            </a:r>
            <a:r>
              <a:rPr lang="en-US" altLang="zh-CN" b="1" dirty="0">
                <a:latin typeface="Arial" panose="020B0604020202020204" pitchFamily="34" charset="0"/>
              </a:rPr>
              <a:t>1200</a:t>
            </a:r>
            <a:r>
              <a:rPr lang="zh-CN" altLang="en-US" b="1" dirty="0">
                <a:latin typeface="Arial" panose="020B0604020202020204" pitchFamily="34" charset="0"/>
              </a:rPr>
              <a:t>箱，橘子</a:t>
            </a:r>
            <a:r>
              <a:rPr lang="en-US" altLang="zh-CN" b="1" dirty="0">
                <a:latin typeface="Arial" panose="020B0604020202020204" pitchFamily="34" charset="0"/>
              </a:rPr>
              <a:t>3600</a:t>
            </a:r>
            <a:r>
              <a:rPr lang="zh-CN" altLang="en-US" b="1" dirty="0">
                <a:latin typeface="Arial" panose="020B0604020202020204" pitchFamily="34" charset="0"/>
              </a:rPr>
              <a:t>箱，香蕉</a:t>
            </a:r>
          </a:p>
          <a:p>
            <a:r>
              <a:rPr lang="en-US" altLang="zh-CN" b="1" dirty="0">
                <a:latin typeface="Arial" panose="020B0604020202020204" pitchFamily="34" charset="0"/>
              </a:rPr>
              <a:t>1800</a:t>
            </a:r>
            <a:r>
              <a:rPr lang="zh-CN" altLang="en-US" b="1" dirty="0">
                <a:latin typeface="Arial" panose="020B0604020202020204" pitchFamily="34" charset="0"/>
              </a:rPr>
              <a:t>箱。橘子是苹果的</a:t>
            </a:r>
            <a:r>
              <a:rPr lang="en-US" altLang="zh-CN" b="1" dirty="0">
                <a:latin typeface="Arial" panose="020B0604020202020204" pitchFamily="34" charset="0"/>
              </a:rPr>
              <a:t>3</a:t>
            </a:r>
            <a:r>
              <a:rPr lang="zh-CN" altLang="en-US" b="1" dirty="0">
                <a:latin typeface="Arial" panose="020B0604020202020204" pitchFamily="34" charset="0"/>
              </a:rPr>
              <a:t>倍，又是香蕉的</a:t>
            </a:r>
            <a:r>
              <a:rPr lang="en-US" altLang="zh-CN" b="1" dirty="0">
                <a:latin typeface="Arial" panose="020B0604020202020204" pitchFamily="34" charset="0"/>
              </a:rPr>
              <a:t>2</a:t>
            </a:r>
            <a:r>
              <a:rPr lang="zh-CN" altLang="en-US" b="1" dirty="0">
                <a:latin typeface="Arial" panose="020B0604020202020204" pitchFamily="34" charset="0"/>
              </a:rPr>
              <a:t>倍。 </a:t>
            </a:r>
            <a:br>
              <a:rPr lang="zh-CN" altLang="en-US" b="1" dirty="0">
                <a:latin typeface="Arial" panose="020B0604020202020204" pitchFamily="34" charset="0"/>
              </a:rPr>
            </a:br>
            <a:r>
              <a:rPr lang="zh-CN" altLang="en-US" b="1" dirty="0">
                <a:latin typeface="Arial" panose="020B0604020202020204" pitchFamily="34" charset="0"/>
              </a:rPr>
              <a:t/>
            </a:r>
            <a:br>
              <a:rPr lang="zh-CN" altLang="en-US" b="1" dirty="0">
                <a:latin typeface="Arial" panose="020B0604020202020204" pitchFamily="34" charset="0"/>
              </a:rPr>
            </a:br>
            <a:endParaRPr lang="zh-CN" altLang="en-US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990600" cy="4873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3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0"/>
            <a:ext cx="6172200" cy="41354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4" name="Text Box 5"/>
          <p:cNvSpPr txBox="1"/>
          <p:nvPr/>
        </p:nvSpPr>
        <p:spPr>
          <a:xfrm>
            <a:off x="228600" y="4724400"/>
            <a:ext cx="8616950" cy="13731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chemeClr val="accent2"/>
                </a:solidFill>
                <a:latin typeface="Arial" panose="020B0604020202020204" pitchFamily="34" charset="0"/>
              </a:rPr>
              <a:t>             </a:t>
            </a:r>
            <a:r>
              <a:rPr lang="zh-CN" altLang="en-US" b="1" dirty="0">
                <a:solidFill>
                  <a:schemeClr val="accent2"/>
                </a:solidFill>
                <a:latin typeface="Arial" panose="020B0604020202020204" pitchFamily="34" charset="0"/>
              </a:rPr>
              <a:t>云岭小学五年级</a:t>
            </a:r>
            <a:r>
              <a:rPr lang="en-US" altLang="zh-CN" b="1" dirty="0">
                <a:solidFill>
                  <a:schemeClr val="accent2"/>
                </a:solidFill>
                <a:latin typeface="Arial" panose="020B0604020202020204" pitchFamily="34" charset="0"/>
              </a:rPr>
              <a:t>55</a:t>
            </a:r>
            <a:r>
              <a:rPr lang="zh-CN" altLang="en-US" b="1" dirty="0">
                <a:solidFill>
                  <a:schemeClr val="accent2"/>
                </a:solidFill>
                <a:latin typeface="Arial" panose="020B0604020202020204" pitchFamily="34" charset="0"/>
              </a:rPr>
              <a:t>名同学表演云南佤族著名的</a:t>
            </a:r>
          </a:p>
          <a:p>
            <a:r>
              <a:rPr lang="en-US" altLang="zh-CN" b="1" dirty="0">
                <a:solidFill>
                  <a:schemeClr val="accent2"/>
                </a:solidFill>
                <a:latin typeface="Arial" panose="020B0604020202020204" pitchFamily="34" charset="0"/>
              </a:rPr>
              <a:t>《</a:t>
            </a:r>
            <a:r>
              <a:rPr lang="zh-CN" altLang="en-US" b="1" dirty="0">
                <a:solidFill>
                  <a:schemeClr val="accent2"/>
                </a:solidFill>
                <a:latin typeface="Arial" panose="020B0604020202020204" pitchFamily="34" charset="0"/>
              </a:rPr>
              <a:t>木鼓舞</a:t>
            </a:r>
            <a:r>
              <a:rPr lang="en-US" altLang="zh-CN" b="1" dirty="0">
                <a:solidFill>
                  <a:schemeClr val="accent2"/>
                </a:solidFill>
                <a:latin typeface="Arial" panose="020B0604020202020204" pitchFamily="34" charset="0"/>
              </a:rPr>
              <a:t>》</a:t>
            </a:r>
            <a:r>
              <a:rPr lang="zh-CN" altLang="en-US" b="1" dirty="0">
                <a:solidFill>
                  <a:schemeClr val="accent2"/>
                </a:solidFill>
                <a:latin typeface="Arial" panose="020B0604020202020204" pitchFamily="34" charset="0"/>
              </a:rPr>
              <a:t>，其中男演员</a:t>
            </a:r>
            <a:r>
              <a:rPr lang="en-US" altLang="zh-CN" b="1" dirty="0">
                <a:solidFill>
                  <a:schemeClr val="accent2"/>
                </a:solidFill>
                <a:latin typeface="Arial" panose="020B0604020202020204" pitchFamily="34" charset="0"/>
              </a:rPr>
              <a:t>40</a:t>
            </a:r>
            <a:r>
              <a:rPr lang="zh-CN" altLang="en-US" b="1" dirty="0">
                <a:solidFill>
                  <a:schemeClr val="accent2"/>
                </a:solidFill>
                <a:latin typeface="Arial" panose="020B0604020202020204" pitchFamily="34" charset="0"/>
              </a:rPr>
              <a:t>名，女演员</a:t>
            </a:r>
            <a:r>
              <a:rPr lang="en-US" altLang="zh-CN" b="1" dirty="0">
                <a:solidFill>
                  <a:schemeClr val="accent2"/>
                </a:solidFill>
                <a:latin typeface="Arial" panose="020B0604020202020204" pitchFamily="34" charset="0"/>
              </a:rPr>
              <a:t>15</a:t>
            </a:r>
            <a:r>
              <a:rPr lang="zh-CN" altLang="en-US" b="1" dirty="0">
                <a:solidFill>
                  <a:schemeClr val="accent2"/>
                </a:solidFill>
                <a:latin typeface="Arial" panose="020B0604020202020204" pitchFamily="34" charset="0"/>
              </a:rPr>
              <a:t>名。</a:t>
            </a:r>
          </a:p>
          <a:p>
            <a:endParaRPr lang="en-US" altLang="zh-CN" b="1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990600" cy="4873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7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0"/>
            <a:ext cx="4724400" cy="3165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8" name="Text Box 4"/>
          <p:cNvSpPr txBox="1"/>
          <p:nvPr/>
        </p:nvSpPr>
        <p:spPr>
          <a:xfrm>
            <a:off x="304800" y="3352800"/>
            <a:ext cx="8616950" cy="14954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chemeClr val="accent2"/>
                </a:solidFill>
                <a:latin typeface="Arial" panose="020B0604020202020204" pitchFamily="34" charset="0"/>
              </a:rPr>
              <a:t>             </a:t>
            </a:r>
            <a:r>
              <a:rPr lang="zh-CN" altLang="en-US" b="1" dirty="0">
                <a:solidFill>
                  <a:schemeClr val="accent2"/>
                </a:solidFill>
                <a:latin typeface="Arial" panose="020B0604020202020204" pitchFamily="34" charset="0"/>
              </a:rPr>
              <a:t>云岭小学五年级</a:t>
            </a:r>
            <a:r>
              <a:rPr lang="en-US" altLang="zh-CN" b="1" dirty="0">
                <a:solidFill>
                  <a:schemeClr val="accent2"/>
                </a:solidFill>
                <a:latin typeface="Arial" panose="020B0604020202020204" pitchFamily="34" charset="0"/>
              </a:rPr>
              <a:t>55</a:t>
            </a:r>
            <a:r>
              <a:rPr lang="zh-CN" altLang="en-US" b="1" dirty="0">
                <a:solidFill>
                  <a:schemeClr val="accent2"/>
                </a:solidFill>
                <a:latin typeface="Arial" panose="020B0604020202020204" pitchFamily="34" charset="0"/>
              </a:rPr>
              <a:t>名同学表演云南佤族著名的</a:t>
            </a:r>
          </a:p>
          <a:p>
            <a:r>
              <a:rPr lang="en-US" altLang="zh-CN" b="1" dirty="0">
                <a:solidFill>
                  <a:schemeClr val="accent2"/>
                </a:solidFill>
                <a:latin typeface="Arial" panose="020B0604020202020204" pitchFamily="34" charset="0"/>
              </a:rPr>
              <a:t>《</a:t>
            </a:r>
            <a:r>
              <a:rPr lang="zh-CN" altLang="en-US" b="1" dirty="0">
                <a:solidFill>
                  <a:schemeClr val="accent2"/>
                </a:solidFill>
                <a:latin typeface="Arial" panose="020B0604020202020204" pitchFamily="34" charset="0"/>
              </a:rPr>
              <a:t>木鼓舞</a:t>
            </a:r>
            <a:r>
              <a:rPr lang="en-US" altLang="zh-CN" b="1" dirty="0">
                <a:solidFill>
                  <a:schemeClr val="accent2"/>
                </a:solidFill>
                <a:latin typeface="Arial" panose="020B0604020202020204" pitchFamily="34" charset="0"/>
              </a:rPr>
              <a:t>》</a:t>
            </a:r>
            <a:r>
              <a:rPr lang="zh-CN" altLang="en-US" b="1" dirty="0">
                <a:solidFill>
                  <a:schemeClr val="accent2"/>
                </a:solidFill>
                <a:latin typeface="Arial" panose="020B0604020202020204" pitchFamily="34" charset="0"/>
              </a:rPr>
              <a:t>，其中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男演员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40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名</a:t>
            </a:r>
            <a:r>
              <a:rPr lang="zh-CN" altLang="en-US" b="1" dirty="0">
                <a:solidFill>
                  <a:schemeClr val="accent2"/>
                </a:solidFill>
                <a:latin typeface="Arial" panose="020B0604020202020204" pitchFamily="34" charset="0"/>
              </a:rPr>
              <a:t>，女演员</a:t>
            </a:r>
            <a:r>
              <a:rPr lang="en-US" altLang="zh-CN" b="1" dirty="0">
                <a:solidFill>
                  <a:schemeClr val="accent2"/>
                </a:solidFill>
                <a:latin typeface="Arial" panose="020B0604020202020204" pitchFamily="34" charset="0"/>
              </a:rPr>
              <a:t>15</a:t>
            </a:r>
            <a:r>
              <a:rPr lang="zh-CN" altLang="en-US" b="1" dirty="0">
                <a:solidFill>
                  <a:schemeClr val="accent2"/>
                </a:solidFill>
                <a:latin typeface="Arial" panose="020B0604020202020204" pitchFamily="34" charset="0"/>
              </a:rPr>
              <a:t>名。</a:t>
            </a:r>
          </a:p>
          <a:p>
            <a:endParaRPr lang="en-US" altLang="zh-CN" b="1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pic>
        <p:nvPicPr>
          <p:cNvPr id="10245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4724400"/>
            <a:ext cx="2667000" cy="1441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6" name="Rectangle 6"/>
          <p:cNvSpPr/>
          <p:nvPr/>
        </p:nvSpPr>
        <p:spPr>
          <a:xfrm>
            <a:off x="3657600" y="4419600"/>
            <a:ext cx="5256213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r>
              <a:rPr lang="zh-CN" altLang="en-US" sz="2000" b="1" dirty="0">
                <a:latin typeface="Arial" panose="020B0604020202020204" pitchFamily="34" charset="0"/>
              </a:rPr>
              <a:t>还可以用（</a:t>
            </a:r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55-15</a:t>
            </a:r>
            <a:r>
              <a:rPr lang="zh-CN" altLang="en-US" sz="2000" b="1" dirty="0">
                <a:latin typeface="Arial" panose="020B0604020202020204" pitchFamily="34" charset="0"/>
              </a:rPr>
              <a:t>）人表示男演员的人数。 </a:t>
            </a:r>
          </a:p>
        </p:txBody>
      </p:sp>
      <p:sp>
        <p:nvSpPr>
          <p:cNvPr id="10249" name="Rectangle 9"/>
          <p:cNvSpPr/>
          <p:nvPr/>
        </p:nvSpPr>
        <p:spPr>
          <a:xfrm>
            <a:off x="3581400" y="5165725"/>
            <a:ext cx="465137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男演员人数</a:t>
            </a:r>
            <a:r>
              <a:rPr lang="en-US" altLang="zh-CN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=</a:t>
            </a:r>
            <a:r>
              <a:rPr lang="zh-CN" altLang="en-US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总人数－女演员人数</a:t>
            </a:r>
          </a:p>
        </p:txBody>
      </p:sp>
      <p:sp>
        <p:nvSpPr>
          <p:cNvPr id="10250" name="Rectangle 10"/>
          <p:cNvSpPr/>
          <p:nvPr/>
        </p:nvSpPr>
        <p:spPr>
          <a:xfrm>
            <a:off x="3962400" y="5688013"/>
            <a:ext cx="635000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40</a:t>
            </a:r>
          </a:p>
        </p:txBody>
      </p:sp>
      <p:sp>
        <p:nvSpPr>
          <p:cNvPr id="10251" name="Rectangle 11"/>
          <p:cNvSpPr/>
          <p:nvPr/>
        </p:nvSpPr>
        <p:spPr>
          <a:xfrm>
            <a:off x="5334000" y="5715000"/>
            <a:ext cx="1096963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55-15</a:t>
            </a:r>
          </a:p>
        </p:txBody>
      </p:sp>
      <p:sp>
        <p:nvSpPr>
          <p:cNvPr id="16394" name="WordArt 13"/>
          <p:cNvSpPr>
            <a:spLocks noTextEdit="1"/>
          </p:cNvSpPr>
          <p:nvPr/>
        </p:nvSpPr>
        <p:spPr>
          <a:xfrm flipV="1">
            <a:off x="4800600" y="5867400"/>
            <a:ext cx="3810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</a:p>
        </p:txBody>
      </p:sp>
      <p:sp>
        <p:nvSpPr>
          <p:cNvPr id="16395" name="WordArt 15"/>
          <p:cNvSpPr>
            <a:spLocks noTextEdit="1"/>
          </p:cNvSpPr>
          <p:nvPr/>
        </p:nvSpPr>
        <p:spPr>
          <a:xfrm>
            <a:off x="1447800" y="6249988"/>
            <a:ext cx="6629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这样的式子数学上就称为等式。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49" grpId="0"/>
      <p:bldP spid="10250" grpId="0"/>
      <p:bldP spid="102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1371600" cy="6080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1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19200"/>
            <a:ext cx="8305800" cy="22653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1" name="Rectangle 7"/>
          <p:cNvSpPr/>
          <p:nvPr/>
        </p:nvSpPr>
        <p:spPr>
          <a:xfrm>
            <a:off x="2057400" y="1295400"/>
            <a:ext cx="2484438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accent2"/>
                </a:solidFill>
                <a:latin typeface="Arial" panose="020B0604020202020204" pitchFamily="34" charset="0"/>
              </a:rPr>
              <a:t>总人数－男演员人数</a:t>
            </a:r>
          </a:p>
        </p:txBody>
      </p:sp>
      <p:sp>
        <p:nvSpPr>
          <p:cNvPr id="6152" name="Rectangle 8"/>
          <p:cNvSpPr/>
          <p:nvPr/>
        </p:nvSpPr>
        <p:spPr>
          <a:xfrm>
            <a:off x="6256338" y="1295400"/>
            <a:ext cx="2887662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chemeClr val="accent2"/>
                </a:solidFill>
                <a:latin typeface="Arial" panose="020B0604020202020204" pitchFamily="34" charset="0"/>
              </a:rPr>
              <a:t>男演员人数</a:t>
            </a:r>
            <a:r>
              <a:rPr lang="en-US" altLang="zh-CN" sz="2000" b="1" dirty="0">
                <a:solidFill>
                  <a:schemeClr val="accent2"/>
                </a:solidFill>
                <a:latin typeface="Arial" panose="020B0604020202020204" pitchFamily="34" charset="0"/>
              </a:rPr>
              <a:t>+</a:t>
            </a:r>
            <a:r>
              <a:rPr lang="zh-CN" altLang="en-US" sz="2000" b="1" dirty="0">
                <a:solidFill>
                  <a:schemeClr val="accent2"/>
                </a:solidFill>
                <a:latin typeface="Arial" panose="020B0604020202020204" pitchFamily="34" charset="0"/>
              </a:rPr>
              <a:t>女演员人数</a:t>
            </a:r>
          </a:p>
        </p:txBody>
      </p:sp>
      <p:sp>
        <p:nvSpPr>
          <p:cNvPr id="6153" name="Rectangle 9"/>
          <p:cNvSpPr/>
          <p:nvPr/>
        </p:nvSpPr>
        <p:spPr>
          <a:xfrm>
            <a:off x="2057400" y="2743200"/>
            <a:ext cx="1096963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55-40</a:t>
            </a:r>
          </a:p>
        </p:txBody>
      </p:sp>
      <p:sp>
        <p:nvSpPr>
          <p:cNvPr id="6154" name="Rectangle 10"/>
          <p:cNvSpPr/>
          <p:nvPr/>
        </p:nvSpPr>
        <p:spPr>
          <a:xfrm>
            <a:off x="6172200" y="2743200"/>
            <a:ext cx="1185863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</a:rPr>
              <a:t>40+15</a:t>
            </a:r>
          </a:p>
        </p:txBody>
      </p:sp>
      <p:sp>
        <p:nvSpPr>
          <p:cNvPr id="6156" name="Rectangle 12"/>
          <p:cNvSpPr/>
          <p:nvPr/>
        </p:nvSpPr>
        <p:spPr>
          <a:xfrm>
            <a:off x="533400" y="4419600"/>
            <a:ext cx="8301038" cy="124936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r>
              <a:rPr lang="en-US" altLang="zh-CN" sz="3200" dirty="0">
                <a:latin typeface="Arial" panose="020B0604020202020204" pitchFamily="34" charset="0"/>
              </a:rPr>
              <a:t>       </a:t>
            </a:r>
            <a:r>
              <a:rPr lang="zh-CN" altLang="en-US" sz="3200" dirty="0">
                <a:latin typeface="Arial" panose="020B0604020202020204" pitchFamily="34" charset="0"/>
              </a:rPr>
              <a:t>像</a:t>
            </a:r>
            <a:r>
              <a:rPr lang="en-US" altLang="zh-CN" sz="3200" dirty="0">
                <a:latin typeface="Arial" panose="020B0604020202020204" pitchFamily="34" charset="0"/>
              </a:rPr>
              <a:t>40=55-15</a:t>
            </a:r>
            <a:r>
              <a:rPr lang="zh-CN" altLang="en-US" sz="3200" dirty="0">
                <a:latin typeface="Arial" panose="020B0604020202020204" pitchFamily="34" charset="0"/>
              </a:rPr>
              <a:t>，</a:t>
            </a:r>
            <a:r>
              <a:rPr lang="en-US" altLang="zh-CN" sz="3200" dirty="0">
                <a:latin typeface="Arial" panose="020B0604020202020204" pitchFamily="34" charset="0"/>
              </a:rPr>
              <a:t>a+b=c</a:t>
            </a:r>
            <a:r>
              <a:rPr lang="zh-CN" altLang="en-US" sz="3200" dirty="0">
                <a:latin typeface="Arial" panose="020B0604020202020204" pitchFamily="34" charset="0"/>
              </a:rPr>
              <a:t>，</a:t>
            </a:r>
            <a:r>
              <a:rPr lang="en-US" altLang="zh-CN" sz="3200" dirty="0">
                <a:latin typeface="Arial" panose="020B0604020202020204" pitchFamily="34" charset="0"/>
              </a:rPr>
              <a:t>s=a</a:t>
            </a:r>
            <a:r>
              <a:rPr lang="en-US" altLang="zh-CN" sz="3200" baseline="30000" dirty="0">
                <a:latin typeface="Arial" panose="020B0604020202020204" pitchFamily="34" charset="0"/>
              </a:rPr>
              <a:t>2</a:t>
            </a:r>
            <a:r>
              <a:rPr lang="en-US" altLang="zh-CN" sz="3200" dirty="0">
                <a:latin typeface="Arial" panose="020B0604020202020204" pitchFamily="34" charset="0"/>
              </a:rPr>
              <a:t>……</a:t>
            </a:r>
            <a:r>
              <a:rPr lang="zh-CN" altLang="en-US" sz="3200" dirty="0">
                <a:latin typeface="Arial" panose="020B0604020202020204" pitchFamily="34" charset="0"/>
              </a:rPr>
              <a:t>这些表示</a:t>
            </a:r>
          </a:p>
          <a:p>
            <a:r>
              <a:rPr lang="zh-CN" altLang="en-US" sz="4400" dirty="0">
                <a:solidFill>
                  <a:srgbClr val="FF0000"/>
                </a:solidFill>
                <a:latin typeface="Arial" panose="020B0604020202020204" pitchFamily="34" charset="0"/>
              </a:rPr>
              <a:t>相等关系</a:t>
            </a:r>
            <a:r>
              <a:rPr lang="zh-CN" altLang="en-US" sz="3200" dirty="0">
                <a:latin typeface="Arial" panose="020B0604020202020204" pitchFamily="34" charset="0"/>
              </a:rPr>
              <a:t>的式子都是</a:t>
            </a:r>
            <a:r>
              <a:rPr lang="zh-CN" altLang="en-US" sz="4400" dirty="0">
                <a:solidFill>
                  <a:srgbClr val="FF0000"/>
                </a:solidFill>
                <a:latin typeface="Arial" panose="020B0604020202020204" pitchFamily="34" charset="0"/>
              </a:rPr>
              <a:t>等式</a:t>
            </a:r>
            <a:r>
              <a:rPr lang="zh-CN" altLang="en-US" sz="3200" dirty="0">
                <a:latin typeface="Arial" panose="020B0604020202020204" pitchFamily="34" charset="0"/>
              </a:rPr>
              <a:t>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/>
      <p:bldP spid="6153" grpId="0"/>
      <p:bldP spid="6154" grpId="0"/>
      <p:bldP spid="61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/>
          <p:nvPr/>
        </p:nvSpPr>
        <p:spPr>
          <a:xfrm>
            <a:off x="609600" y="5486400"/>
            <a:ext cx="2303463" cy="19177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</a:rPr>
              <a:t/>
            </a:r>
            <a:br>
              <a:rPr lang="en-US" altLang="zh-CN" sz="2400" dirty="0">
                <a:latin typeface="Arial" panose="020B0604020202020204" pitchFamily="34" charset="0"/>
              </a:rPr>
            </a:br>
            <a:r>
              <a:rPr lang="en-US" altLang="zh-CN" sz="2400" dirty="0">
                <a:latin typeface="Arial" panose="020B0604020202020204" pitchFamily="34" charset="0"/>
              </a:rPr>
              <a:t>5=55÷</a:t>
            </a:r>
            <a:r>
              <a:rPr lang="zh-CN" altLang="en-US" sz="2400" dirty="0">
                <a:latin typeface="Arial" panose="020B0604020202020204" pitchFamily="34" charset="0"/>
              </a:rPr>
              <a:t>（</a:t>
            </a:r>
            <a:r>
              <a:rPr lang="en-US" altLang="zh-CN" sz="2400" dirty="0">
                <a:latin typeface="Arial" panose="020B0604020202020204" pitchFamily="34" charset="0"/>
              </a:rPr>
              <a:t>8+3</a:t>
            </a:r>
            <a:r>
              <a:rPr lang="zh-CN" altLang="en-US" sz="2400" dirty="0">
                <a:latin typeface="Arial" panose="020B0604020202020204" pitchFamily="34" charset="0"/>
              </a:rPr>
              <a:t>）</a:t>
            </a:r>
            <a:br>
              <a:rPr lang="zh-CN" altLang="en-US" sz="2400" dirty="0">
                <a:latin typeface="Arial" panose="020B0604020202020204" pitchFamily="34" charset="0"/>
              </a:rPr>
            </a:br>
            <a:r>
              <a:rPr lang="zh-CN" altLang="en-US" sz="2400" dirty="0">
                <a:latin typeface="Arial" panose="020B0604020202020204" pitchFamily="34" charset="0"/>
              </a:rPr>
              <a:t/>
            </a:r>
            <a:br>
              <a:rPr lang="zh-CN" altLang="en-US" sz="2400" dirty="0">
                <a:latin typeface="Arial" panose="020B0604020202020204" pitchFamily="34" charset="0"/>
              </a:rPr>
            </a:br>
            <a:r>
              <a:rPr lang="zh-CN" altLang="en-US" sz="2400" dirty="0">
                <a:latin typeface="Arial" panose="020B0604020202020204" pitchFamily="34" charset="0"/>
              </a:rPr>
              <a:t/>
            </a:r>
            <a:br>
              <a:rPr lang="zh-CN" altLang="en-US" sz="2400" dirty="0">
                <a:latin typeface="Arial" panose="020B0604020202020204" pitchFamily="34" charset="0"/>
              </a:rPr>
            </a:br>
            <a:endParaRPr lang="zh-CN" altLang="en-US" sz="2400" dirty="0">
              <a:latin typeface="Arial" panose="020B0604020202020204" pitchFamily="34" charset="0"/>
            </a:endParaRPr>
          </a:p>
        </p:txBody>
      </p:sp>
      <p:sp>
        <p:nvSpPr>
          <p:cNvPr id="7174" name="Rectangle 6"/>
          <p:cNvSpPr/>
          <p:nvPr/>
        </p:nvSpPr>
        <p:spPr>
          <a:xfrm>
            <a:off x="914400" y="4267200"/>
            <a:ext cx="2303463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</a:rPr>
              <a:t>55=</a:t>
            </a:r>
            <a:r>
              <a:rPr lang="zh-CN" altLang="en-US" sz="2400" dirty="0">
                <a:latin typeface="Arial" panose="020B0604020202020204" pitchFamily="34" charset="0"/>
              </a:rPr>
              <a:t>（</a:t>
            </a:r>
            <a:r>
              <a:rPr lang="en-US" altLang="zh-CN" sz="2400" dirty="0">
                <a:latin typeface="Arial" panose="020B0604020202020204" pitchFamily="34" charset="0"/>
              </a:rPr>
              <a:t>8+3</a:t>
            </a:r>
            <a:r>
              <a:rPr lang="zh-CN" altLang="en-US" sz="2400" dirty="0">
                <a:latin typeface="Arial" panose="020B0604020202020204" pitchFamily="34" charset="0"/>
              </a:rPr>
              <a:t>）</a:t>
            </a:r>
            <a:r>
              <a:rPr lang="en-US" altLang="zh-CN" sz="2400" dirty="0">
                <a:latin typeface="Arial" panose="020B0604020202020204" pitchFamily="34" charset="0"/>
              </a:rPr>
              <a:t>×5</a:t>
            </a:r>
          </a:p>
        </p:txBody>
      </p:sp>
      <p:sp>
        <p:nvSpPr>
          <p:cNvPr id="18436" name="Rectangle 11"/>
          <p:cNvSpPr/>
          <p:nvPr/>
        </p:nvSpPr>
        <p:spPr>
          <a:xfrm>
            <a:off x="381000" y="307975"/>
            <a:ext cx="7877175" cy="1187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     </a:t>
            </a:r>
            <a:r>
              <a:rPr lang="zh-CN" altLang="en-US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在</a:t>
            </a:r>
            <a:r>
              <a:rPr lang="en-US" altLang="zh-CN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《</a:t>
            </a:r>
            <a:r>
              <a:rPr lang="zh-CN" altLang="en-US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木鼓舞</a:t>
            </a:r>
            <a:r>
              <a:rPr lang="en-US" altLang="zh-CN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》</a:t>
            </a:r>
            <a:r>
              <a:rPr lang="zh-CN" altLang="en-US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的表演中，需要把</a:t>
            </a:r>
            <a:r>
              <a:rPr lang="en-US" altLang="zh-CN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55</a:t>
            </a:r>
            <a:r>
              <a:rPr lang="zh-CN" altLang="en-US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名同学平均分成</a:t>
            </a:r>
            <a:r>
              <a:rPr lang="en-US" altLang="zh-CN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5</a:t>
            </a:r>
            <a:r>
              <a:rPr lang="zh-CN" altLang="en-US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个</a:t>
            </a:r>
          </a:p>
          <a:p>
            <a:r>
              <a:rPr lang="zh-CN" altLang="en-US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组来变换队形，使每组</a:t>
            </a:r>
            <a:r>
              <a:rPr lang="en-US" altLang="zh-CN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8</a:t>
            </a:r>
            <a:r>
              <a:rPr lang="zh-CN" altLang="en-US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名男同学，</a:t>
            </a:r>
            <a:r>
              <a:rPr lang="en-US" altLang="zh-CN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3</a:t>
            </a:r>
            <a:r>
              <a:rPr lang="zh-CN" altLang="en-US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名女同学。你能写出</a:t>
            </a:r>
          </a:p>
          <a:p>
            <a:r>
              <a:rPr lang="zh-CN" altLang="en-US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哪些等式？</a:t>
            </a:r>
          </a:p>
        </p:txBody>
      </p:sp>
      <p:pic>
        <p:nvPicPr>
          <p:cNvPr id="18437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1219200"/>
            <a:ext cx="2895600" cy="1939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81" name="WordArt 13"/>
          <p:cNvSpPr>
            <a:spLocks noChangeArrowheads="1" noChangeShapeType="1" noTextEdit="1"/>
          </p:cNvSpPr>
          <p:nvPr/>
        </p:nvSpPr>
        <p:spPr bwMode="auto">
          <a:xfrm>
            <a:off x="0" y="3657600"/>
            <a:ext cx="3352800" cy="3810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①总人数</a:t>
            </a:r>
            <a:r>
              <a:rPr kumimoji="0" lang="en-US" altLang="zh-CN" sz="3600" b="0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=</a:t>
            </a:r>
            <a:r>
              <a:rPr kumimoji="0" lang="zh-CN" altLang="en-US" sz="3600" b="0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每组人数</a:t>
            </a:r>
            <a:r>
              <a:rPr kumimoji="0" lang="en-US" altLang="zh-CN" sz="3600" b="0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×</a:t>
            </a:r>
            <a:r>
              <a:rPr kumimoji="0" lang="zh-CN" altLang="en-US" sz="3600" b="0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组数</a:t>
            </a:r>
          </a:p>
        </p:txBody>
      </p:sp>
      <p:sp>
        <p:nvSpPr>
          <p:cNvPr id="7182" name="WordArt 14"/>
          <p:cNvSpPr>
            <a:spLocks noChangeArrowheads="1" noChangeShapeType="1" noTextEdit="1"/>
          </p:cNvSpPr>
          <p:nvPr/>
        </p:nvSpPr>
        <p:spPr bwMode="auto">
          <a:xfrm>
            <a:off x="4648200" y="3657600"/>
            <a:ext cx="3848100" cy="3810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②每组人数</a:t>
            </a:r>
            <a:r>
              <a:rPr kumimoji="0" lang="en-US" altLang="zh-CN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=</a:t>
            </a: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总人数</a:t>
            </a:r>
            <a:r>
              <a:rPr kumimoji="0" lang="en-US" altLang="zh-CN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÷</a:t>
            </a: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组数</a:t>
            </a:r>
          </a:p>
        </p:txBody>
      </p:sp>
      <p:sp>
        <p:nvSpPr>
          <p:cNvPr id="7183" name="Rectangle 15"/>
          <p:cNvSpPr/>
          <p:nvPr/>
        </p:nvSpPr>
        <p:spPr>
          <a:xfrm>
            <a:off x="5867400" y="4191000"/>
            <a:ext cx="1693863" cy="822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</a:rPr>
              <a:t>8+3=55÷5</a:t>
            </a:r>
            <a:br>
              <a:rPr lang="en-US" altLang="zh-CN" sz="2400" dirty="0">
                <a:latin typeface="Arial" panose="020B0604020202020204" pitchFamily="34" charset="0"/>
              </a:rPr>
            </a:br>
            <a:endParaRPr lang="en-US" altLang="zh-CN" sz="2400" dirty="0">
              <a:latin typeface="Arial" panose="020B0604020202020204" pitchFamily="34" charset="0"/>
            </a:endParaRPr>
          </a:p>
        </p:txBody>
      </p:sp>
      <p:sp>
        <p:nvSpPr>
          <p:cNvPr id="7184" name="WordArt 16"/>
          <p:cNvSpPr>
            <a:spLocks noChangeArrowheads="1" noChangeShapeType="1" noTextEdit="1"/>
          </p:cNvSpPr>
          <p:nvPr/>
        </p:nvSpPr>
        <p:spPr bwMode="auto">
          <a:xfrm>
            <a:off x="0" y="5334000"/>
            <a:ext cx="3657600" cy="3810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③组数</a:t>
            </a:r>
            <a:r>
              <a:rPr kumimoji="0" lang="en-US" altLang="zh-CN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=</a:t>
            </a: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总人数</a:t>
            </a:r>
            <a:r>
              <a:rPr kumimoji="0" lang="en-US" altLang="zh-CN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÷</a:t>
            </a: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每组人数</a:t>
            </a:r>
          </a:p>
        </p:txBody>
      </p:sp>
      <p:sp>
        <p:nvSpPr>
          <p:cNvPr id="7185" name="WordArt 17"/>
          <p:cNvSpPr>
            <a:spLocks noChangeArrowheads="1" noChangeShapeType="1" noTextEdit="1"/>
          </p:cNvSpPr>
          <p:nvPr/>
        </p:nvSpPr>
        <p:spPr bwMode="auto">
          <a:xfrm>
            <a:off x="4648200" y="5257800"/>
            <a:ext cx="4495800" cy="3810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④每组人数</a:t>
            </a:r>
            <a:r>
              <a:rPr kumimoji="0" lang="en-US" altLang="zh-CN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=</a:t>
            </a: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男同学人数</a:t>
            </a:r>
            <a:r>
              <a:rPr kumimoji="0" lang="en-US" altLang="zh-CN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+</a:t>
            </a: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女同学人数</a:t>
            </a:r>
          </a:p>
        </p:txBody>
      </p:sp>
      <p:sp>
        <p:nvSpPr>
          <p:cNvPr id="7186" name="Rectangle 18"/>
          <p:cNvSpPr/>
          <p:nvPr/>
        </p:nvSpPr>
        <p:spPr>
          <a:xfrm>
            <a:off x="5715000" y="5794375"/>
            <a:ext cx="121920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</a:rPr>
              <a:t>11=8+3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4" grpId="0"/>
      <p:bldP spid="7183" grpId="0"/>
      <p:bldP spid="71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76600" cy="6397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59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685800"/>
            <a:ext cx="5334000" cy="749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0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1295400"/>
            <a:ext cx="4191000" cy="23637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4" name="Text Box 8"/>
          <p:cNvSpPr txBox="1"/>
          <p:nvPr/>
        </p:nvSpPr>
        <p:spPr>
          <a:xfrm>
            <a:off x="1143000" y="2667000"/>
            <a:ext cx="3186113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</a:rPr>
              <a:t>189= 100×3</a:t>
            </a:r>
            <a:r>
              <a:rPr lang="zh-CN" altLang="en-US" dirty="0">
                <a:latin typeface="Arial" panose="020B0604020202020204" pitchFamily="34" charset="0"/>
              </a:rPr>
              <a:t>－</a:t>
            </a:r>
            <a:r>
              <a:rPr lang="en-US" altLang="zh-CN" dirty="0">
                <a:latin typeface="Arial" panose="020B0604020202020204" pitchFamily="34" charset="0"/>
              </a:rPr>
              <a:t>111</a:t>
            </a:r>
          </a:p>
        </p:txBody>
      </p:sp>
      <p:sp>
        <p:nvSpPr>
          <p:cNvPr id="14345" name="WordArt 9"/>
          <p:cNvSpPr>
            <a:spLocks noChangeArrowheads="1" noChangeShapeType="1" noTextEdit="1"/>
          </p:cNvSpPr>
          <p:nvPr/>
        </p:nvSpPr>
        <p:spPr bwMode="auto">
          <a:xfrm>
            <a:off x="609600" y="2057400"/>
            <a:ext cx="4343400" cy="4572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用去的</a:t>
            </a:r>
            <a:r>
              <a:rPr kumimoji="0" lang="en-US" altLang="zh-CN" sz="3600" b="0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=</a:t>
            </a:r>
            <a:r>
              <a:rPr kumimoji="0" lang="zh-CN" altLang="en-US" sz="3600" b="0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总数－剩下的</a:t>
            </a:r>
          </a:p>
        </p:txBody>
      </p:sp>
      <p:sp>
        <p:nvSpPr>
          <p:cNvPr id="14346" name="WordArt 10"/>
          <p:cNvSpPr>
            <a:spLocks noChangeArrowheads="1" noChangeShapeType="1" noTextEdit="1"/>
          </p:cNvSpPr>
          <p:nvPr/>
        </p:nvSpPr>
        <p:spPr bwMode="auto">
          <a:xfrm>
            <a:off x="609600" y="3581400"/>
            <a:ext cx="4343400" cy="4572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剩下的</a:t>
            </a:r>
            <a:r>
              <a:rPr kumimoji="0" lang="en-US" altLang="zh-CN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=</a:t>
            </a: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总数－用去的</a:t>
            </a:r>
          </a:p>
        </p:txBody>
      </p:sp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609600" y="5181600"/>
            <a:ext cx="4114800" cy="4572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总数</a:t>
            </a:r>
            <a:r>
              <a:rPr kumimoji="0" lang="en-US" altLang="zh-CN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=</a:t>
            </a: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用去的</a:t>
            </a:r>
            <a:r>
              <a:rPr kumimoji="0" lang="en-US" altLang="zh-CN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+</a:t>
            </a: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剩下的</a:t>
            </a:r>
          </a:p>
        </p:txBody>
      </p:sp>
      <p:sp>
        <p:nvSpPr>
          <p:cNvPr id="14349" name="Text Box 13"/>
          <p:cNvSpPr txBox="1"/>
          <p:nvPr/>
        </p:nvSpPr>
        <p:spPr>
          <a:xfrm>
            <a:off x="1066800" y="4114800"/>
            <a:ext cx="3186113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</a:rPr>
              <a:t>111= 100×3</a:t>
            </a:r>
            <a:r>
              <a:rPr lang="zh-CN" altLang="en-US" dirty="0">
                <a:latin typeface="Arial" panose="020B0604020202020204" pitchFamily="34" charset="0"/>
              </a:rPr>
              <a:t>－</a:t>
            </a:r>
            <a:r>
              <a:rPr lang="en-US" altLang="zh-CN" dirty="0">
                <a:latin typeface="Arial" panose="020B0604020202020204" pitchFamily="34" charset="0"/>
              </a:rPr>
              <a:t>189</a:t>
            </a:r>
          </a:p>
        </p:txBody>
      </p:sp>
      <p:sp>
        <p:nvSpPr>
          <p:cNvPr id="14350" name="Text Box 14"/>
          <p:cNvSpPr txBox="1"/>
          <p:nvPr/>
        </p:nvSpPr>
        <p:spPr>
          <a:xfrm>
            <a:off x="1219200" y="5791200"/>
            <a:ext cx="3038475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</a:rPr>
              <a:t>100×3 =189+111</a:t>
            </a:r>
          </a:p>
        </p:txBody>
      </p:sp>
      <p:pic>
        <p:nvPicPr>
          <p:cNvPr id="19467" name="Picture 15" descr="PE02604_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0" y="4419600"/>
            <a:ext cx="2590800" cy="21193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4349" grpId="0"/>
      <p:bldP spid="143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76600" cy="6397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83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685800"/>
            <a:ext cx="5715000" cy="8032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84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1295400"/>
            <a:ext cx="3857625" cy="29670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6" name="WordArt 8"/>
          <p:cNvSpPr>
            <a:spLocks noChangeArrowheads="1" noChangeShapeType="1" noTextEdit="1"/>
          </p:cNvSpPr>
          <p:nvPr/>
        </p:nvSpPr>
        <p:spPr bwMode="auto">
          <a:xfrm>
            <a:off x="762000" y="1752600"/>
            <a:ext cx="3429000" cy="4572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速度</a:t>
            </a:r>
            <a:r>
              <a:rPr kumimoji="0" lang="en-US" altLang="zh-CN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=</a:t>
            </a: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路程</a:t>
            </a:r>
            <a:r>
              <a:rPr kumimoji="0" lang="en-US" altLang="zh-CN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÷</a:t>
            </a: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时间</a:t>
            </a:r>
          </a:p>
        </p:txBody>
      </p:sp>
      <p:sp>
        <p:nvSpPr>
          <p:cNvPr id="12297" name="WordArt 9"/>
          <p:cNvSpPr>
            <a:spLocks noChangeArrowheads="1" noChangeShapeType="1" noTextEdit="1"/>
          </p:cNvSpPr>
          <p:nvPr/>
        </p:nvSpPr>
        <p:spPr bwMode="auto">
          <a:xfrm>
            <a:off x="762000" y="3352800"/>
            <a:ext cx="3429000" cy="4572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时间</a:t>
            </a:r>
            <a:r>
              <a:rPr kumimoji="0" lang="en-US" altLang="zh-CN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=</a:t>
            </a: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路程</a:t>
            </a:r>
            <a:r>
              <a:rPr kumimoji="0" lang="en-US" altLang="zh-CN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÷</a:t>
            </a: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速度</a:t>
            </a:r>
          </a:p>
        </p:txBody>
      </p:sp>
      <p:sp>
        <p:nvSpPr>
          <p:cNvPr id="12298" name="WordArt 10"/>
          <p:cNvSpPr>
            <a:spLocks noChangeArrowheads="1" noChangeShapeType="1" noTextEdit="1"/>
          </p:cNvSpPr>
          <p:nvPr/>
        </p:nvSpPr>
        <p:spPr bwMode="auto">
          <a:xfrm>
            <a:off x="685800" y="4953000"/>
            <a:ext cx="3429000" cy="4572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路程</a:t>
            </a:r>
            <a:r>
              <a:rPr kumimoji="0" lang="en-US" altLang="zh-CN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=</a:t>
            </a: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速度</a:t>
            </a:r>
            <a:r>
              <a:rPr kumimoji="0" lang="en-US" altLang="zh-CN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×</a:t>
            </a: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时间</a:t>
            </a:r>
          </a:p>
        </p:txBody>
      </p:sp>
      <p:sp>
        <p:nvSpPr>
          <p:cNvPr id="12299" name="Text Box 11"/>
          <p:cNvSpPr txBox="1"/>
          <p:nvPr/>
        </p:nvSpPr>
        <p:spPr>
          <a:xfrm>
            <a:off x="1524000" y="2362200"/>
            <a:ext cx="2136775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</a:rPr>
              <a:t>100=400÷4</a:t>
            </a:r>
          </a:p>
        </p:txBody>
      </p:sp>
      <p:sp>
        <p:nvSpPr>
          <p:cNvPr id="12300" name="Text Box 12"/>
          <p:cNvSpPr txBox="1"/>
          <p:nvPr/>
        </p:nvSpPr>
        <p:spPr>
          <a:xfrm>
            <a:off x="1447800" y="3886200"/>
            <a:ext cx="2136775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</a:rPr>
              <a:t>4=400÷100</a:t>
            </a:r>
          </a:p>
        </p:txBody>
      </p:sp>
      <p:sp>
        <p:nvSpPr>
          <p:cNvPr id="12301" name="Text Box 13"/>
          <p:cNvSpPr txBox="1"/>
          <p:nvPr/>
        </p:nvSpPr>
        <p:spPr>
          <a:xfrm>
            <a:off x="1371600" y="5486400"/>
            <a:ext cx="2136775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</a:rPr>
              <a:t>400=100×4</a:t>
            </a:r>
          </a:p>
        </p:txBody>
      </p:sp>
      <p:pic>
        <p:nvPicPr>
          <p:cNvPr id="20491" name="Picture 14" descr="PE02604_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0" y="4419600"/>
            <a:ext cx="2590800" cy="21193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/>
      <p:bldP spid="12300" grpId="0"/>
      <p:bldP spid="123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76600" cy="6397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07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96016">
            <a:off x="5105400" y="990600"/>
            <a:ext cx="4276725" cy="3657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08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685800"/>
            <a:ext cx="5715000" cy="8032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609600" y="1752600"/>
            <a:ext cx="3352800" cy="5334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总人数</a:t>
            </a:r>
            <a:r>
              <a:rPr kumimoji="0" lang="en-US" altLang="zh-CN" sz="3600" b="0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=</a:t>
            </a:r>
            <a:r>
              <a:rPr kumimoji="0" lang="zh-CN" altLang="en-US" sz="3600" b="0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每排人数</a:t>
            </a:r>
            <a:r>
              <a:rPr kumimoji="0" lang="en-US" altLang="zh-CN" sz="3600" b="0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×</a:t>
            </a:r>
            <a:r>
              <a:rPr kumimoji="0" lang="zh-CN" altLang="en-US" sz="3600" b="0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排数</a:t>
            </a:r>
          </a:p>
        </p:txBody>
      </p:sp>
      <p:sp>
        <p:nvSpPr>
          <p:cNvPr id="13320" name="WordArt 8"/>
          <p:cNvSpPr>
            <a:spLocks noChangeArrowheads="1" noChangeShapeType="1" noTextEdit="1"/>
          </p:cNvSpPr>
          <p:nvPr/>
        </p:nvSpPr>
        <p:spPr bwMode="auto">
          <a:xfrm>
            <a:off x="304800" y="3352800"/>
            <a:ext cx="4800600" cy="4572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每排人数</a:t>
            </a:r>
            <a:r>
              <a:rPr kumimoji="0" lang="en-US" altLang="zh-CN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=</a:t>
            </a: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总人数</a:t>
            </a:r>
            <a:r>
              <a:rPr kumimoji="0" lang="en-US" altLang="zh-CN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÷</a:t>
            </a: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排数</a:t>
            </a:r>
          </a:p>
        </p:txBody>
      </p:sp>
      <p:sp>
        <p:nvSpPr>
          <p:cNvPr id="13321" name="WordArt 9"/>
          <p:cNvSpPr>
            <a:spLocks noChangeArrowheads="1" noChangeShapeType="1" noTextEdit="1"/>
          </p:cNvSpPr>
          <p:nvPr/>
        </p:nvSpPr>
        <p:spPr bwMode="auto">
          <a:xfrm>
            <a:off x="228600" y="4953000"/>
            <a:ext cx="4800600" cy="4572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排数</a:t>
            </a:r>
            <a:r>
              <a:rPr kumimoji="0" lang="en-US" altLang="zh-CN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=</a:t>
            </a: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总人数</a:t>
            </a:r>
            <a:r>
              <a:rPr kumimoji="0" lang="en-US" altLang="zh-CN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÷</a:t>
            </a: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每排人数</a:t>
            </a:r>
          </a:p>
        </p:txBody>
      </p:sp>
      <p:sp>
        <p:nvSpPr>
          <p:cNvPr id="13322" name="Text Box 10"/>
          <p:cNvSpPr txBox="1"/>
          <p:nvPr/>
        </p:nvSpPr>
        <p:spPr>
          <a:xfrm>
            <a:off x="990600" y="2438400"/>
            <a:ext cx="2244725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</a:rPr>
              <a:t>25+29= 9×6</a:t>
            </a:r>
          </a:p>
        </p:txBody>
      </p:sp>
      <p:sp>
        <p:nvSpPr>
          <p:cNvPr id="13323" name="Text Box 11"/>
          <p:cNvSpPr txBox="1"/>
          <p:nvPr/>
        </p:nvSpPr>
        <p:spPr>
          <a:xfrm>
            <a:off x="1143000" y="3886200"/>
            <a:ext cx="285750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</a:rPr>
              <a:t>9=</a:t>
            </a:r>
            <a:r>
              <a:rPr lang="zh-CN" altLang="en-US" dirty="0">
                <a:latin typeface="Arial" panose="020B0604020202020204" pitchFamily="34" charset="0"/>
              </a:rPr>
              <a:t>（</a:t>
            </a:r>
            <a:r>
              <a:rPr lang="en-US" altLang="zh-CN" dirty="0">
                <a:latin typeface="Arial" panose="020B0604020202020204" pitchFamily="34" charset="0"/>
              </a:rPr>
              <a:t>25+29</a:t>
            </a:r>
            <a:r>
              <a:rPr lang="zh-CN" altLang="en-US" dirty="0">
                <a:latin typeface="Arial" panose="020B0604020202020204" pitchFamily="34" charset="0"/>
              </a:rPr>
              <a:t>）</a:t>
            </a:r>
            <a:r>
              <a:rPr lang="en-US" altLang="zh-CN" dirty="0">
                <a:latin typeface="Arial" panose="020B0604020202020204" pitchFamily="34" charset="0"/>
              </a:rPr>
              <a:t>÷6</a:t>
            </a:r>
          </a:p>
        </p:txBody>
      </p:sp>
      <p:sp>
        <p:nvSpPr>
          <p:cNvPr id="13324" name="Text Box 12"/>
          <p:cNvSpPr txBox="1"/>
          <p:nvPr/>
        </p:nvSpPr>
        <p:spPr>
          <a:xfrm>
            <a:off x="914400" y="5562600"/>
            <a:ext cx="285750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</a:rPr>
              <a:t>6=</a:t>
            </a:r>
            <a:r>
              <a:rPr lang="zh-CN" altLang="en-US" dirty="0">
                <a:latin typeface="Arial" panose="020B0604020202020204" pitchFamily="34" charset="0"/>
              </a:rPr>
              <a:t>（</a:t>
            </a:r>
            <a:r>
              <a:rPr lang="en-US" altLang="zh-CN" dirty="0">
                <a:latin typeface="Arial" panose="020B0604020202020204" pitchFamily="34" charset="0"/>
              </a:rPr>
              <a:t>25+29</a:t>
            </a:r>
            <a:r>
              <a:rPr lang="zh-CN" altLang="en-US" dirty="0">
                <a:latin typeface="Arial" panose="020B0604020202020204" pitchFamily="34" charset="0"/>
              </a:rPr>
              <a:t>）</a:t>
            </a:r>
            <a:r>
              <a:rPr lang="en-US" altLang="zh-CN" dirty="0">
                <a:latin typeface="Arial" panose="020B0604020202020204" pitchFamily="34" charset="0"/>
              </a:rPr>
              <a:t>÷9</a:t>
            </a:r>
          </a:p>
        </p:txBody>
      </p:sp>
      <p:pic>
        <p:nvPicPr>
          <p:cNvPr id="21515" name="Picture 13" descr="PE02604_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0" y="4419600"/>
            <a:ext cx="2590800" cy="21193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  <p:bldP spid="13323" grpId="0"/>
      <p:bldP spid="133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276600" cy="6397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531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685800"/>
            <a:ext cx="5715000" cy="8032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532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-1544740">
            <a:off x="5257800" y="1219200"/>
            <a:ext cx="3600450" cy="28368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533" name="Picture 6" descr="PE02604_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4000" y="4419600"/>
            <a:ext cx="2590800" cy="2119313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1524000" y="2514600"/>
          <a:ext cx="17526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r:id="rId7" imgW="494665" imgH="165100" progId="Equation.3">
                  <p:embed/>
                </p:oleObj>
              </mc:Choice>
              <mc:Fallback>
                <p:oleObj r:id="rId7" imgW="494665" imgH="165100" progId="Equation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24000" y="2514600"/>
                        <a:ext cx="1752600" cy="584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WordArt 9"/>
          <p:cNvSpPr>
            <a:spLocks noChangeArrowheads="1" noChangeShapeType="1" noTextEdit="1"/>
          </p:cNvSpPr>
          <p:nvPr/>
        </p:nvSpPr>
        <p:spPr bwMode="auto">
          <a:xfrm>
            <a:off x="304800" y="1981200"/>
            <a:ext cx="4343400" cy="4572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长方形的面积</a:t>
            </a:r>
            <a:r>
              <a:rPr kumimoji="0" lang="en-US" altLang="zh-CN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=</a:t>
            </a: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长</a:t>
            </a:r>
            <a:r>
              <a:rPr kumimoji="0" lang="en-US" altLang="zh-CN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×</a:t>
            </a: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宽</a:t>
            </a:r>
          </a:p>
        </p:txBody>
      </p:sp>
      <p:sp>
        <p:nvSpPr>
          <p:cNvPr id="15370" name="WordArt 10"/>
          <p:cNvSpPr>
            <a:spLocks noChangeArrowheads="1" noChangeShapeType="1" noTextEdit="1"/>
          </p:cNvSpPr>
          <p:nvPr/>
        </p:nvSpPr>
        <p:spPr bwMode="auto">
          <a:xfrm>
            <a:off x="381000" y="3429000"/>
            <a:ext cx="4343400" cy="4572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长</a:t>
            </a:r>
            <a:r>
              <a:rPr kumimoji="0" lang="en-US" altLang="zh-CN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=</a:t>
            </a: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长方形的面积</a:t>
            </a:r>
            <a:r>
              <a:rPr kumimoji="0" lang="en-US" altLang="zh-CN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÷</a:t>
            </a: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宽</a:t>
            </a:r>
          </a:p>
        </p:txBody>
      </p:sp>
      <p:sp>
        <p:nvSpPr>
          <p:cNvPr id="15371" name="WordArt 11"/>
          <p:cNvSpPr>
            <a:spLocks noChangeArrowheads="1" noChangeShapeType="1" noTextEdit="1"/>
          </p:cNvSpPr>
          <p:nvPr/>
        </p:nvSpPr>
        <p:spPr bwMode="auto">
          <a:xfrm>
            <a:off x="381000" y="5029200"/>
            <a:ext cx="4343400" cy="4572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宽</a:t>
            </a:r>
            <a:r>
              <a:rPr kumimoji="0" lang="en-US" altLang="zh-CN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=</a:t>
            </a: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长方形的面积</a:t>
            </a:r>
            <a:r>
              <a:rPr kumimoji="0" lang="en-US" altLang="zh-CN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÷</a:t>
            </a:r>
            <a:r>
              <a:rPr kumimoji="0" lang="zh-CN" alt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长</a:t>
            </a:r>
          </a:p>
        </p:txBody>
      </p:sp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1219200" y="3886200"/>
          <a:ext cx="22923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r:id="rId9" imgW="647700" imgH="165100" progId="Equation.3">
                  <p:embed/>
                </p:oleObj>
              </mc:Choice>
              <mc:Fallback>
                <p:oleObj r:id="rId9" imgW="647700" imgH="165100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19200" y="3886200"/>
                        <a:ext cx="2292350" cy="584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1219200" y="5638800"/>
          <a:ext cx="22923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r:id="rId11" imgW="647700" imgH="165100" progId="Equation.3">
                  <p:embed/>
                </p:oleObj>
              </mc:Choice>
              <mc:Fallback>
                <p:oleObj r:id="rId11" imgW="647700" imgH="165100" progId="Equation.3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19200" y="5638800"/>
                        <a:ext cx="2292350" cy="584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504</Words>
  <Application>Microsoft Office PowerPoint</Application>
  <PresentationFormat>全屏显示(4:3)</PresentationFormat>
  <Paragraphs>73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华文彩云</vt:lpstr>
      <vt:lpstr>隶书</vt:lpstr>
      <vt:lpstr>宋体</vt:lpstr>
      <vt:lpstr>微软雅黑</vt:lpstr>
      <vt:lpstr>Arial</vt:lpstr>
      <vt:lpstr>Calibri</vt:lpstr>
      <vt:lpstr>Times New Roman</vt:lpstr>
      <vt:lpstr>WWW.2PPT.COM
</vt:lpstr>
      <vt:lpstr>Equation.3</vt:lpstr>
      <vt:lpstr>MSPhotoEd.3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2041-11-07T00:52:40Z</dcterms:created>
  <dcterms:modified xsi:type="dcterms:W3CDTF">2023-01-16T20:34:23Z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78D747B4F5434CCC822B5EA64BDCEF26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